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diagrams/quickStyle1.xml" ContentType="application/vnd.openxmlformats-officedocument.drawingml.diagramStyl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38"/>
  </p:notesMasterIdLst>
  <p:handoutMasterIdLst>
    <p:handoutMasterId r:id="rId39"/>
  </p:handoutMasterIdLst>
  <p:sldIdLst>
    <p:sldId id="256" r:id="rId2"/>
    <p:sldId id="260" r:id="rId3"/>
    <p:sldId id="261" r:id="rId4"/>
    <p:sldId id="262" r:id="rId5"/>
    <p:sldId id="265" r:id="rId6"/>
    <p:sldId id="270" r:id="rId7"/>
    <p:sldId id="271" r:id="rId8"/>
    <p:sldId id="276" r:id="rId9"/>
    <p:sldId id="302" r:id="rId10"/>
    <p:sldId id="277" r:id="rId11"/>
    <p:sldId id="278" r:id="rId12"/>
    <p:sldId id="280" r:id="rId13"/>
    <p:sldId id="279" r:id="rId14"/>
    <p:sldId id="281" r:id="rId15"/>
    <p:sldId id="282" r:id="rId16"/>
    <p:sldId id="283" r:id="rId17"/>
    <p:sldId id="284" r:id="rId18"/>
    <p:sldId id="286" r:id="rId19"/>
    <p:sldId id="285" r:id="rId20"/>
    <p:sldId id="290" r:id="rId21"/>
    <p:sldId id="287" r:id="rId22"/>
    <p:sldId id="288" r:id="rId23"/>
    <p:sldId id="289" r:id="rId24"/>
    <p:sldId id="291" r:id="rId25"/>
    <p:sldId id="303" r:id="rId26"/>
    <p:sldId id="293" r:id="rId27"/>
    <p:sldId id="272" r:id="rId28"/>
    <p:sldId id="273" r:id="rId29"/>
    <p:sldId id="298" r:id="rId30"/>
    <p:sldId id="299" r:id="rId31"/>
    <p:sldId id="300" r:id="rId32"/>
    <p:sldId id="301" r:id="rId33"/>
    <p:sldId id="294" r:id="rId34"/>
    <p:sldId id="295" r:id="rId35"/>
    <p:sldId id="297" r:id="rId36"/>
    <p:sldId id="296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233" autoAdjust="0"/>
    <p:restoredTop sz="88235" autoAdjust="0"/>
  </p:normalViewPr>
  <p:slideViewPr>
    <p:cSldViewPr snapToGrid="0">
      <p:cViewPr varScale="1">
        <p:scale>
          <a:sx n="61" d="100"/>
          <a:sy n="61" d="100"/>
        </p:scale>
        <p:origin x="-288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324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GB"/>
  <c:style val="34"/>
  <c:chart>
    <c:plotArea>
      <c:layout/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Very useful</c:v>
                </c:pt>
              </c:strCache>
            </c:strRef>
          </c:tx>
          <c:cat>
            <c:strRef>
              <c:f>Sheet1!$A$2:$A$10</c:f>
              <c:strCache>
                <c:ptCount val="9"/>
                <c:pt idx="0">
                  <c:v>Priority of alert</c:v>
                </c:pt>
                <c:pt idx="1">
                  <c:v>Size/Length of the method </c:v>
                </c:pt>
                <c:pt idx="2">
                  <c:v>Size/Length of the class </c:v>
                </c:pt>
                <c:pt idx="3">
                  <c:v>Age of alert </c:v>
                </c:pt>
                <c:pt idx="4">
                  <c:v>Date of last modification</c:v>
                </c:pt>
                <c:pt idx="5">
                  <c:v>Code churn</c:v>
                </c:pt>
                <c:pt idx="6">
                  <c:v>Complexity of a method</c:v>
                </c:pt>
                <c:pt idx="7">
                  <c:v>Nesting of a line of code</c:v>
                </c:pt>
                <c:pt idx="8">
                  <c:v>Code (line) coverage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</c:v>
                </c:pt>
                <c:pt idx="1">
                  <c:v>1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  <c:pt idx="6">
                  <c:v>2</c:v>
                </c:pt>
                <c:pt idx="8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Somewhat useful</c:v>
                </c:pt>
              </c:strCache>
            </c:strRef>
          </c:tx>
          <c:cat>
            <c:strRef>
              <c:f>Sheet1!$A$2:$A$10</c:f>
              <c:strCache>
                <c:ptCount val="9"/>
                <c:pt idx="0">
                  <c:v>Priority of alert</c:v>
                </c:pt>
                <c:pt idx="1">
                  <c:v>Size/Length of the method </c:v>
                </c:pt>
                <c:pt idx="2">
                  <c:v>Size/Length of the class </c:v>
                </c:pt>
                <c:pt idx="3">
                  <c:v>Age of alert </c:v>
                </c:pt>
                <c:pt idx="4">
                  <c:v>Date of last modification</c:v>
                </c:pt>
                <c:pt idx="5">
                  <c:v>Code churn</c:v>
                </c:pt>
                <c:pt idx="6">
                  <c:v>Complexity of a method</c:v>
                </c:pt>
                <c:pt idx="7">
                  <c:v>Nesting of a line of code</c:v>
                </c:pt>
                <c:pt idx="8">
                  <c:v>Code (line) coverage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</c:v>
                </c:pt>
                <c:pt idx="1">
                  <c:v>1</c:v>
                </c:pt>
                <c:pt idx="2">
                  <c:v>3</c:v>
                </c:pt>
                <c:pt idx="3">
                  <c:v>3</c:v>
                </c:pt>
                <c:pt idx="4">
                  <c:v>2</c:v>
                </c:pt>
                <c:pt idx="5">
                  <c:v>3</c:v>
                </c:pt>
                <c:pt idx="6">
                  <c:v>2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Slightly useful</c:v>
                </c:pt>
              </c:strCache>
            </c:strRef>
          </c:tx>
          <c:cat>
            <c:strRef>
              <c:f>Sheet1!$A$2:$A$10</c:f>
              <c:strCache>
                <c:ptCount val="9"/>
                <c:pt idx="0">
                  <c:v>Priority of alert</c:v>
                </c:pt>
                <c:pt idx="1">
                  <c:v>Size/Length of the method </c:v>
                </c:pt>
                <c:pt idx="2">
                  <c:v>Size/Length of the class </c:v>
                </c:pt>
                <c:pt idx="3">
                  <c:v>Age of alert </c:v>
                </c:pt>
                <c:pt idx="4">
                  <c:v>Date of last modification</c:v>
                </c:pt>
                <c:pt idx="5">
                  <c:v>Code churn</c:v>
                </c:pt>
                <c:pt idx="6">
                  <c:v>Complexity of a method</c:v>
                </c:pt>
                <c:pt idx="7">
                  <c:v>Nesting of a line of code</c:v>
                </c:pt>
                <c:pt idx="8">
                  <c:v>Code (line) coverage</c:v>
                </c:pt>
              </c:strCache>
            </c:strRef>
          </c:cat>
          <c:val>
            <c:numRef>
              <c:f>Sheet1!$D$2:$D$10</c:f>
              <c:numCache>
                <c:formatCode>General</c:formatCode>
                <c:ptCount val="9"/>
                <c:pt idx="1">
                  <c:v>2</c:v>
                </c:pt>
                <c:pt idx="2">
                  <c:v>1</c:v>
                </c:pt>
                <c:pt idx="4">
                  <c:v>1</c:v>
                </c:pt>
                <c:pt idx="6">
                  <c:v>1</c:v>
                </c:pt>
                <c:pt idx="7">
                  <c:v>2</c:v>
                </c:pt>
                <c:pt idx="8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Irrelevant</c:v>
                </c:pt>
              </c:strCache>
            </c:strRef>
          </c:tx>
          <c:cat>
            <c:strRef>
              <c:f>Sheet1!$A$2:$A$10</c:f>
              <c:strCache>
                <c:ptCount val="9"/>
                <c:pt idx="0">
                  <c:v>Priority of alert</c:v>
                </c:pt>
                <c:pt idx="1">
                  <c:v>Size/Length of the method </c:v>
                </c:pt>
                <c:pt idx="2">
                  <c:v>Size/Length of the class </c:v>
                </c:pt>
                <c:pt idx="3">
                  <c:v>Age of alert </c:v>
                </c:pt>
                <c:pt idx="4">
                  <c:v>Date of last modification</c:v>
                </c:pt>
                <c:pt idx="5">
                  <c:v>Code churn</c:v>
                </c:pt>
                <c:pt idx="6">
                  <c:v>Complexity of a method</c:v>
                </c:pt>
                <c:pt idx="7">
                  <c:v>Nesting of a line of code</c:v>
                </c:pt>
                <c:pt idx="8">
                  <c:v>Code (line) coverage</c:v>
                </c:pt>
              </c:strCache>
            </c:strRef>
          </c:cat>
          <c:val>
            <c:numRef>
              <c:f>Sheet1!$E$2:$E$10</c:f>
              <c:numCache>
                <c:formatCode>General</c:formatCode>
                <c:ptCount val="9"/>
                <c:pt idx="1">
                  <c:v>1</c:v>
                </c:pt>
                <c:pt idx="2">
                  <c:v>1</c:v>
                </c:pt>
                <c:pt idx="4">
                  <c:v>1</c:v>
                </c:pt>
                <c:pt idx="5">
                  <c:v>1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Missing</c:v>
                </c:pt>
              </c:strCache>
            </c:strRef>
          </c:tx>
          <c:cat>
            <c:strRef>
              <c:f>Sheet1!$A$2:$A$10</c:f>
              <c:strCache>
                <c:ptCount val="9"/>
                <c:pt idx="0">
                  <c:v>Priority of alert</c:v>
                </c:pt>
                <c:pt idx="1">
                  <c:v>Size/Length of the method </c:v>
                </c:pt>
                <c:pt idx="2">
                  <c:v>Size/Length of the class </c:v>
                </c:pt>
                <c:pt idx="3">
                  <c:v>Age of alert </c:v>
                </c:pt>
                <c:pt idx="4">
                  <c:v>Date of last modification</c:v>
                </c:pt>
                <c:pt idx="5">
                  <c:v>Code churn</c:v>
                </c:pt>
                <c:pt idx="6">
                  <c:v>Complexity of a method</c:v>
                </c:pt>
                <c:pt idx="7">
                  <c:v>Nesting of a line of code</c:v>
                </c:pt>
                <c:pt idx="8">
                  <c:v>Code (line) coverage</c:v>
                </c:pt>
              </c:strCache>
            </c:strRef>
          </c:cat>
          <c:val>
            <c:numRef>
              <c:f>Sheet1!$F$2:$F$10</c:f>
              <c:numCache>
                <c:formatCode>General</c:formatCode>
                <c:ptCount val="9"/>
                <c:pt idx="7">
                  <c:v>1</c:v>
                </c:pt>
              </c:numCache>
            </c:numRef>
          </c:val>
        </c:ser>
        <c:dLbls/>
        <c:overlap val="100"/>
        <c:axId val="109495040"/>
        <c:axId val="109496576"/>
      </c:barChart>
      <c:catAx>
        <c:axId val="109495040"/>
        <c:scaling>
          <c:orientation val="minMax"/>
        </c:scaling>
        <c:axPos val="b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09496576"/>
        <c:crosses val="autoZero"/>
        <c:auto val="1"/>
        <c:lblAlgn val="ctr"/>
        <c:lblOffset val="100"/>
      </c:catAx>
      <c:valAx>
        <c:axId val="109496576"/>
        <c:scaling>
          <c:orientation val="minMax"/>
          <c:max val="5"/>
          <c:min val="0"/>
        </c:scaling>
        <c:axPos val="l"/>
        <c:majorGridlines/>
        <c:title>
          <c:tx>
            <c:rich>
              <a:bodyPr/>
              <a:lstStyle/>
              <a:p>
                <a:pPr>
                  <a:defRPr lang="en-US"/>
                </a:pPr>
                <a:r>
                  <a:rPr lang="en-GB"/>
                  <a:t>Number of Interviewees</a:t>
                </a:r>
              </a:p>
            </c:rich>
          </c:tx>
        </c:title>
        <c:numFmt formatCode="General" sourceLinked="0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09495040"/>
        <c:crosses val="autoZero"/>
        <c:crossBetween val="between"/>
        <c:majorUnit val="1"/>
        <c:minorUnit val="1"/>
      </c:valAx>
    </c:plotArea>
    <c:legend>
      <c:legendPos val="b"/>
      <c:layout>
        <c:manualLayout>
          <c:xMode val="edge"/>
          <c:yMode val="edge"/>
          <c:x val="2.8283428153363405E-2"/>
          <c:y val="0.92871592904819711"/>
          <c:w val="0.93875442722416913"/>
          <c:h val="7.1284056955813024E-2"/>
        </c:manualLayout>
      </c:layout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gap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46E23C-3A26-914F-8FBC-895A47B9CA56}" type="doc">
      <dgm:prSet loTypeId="urn:microsoft.com/office/officeart/2005/8/layout/chevron1" loCatId="" qsTypeId="urn:microsoft.com/office/officeart/2005/8/quickstyle/simple4" qsCatId="simple" csTypeId="urn:microsoft.com/office/officeart/2005/8/colors/accent1_2" csCatId="accent1" phldr="1"/>
      <dgm:spPr/>
    </dgm:pt>
    <dgm:pt modelId="{A4A0ED38-3B8B-D940-AB2D-463F46B76753}">
      <dgm:prSet phldrT="[Text]"/>
      <dgm:spPr/>
      <dgm:t>
        <a:bodyPr/>
        <a:lstStyle/>
        <a:p>
          <a:r>
            <a:rPr lang="en-US" dirty="0" smtClean="0"/>
            <a:t>Test Planning</a:t>
          </a:r>
          <a:endParaRPr lang="en-US" dirty="0"/>
        </a:p>
      </dgm:t>
    </dgm:pt>
    <dgm:pt modelId="{04374EC9-B019-444D-9579-EFE735BDE483}" type="parTrans" cxnId="{50E491C3-F288-694B-BC63-D0BC990CB282}">
      <dgm:prSet/>
      <dgm:spPr/>
      <dgm:t>
        <a:bodyPr/>
        <a:lstStyle/>
        <a:p>
          <a:endParaRPr lang="en-US"/>
        </a:p>
      </dgm:t>
    </dgm:pt>
    <dgm:pt modelId="{8B7BB7A0-7DEA-C94D-9FDB-E4E75ADD4C94}" type="sibTrans" cxnId="{50E491C3-F288-694B-BC63-D0BC990CB282}">
      <dgm:prSet/>
      <dgm:spPr/>
      <dgm:t>
        <a:bodyPr/>
        <a:lstStyle/>
        <a:p>
          <a:endParaRPr lang="en-US"/>
        </a:p>
      </dgm:t>
    </dgm:pt>
    <dgm:pt modelId="{1193B37A-D858-2742-BB56-B2E24611D432}">
      <dgm:prSet phldrT="[Text]"/>
      <dgm:spPr/>
      <dgm:t>
        <a:bodyPr/>
        <a:lstStyle/>
        <a:p>
          <a:r>
            <a:rPr lang="en-US" dirty="0" smtClean="0"/>
            <a:t>Test Case Design</a:t>
          </a:r>
          <a:endParaRPr lang="en-US" dirty="0"/>
        </a:p>
      </dgm:t>
    </dgm:pt>
    <dgm:pt modelId="{C8007858-E12E-334F-9549-8037894B46AA}" type="parTrans" cxnId="{1C796E60-A2BF-264B-B11C-4C60F25D670F}">
      <dgm:prSet/>
      <dgm:spPr/>
      <dgm:t>
        <a:bodyPr/>
        <a:lstStyle/>
        <a:p>
          <a:endParaRPr lang="en-US"/>
        </a:p>
      </dgm:t>
    </dgm:pt>
    <dgm:pt modelId="{269953E2-1AB9-6441-87E8-63CA12593F95}" type="sibTrans" cxnId="{1C796E60-A2BF-264B-B11C-4C60F25D670F}">
      <dgm:prSet/>
      <dgm:spPr/>
      <dgm:t>
        <a:bodyPr/>
        <a:lstStyle/>
        <a:p>
          <a:endParaRPr lang="en-US"/>
        </a:p>
      </dgm:t>
    </dgm:pt>
    <dgm:pt modelId="{61C97F29-B494-9442-AFF7-919E548514A9}">
      <dgm:prSet phldrT="[Text]"/>
      <dgm:spPr/>
      <dgm:t>
        <a:bodyPr/>
        <a:lstStyle/>
        <a:p>
          <a:r>
            <a:rPr lang="en-US" dirty="0" smtClean="0"/>
            <a:t>Execution</a:t>
          </a:r>
          <a:endParaRPr lang="en-US" dirty="0"/>
        </a:p>
      </dgm:t>
    </dgm:pt>
    <dgm:pt modelId="{29ED9199-5C1A-7141-92AC-BA6857712F60}" type="parTrans" cxnId="{543F9807-D104-FC45-8301-70CA81E9C73B}">
      <dgm:prSet/>
      <dgm:spPr/>
      <dgm:t>
        <a:bodyPr/>
        <a:lstStyle/>
        <a:p>
          <a:endParaRPr lang="en-US"/>
        </a:p>
      </dgm:t>
    </dgm:pt>
    <dgm:pt modelId="{37781D6B-DDDD-2D45-918F-588115A15677}" type="sibTrans" cxnId="{543F9807-D104-FC45-8301-70CA81E9C73B}">
      <dgm:prSet/>
      <dgm:spPr/>
      <dgm:t>
        <a:bodyPr/>
        <a:lstStyle/>
        <a:p>
          <a:endParaRPr lang="en-US"/>
        </a:p>
      </dgm:t>
    </dgm:pt>
    <dgm:pt modelId="{BF40579E-B44D-5649-AF4D-5DB54A7B181B}">
      <dgm:prSet phldrT="[Text]"/>
      <dgm:spPr/>
      <dgm:t>
        <a:bodyPr/>
        <a:lstStyle/>
        <a:p>
          <a:r>
            <a:rPr lang="en-US" dirty="0" smtClean="0"/>
            <a:t>Reporting &amp; Management</a:t>
          </a:r>
          <a:endParaRPr lang="en-US" dirty="0"/>
        </a:p>
      </dgm:t>
    </dgm:pt>
    <dgm:pt modelId="{B7E31AD1-F099-FA41-A5A8-77BABD1DDA18}" type="parTrans" cxnId="{D97C8A62-14DA-C541-88DD-C1EDCA0DF1A1}">
      <dgm:prSet/>
      <dgm:spPr/>
      <dgm:t>
        <a:bodyPr/>
        <a:lstStyle/>
        <a:p>
          <a:endParaRPr lang="en-US"/>
        </a:p>
      </dgm:t>
    </dgm:pt>
    <dgm:pt modelId="{731D651C-BC89-9840-AAE8-8212AEE975CF}" type="sibTrans" cxnId="{D97C8A62-14DA-C541-88DD-C1EDCA0DF1A1}">
      <dgm:prSet/>
      <dgm:spPr/>
      <dgm:t>
        <a:bodyPr/>
        <a:lstStyle/>
        <a:p>
          <a:endParaRPr lang="en-US"/>
        </a:p>
      </dgm:t>
    </dgm:pt>
    <dgm:pt modelId="{ADB03E66-12E9-D44E-B15D-5013547C0129}">
      <dgm:prSet phldrT="[Text]"/>
      <dgm:spPr>
        <a:noFill/>
      </dgm:spPr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1163E02B-F79F-574F-BD74-A98E60CE7ACD}" type="parTrans" cxnId="{38E6518E-C462-F642-B7F7-EFB64EC5CD9B}">
      <dgm:prSet/>
      <dgm:spPr/>
      <dgm:t>
        <a:bodyPr/>
        <a:lstStyle/>
        <a:p>
          <a:endParaRPr lang="en-US"/>
        </a:p>
      </dgm:t>
    </dgm:pt>
    <dgm:pt modelId="{24B819B7-0846-8940-BF8F-1DA461B225A8}" type="sibTrans" cxnId="{38E6518E-C462-F642-B7F7-EFB64EC5CD9B}">
      <dgm:prSet/>
      <dgm:spPr/>
      <dgm:t>
        <a:bodyPr/>
        <a:lstStyle/>
        <a:p>
          <a:endParaRPr lang="en-US"/>
        </a:p>
      </dgm:t>
    </dgm:pt>
    <dgm:pt modelId="{5C26B4F3-616A-5546-A507-BAFC2674766A}" type="pres">
      <dgm:prSet presAssocID="{3746E23C-3A26-914F-8FBC-895A47B9CA56}" presName="Name0" presStyleCnt="0">
        <dgm:presLayoutVars>
          <dgm:dir/>
          <dgm:animLvl val="lvl"/>
          <dgm:resizeHandles val="exact"/>
        </dgm:presLayoutVars>
      </dgm:prSet>
      <dgm:spPr/>
    </dgm:pt>
    <dgm:pt modelId="{88C703EC-0BC6-FD42-A943-0FF6CAFFF9E7}" type="pres">
      <dgm:prSet presAssocID="{A4A0ED38-3B8B-D940-AB2D-463F46B76753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329DEC-0712-3744-9AFB-B5F12BCFC975}" type="pres">
      <dgm:prSet presAssocID="{8B7BB7A0-7DEA-C94D-9FDB-E4E75ADD4C94}" presName="parTxOnlySpace" presStyleCnt="0"/>
      <dgm:spPr/>
    </dgm:pt>
    <dgm:pt modelId="{53F835C2-0622-0B4B-84A6-5BD1255A83D8}" type="pres">
      <dgm:prSet presAssocID="{1193B37A-D858-2742-BB56-B2E24611D432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11585F-925A-864C-9E22-48DBB784BE16}" type="pres">
      <dgm:prSet presAssocID="{269953E2-1AB9-6441-87E8-63CA12593F95}" presName="parTxOnlySpace" presStyleCnt="0"/>
      <dgm:spPr/>
    </dgm:pt>
    <dgm:pt modelId="{4C75A675-1FE5-DC4E-9E6F-2CA7DFA1730D}" type="pres">
      <dgm:prSet presAssocID="{61C97F29-B494-9442-AFF7-919E548514A9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298747-156B-1D4D-8717-959DB94D2699}" type="pres">
      <dgm:prSet presAssocID="{37781D6B-DDDD-2D45-918F-588115A15677}" presName="parTxOnlySpace" presStyleCnt="0"/>
      <dgm:spPr/>
    </dgm:pt>
    <dgm:pt modelId="{84B0F3CD-B9F0-AD49-9A4E-080FA1EDE311}" type="pres">
      <dgm:prSet presAssocID="{BF40579E-B44D-5649-AF4D-5DB54A7B181B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0DED5E-5442-5142-A535-943920BCDDE5}" type="pres">
      <dgm:prSet presAssocID="{731D651C-BC89-9840-AAE8-8212AEE975CF}" presName="parTxOnlySpace" presStyleCnt="0"/>
      <dgm:spPr/>
    </dgm:pt>
    <dgm:pt modelId="{4C6A99D4-6F49-CB4F-8C94-3D140FC3980D}" type="pres">
      <dgm:prSet presAssocID="{ADB03E66-12E9-D44E-B15D-5013547C0129}" presName="parTxOnly" presStyleLbl="node1" presStyleIdx="4" presStyleCnt="5" custLinFactNeighborX="792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393C01A-F282-0E4C-9BB1-E6A4819676B3}" type="presOf" srcId="{ADB03E66-12E9-D44E-B15D-5013547C0129}" destId="{4C6A99D4-6F49-CB4F-8C94-3D140FC3980D}" srcOrd="0" destOrd="0" presId="urn:microsoft.com/office/officeart/2005/8/layout/chevron1"/>
    <dgm:cxn modelId="{543F9807-D104-FC45-8301-70CA81E9C73B}" srcId="{3746E23C-3A26-914F-8FBC-895A47B9CA56}" destId="{61C97F29-B494-9442-AFF7-919E548514A9}" srcOrd="2" destOrd="0" parTransId="{29ED9199-5C1A-7141-92AC-BA6857712F60}" sibTransId="{37781D6B-DDDD-2D45-918F-588115A15677}"/>
    <dgm:cxn modelId="{BF10DA22-F342-6640-A975-8D5EF7599169}" type="presOf" srcId="{61C97F29-B494-9442-AFF7-919E548514A9}" destId="{4C75A675-1FE5-DC4E-9E6F-2CA7DFA1730D}" srcOrd="0" destOrd="0" presId="urn:microsoft.com/office/officeart/2005/8/layout/chevron1"/>
    <dgm:cxn modelId="{38E6518E-C462-F642-B7F7-EFB64EC5CD9B}" srcId="{3746E23C-3A26-914F-8FBC-895A47B9CA56}" destId="{ADB03E66-12E9-D44E-B15D-5013547C0129}" srcOrd="4" destOrd="0" parTransId="{1163E02B-F79F-574F-BD74-A98E60CE7ACD}" sibTransId="{24B819B7-0846-8940-BF8F-1DA461B225A8}"/>
    <dgm:cxn modelId="{D97C8A62-14DA-C541-88DD-C1EDCA0DF1A1}" srcId="{3746E23C-3A26-914F-8FBC-895A47B9CA56}" destId="{BF40579E-B44D-5649-AF4D-5DB54A7B181B}" srcOrd="3" destOrd="0" parTransId="{B7E31AD1-F099-FA41-A5A8-77BABD1DDA18}" sibTransId="{731D651C-BC89-9840-AAE8-8212AEE975CF}"/>
    <dgm:cxn modelId="{483DA1D2-A373-A34C-8ACA-435221199DEA}" type="presOf" srcId="{BF40579E-B44D-5649-AF4D-5DB54A7B181B}" destId="{84B0F3CD-B9F0-AD49-9A4E-080FA1EDE311}" srcOrd="0" destOrd="0" presId="urn:microsoft.com/office/officeart/2005/8/layout/chevron1"/>
    <dgm:cxn modelId="{50E491C3-F288-694B-BC63-D0BC990CB282}" srcId="{3746E23C-3A26-914F-8FBC-895A47B9CA56}" destId="{A4A0ED38-3B8B-D940-AB2D-463F46B76753}" srcOrd="0" destOrd="0" parTransId="{04374EC9-B019-444D-9579-EFE735BDE483}" sibTransId="{8B7BB7A0-7DEA-C94D-9FDB-E4E75ADD4C94}"/>
    <dgm:cxn modelId="{1C796E60-A2BF-264B-B11C-4C60F25D670F}" srcId="{3746E23C-3A26-914F-8FBC-895A47B9CA56}" destId="{1193B37A-D858-2742-BB56-B2E24611D432}" srcOrd="1" destOrd="0" parTransId="{C8007858-E12E-334F-9549-8037894B46AA}" sibTransId="{269953E2-1AB9-6441-87E8-63CA12593F95}"/>
    <dgm:cxn modelId="{3453354D-CEE9-C448-AE36-1A9299199E8C}" type="presOf" srcId="{1193B37A-D858-2742-BB56-B2E24611D432}" destId="{53F835C2-0622-0B4B-84A6-5BD1255A83D8}" srcOrd="0" destOrd="0" presId="urn:microsoft.com/office/officeart/2005/8/layout/chevron1"/>
    <dgm:cxn modelId="{2EA99886-DDD1-5249-9BD2-AFD82889D5A7}" type="presOf" srcId="{A4A0ED38-3B8B-D940-AB2D-463F46B76753}" destId="{88C703EC-0BC6-FD42-A943-0FF6CAFFF9E7}" srcOrd="0" destOrd="0" presId="urn:microsoft.com/office/officeart/2005/8/layout/chevron1"/>
    <dgm:cxn modelId="{E4402A55-24B0-224E-B098-6C3842CA47B0}" type="presOf" srcId="{3746E23C-3A26-914F-8FBC-895A47B9CA56}" destId="{5C26B4F3-616A-5546-A507-BAFC2674766A}" srcOrd="0" destOrd="0" presId="urn:microsoft.com/office/officeart/2005/8/layout/chevron1"/>
    <dgm:cxn modelId="{09D926EC-865B-A542-948A-43C64332F36E}" type="presParOf" srcId="{5C26B4F3-616A-5546-A507-BAFC2674766A}" destId="{88C703EC-0BC6-FD42-A943-0FF6CAFFF9E7}" srcOrd="0" destOrd="0" presId="urn:microsoft.com/office/officeart/2005/8/layout/chevron1"/>
    <dgm:cxn modelId="{47D57AE0-5F91-F742-8398-B459375DDEF0}" type="presParOf" srcId="{5C26B4F3-616A-5546-A507-BAFC2674766A}" destId="{8F329DEC-0712-3744-9AFB-B5F12BCFC975}" srcOrd="1" destOrd="0" presId="urn:microsoft.com/office/officeart/2005/8/layout/chevron1"/>
    <dgm:cxn modelId="{6111809E-B635-7F4F-978C-409B9C31D87B}" type="presParOf" srcId="{5C26B4F3-616A-5546-A507-BAFC2674766A}" destId="{53F835C2-0622-0B4B-84A6-5BD1255A83D8}" srcOrd="2" destOrd="0" presId="urn:microsoft.com/office/officeart/2005/8/layout/chevron1"/>
    <dgm:cxn modelId="{630EC639-8E9C-484E-9989-99607EA3B03E}" type="presParOf" srcId="{5C26B4F3-616A-5546-A507-BAFC2674766A}" destId="{2C11585F-925A-864C-9E22-48DBB784BE16}" srcOrd="3" destOrd="0" presId="urn:microsoft.com/office/officeart/2005/8/layout/chevron1"/>
    <dgm:cxn modelId="{0378713A-0E30-A24F-B44A-793AFB38EE19}" type="presParOf" srcId="{5C26B4F3-616A-5546-A507-BAFC2674766A}" destId="{4C75A675-1FE5-DC4E-9E6F-2CA7DFA1730D}" srcOrd="4" destOrd="0" presId="urn:microsoft.com/office/officeart/2005/8/layout/chevron1"/>
    <dgm:cxn modelId="{5E11306C-EE3F-C34E-B8FF-EAC3BBCDB7A8}" type="presParOf" srcId="{5C26B4F3-616A-5546-A507-BAFC2674766A}" destId="{58298747-156B-1D4D-8717-959DB94D2699}" srcOrd="5" destOrd="0" presId="urn:microsoft.com/office/officeart/2005/8/layout/chevron1"/>
    <dgm:cxn modelId="{53FE52BA-143D-A84C-8094-02AC05B82FC0}" type="presParOf" srcId="{5C26B4F3-616A-5546-A507-BAFC2674766A}" destId="{84B0F3CD-B9F0-AD49-9A4E-080FA1EDE311}" srcOrd="6" destOrd="0" presId="urn:microsoft.com/office/officeart/2005/8/layout/chevron1"/>
    <dgm:cxn modelId="{707088DE-6CAC-B64F-AE98-2D7E9D07610A}" type="presParOf" srcId="{5C26B4F3-616A-5546-A507-BAFC2674766A}" destId="{E10DED5E-5442-5142-A535-943920BCDDE5}" srcOrd="7" destOrd="0" presId="urn:microsoft.com/office/officeart/2005/8/layout/chevron1"/>
    <dgm:cxn modelId="{2C53FB17-F680-AB41-9DCB-06B5D1C1423C}" type="presParOf" srcId="{5C26B4F3-616A-5546-A507-BAFC2674766A}" destId="{4C6A99D4-6F49-CB4F-8C94-3D140FC3980D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46E23C-3A26-914F-8FBC-895A47B9CA56}" type="doc">
      <dgm:prSet loTypeId="urn:microsoft.com/office/officeart/2005/8/layout/chevron1" loCatId="" qsTypeId="urn:microsoft.com/office/officeart/2005/8/quickstyle/simple4" qsCatId="simple" csTypeId="urn:microsoft.com/office/officeart/2005/8/colors/accent1_2" csCatId="accent1" phldr="1"/>
      <dgm:spPr/>
    </dgm:pt>
    <dgm:pt modelId="{A4A0ED38-3B8B-D940-AB2D-463F46B76753}">
      <dgm:prSet phldrT="[Text]"/>
      <dgm:spPr/>
      <dgm:t>
        <a:bodyPr/>
        <a:lstStyle/>
        <a:p>
          <a:r>
            <a:rPr lang="en-US" dirty="0" smtClean="0"/>
            <a:t>Test Planning</a:t>
          </a:r>
          <a:endParaRPr lang="en-US" dirty="0"/>
        </a:p>
      </dgm:t>
    </dgm:pt>
    <dgm:pt modelId="{04374EC9-B019-444D-9579-EFE735BDE483}" type="parTrans" cxnId="{50E491C3-F288-694B-BC63-D0BC990CB282}">
      <dgm:prSet/>
      <dgm:spPr/>
      <dgm:t>
        <a:bodyPr/>
        <a:lstStyle/>
        <a:p>
          <a:endParaRPr lang="en-US"/>
        </a:p>
      </dgm:t>
    </dgm:pt>
    <dgm:pt modelId="{8B7BB7A0-7DEA-C94D-9FDB-E4E75ADD4C94}" type="sibTrans" cxnId="{50E491C3-F288-694B-BC63-D0BC990CB282}">
      <dgm:prSet/>
      <dgm:spPr/>
      <dgm:t>
        <a:bodyPr/>
        <a:lstStyle/>
        <a:p>
          <a:endParaRPr lang="en-US"/>
        </a:p>
      </dgm:t>
    </dgm:pt>
    <dgm:pt modelId="{1193B37A-D858-2742-BB56-B2E24611D432}">
      <dgm:prSet phldrT="[Text]"/>
      <dgm:spPr/>
      <dgm:t>
        <a:bodyPr/>
        <a:lstStyle/>
        <a:p>
          <a:r>
            <a:rPr lang="en-US" dirty="0" smtClean="0"/>
            <a:t>Test Case Design</a:t>
          </a:r>
          <a:endParaRPr lang="en-US" dirty="0"/>
        </a:p>
      </dgm:t>
    </dgm:pt>
    <dgm:pt modelId="{C8007858-E12E-334F-9549-8037894B46AA}" type="parTrans" cxnId="{1C796E60-A2BF-264B-B11C-4C60F25D670F}">
      <dgm:prSet/>
      <dgm:spPr/>
      <dgm:t>
        <a:bodyPr/>
        <a:lstStyle/>
        <a:p>
          <a:endParaRPr lang="en-US"/>
        </a:p>
      </dgm:t>
    </dgm:pt>
    <dgm:pt modelId="{269953E2-1AB9-6441-87E8-63CA12593F95}" type="sibTrans" cxnId="{1C796E60-A2BF-264B-B11C-4C60F25D670F}">
      <dgm:prSet/>
      <dgm:spPr/>
      <dgm:t>
        <a:bodyPr/>
        <a:lstStyle/>
        <a:p>
          <a:endParaRPr lang="en-US"/>
        </a:p>
      </dgm:t>
    </dgm:pt>
    <dgm:pt modelId="{61C97F29-B494-9442-AFF7-919E548514A9}">
      <dgm:prSet phldrT="[Text]"/>
      <dgm:spPr/>
      <dgm:t>
        <a:bodyPr/>
        <a:lstStyle/>
        <a:p>
          <a:r>
            <a:rPr lang="en-US" dirty="0" smtClean="0"/>
            <a:t>Execution</a:t>
          </a:r>
          <a:endParaRPr lang="en-US" dirty="0"/>
        </a:p>
      </dgm:t>
    </dgm:pt>
    <dgm:pt modelId="{29ED9199-5C1A-7141-92AC-BA6857712F60}" type="parTrans" cxnId="{543F9807-D104-FC45-8301-70CA81E9C73B}">
      <dgm:prSet/>
      <dgm:spPr/>
      <dgm:t>
        <a:bodyPr/>
        <a:lstStyle/>
        <a:p>
          <a:endParaRPr lang="en-US"/>
        </a:p>
      </dgm:t>
    </dgm:pt>
    <dgm:pt modelId="{37781D6B-DDDD-2D45-918F-588115A15677}" type="sibTrans" cxnId="{543F9807-D104-FC45-8301-70CA81E9C73B}">
      <dgm:prSet/>
      <dgm:spPr/>
      <dgm:t>
        <a:bodyPr/>
        <a:lstStyle/>
        <a:p>
          <a:endParaRPr lang="en-US"/>
        </a:p>
      </dgm:t>
    </dgm:pt>
    <dgm:pt modelId="{BF40579E-B44D-5649-AF4D-5DB54A7B181B}">
      <dgm:prSet phldrT="[Text]"/>
      <dgm:spPr/>
      <dgm:t>
        <a:bodyPr/>
        <a:lstStyle/>
        <a:p>
          <a:r>
            <a:rPr lang="en-US" dirty="0" smtClean="0"/>
            <a:t>Reporting &amp; Management</a:t>
          </a:r>
          <a:endParaRPr lang="en-US" dirty="0"/>
        </a:p>
      </dgm:t>
    </dgm:pt>
    <dgm:pt modelId="{B7E31AD1-F099-FA41-A5A8-77BABD1DDA18}" type="parTrans" cxnId="{D97C8A62-14DA-C541-88DD-C1EDCA0DF1A1}">
      <dgm:prSet/>
      <dgm:spPr/>
      <dgm:t>
        <a:bodyPr/>
        <a:lstStyle/>
        <a:p>
          <a:endParaRPr lang="en-US"/>
        </a:p>
      </dgm:t>
    </dgm:pt>
    <dgm:pt modelId="{731D651C-BC89-9840-AAE8-8212AEE975CF}" type="sibTrans" cxnId="{D97C8A62-14DA-C541-88DD-C1EDCA0DF1A1}">
      <dgm:prSet/>
      <dgm:spPr/>
      <dgm:t>
        <a:bodyPr/>
        <a:lstStyle/>
        <a:p>
          <a:endParaRPr lang="en-US"/>
        </a:p>
      </dgm:t>
    </dgm:pt>
    <dgm:pt modelId="{ADB03E66-12E9-D44E-B15D-5013547C0129}">
      <dgm:prSet phldrT="[Text]"/>
      <dgm:spPr/>
      <dgm:t>
        <a:bodyPr/>
        <a:lstStyle/>
        <a:p>
          <a:r>
            <a:rPr lang="en-US" dirty="0" smtClean="0"/>
            <a:t>Runtime Testing</a:t>
          </a:r>
          <a:endParaRPr lang="en-US" dirty="0"/>
        </a:p>
      </dgm:t>
    </dgm:pt>
    <dgm:pt modelId="{1163E02B-F79F-574F-BD74-A98E60CE7ACD}" type="parTrans" cxnId="{38E6518E-C462-F642-B7F7-EFB64EC5CD9B}">
      <dgm:prSet/>
      <dgm:spPr/>
      <dgm:t>
        <a:bodyPr/>
        <a:lstStyle/>
        <a:p>
          <a:endParaRPr lang="en-US"/>
        </a:p>
      </dgm:t>
    </dgm:pt>
    <dgm:pt modelId="{24B819B7-0846-8940-BF8F-1DA461B225A8}" type="sibTrans" cxnId="{38E6518E-C462-F642-B7F7-EFB64EC5CD9B}">
      <dgm:prSet/>
      <dgm:spPr/>
      <dgm:t>
        <a:bodyPr/>
        <a:lstStyle/>
        <a:p>
          <a:endParaRPr lang="en-US"/>
        </a:p>
      </dgm:t>
    </dgm:pt>
    <dgm:pt modelId="{5C26B4F3-616A-5546-A507-BAFC2674766A}" type="pres">
      <dgm:prSet presAssocID="{3746E23C-3A26-914F-8FBC-895A47B9CA56}" presName="Name0" presStyleCnt="0">
        <dgm:presLayoutVars>
          <dgm:dir/>
          <dgm:animLvl val="lvl"/>
          <dgm:resizeHandles val="exact"/>
        </dgm:presLayoutVars>
      </dgm:prSet>
      <dgm:spPr/>
    </dgm:pt>
    <dgm:pt modelId="{88C703EC-0BC6-FD42-A943-0FF6CAFFF9E7}" type="pres">
      <dgm:prSet presAssocID="{A4A0ED38-3B8B-D940-AB2D-463F46B76753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329DEC-0712-3744-9AFB-B5F12BCFC975}" type="pres">
      <dgm:prSet presAssocID="{8B7BB7A0-7DEA-C94D-9FDB-E4E75ADD4C94}" presName="parTxOnlySpace" presStyleCnt="0"/>
      <dgm:spPr/>
    </dgm:pt>
    <dgm:pt modelId="{53F835C2-0622-0B4B-84A6-5BD1255A83D8}" type="pres">
      <dgm:prSet presAssocID="{1193B37A-D858-2742-BB56-B2E24611D432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11585F-925A-864C-9E22-48DBB784BE16}" type="pres">
      <dgm:prSet presAssocID="{269953E2-1AB9-6441-87E8-63CA12593F95}" presName="parTxOnlySpace" presStyleCnt="0"/>
      <dgm:spPr/>
    </dgm:pt>
    <dgm:pt modelId="{4C75A675-1FE5-DC4E-9E6F-2CA7DFA1730D}" type="pres">
      <dgm:prSet presAssocID="{61C97F29-B494-9442-AFF7-919E548514A9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298747-156B-1D4D-8717-959DB94D2699}" type="pres">
      <dgm:prSet presAssocID="{37781D6B-DDDD-2D45-918F-588115A15677}" presName="parTxOnlySpace" presStyleCnt="0"/>
      <dgm:spPr/>
    </dgm:pt>
    <dgm:pt modelId="{84B0F3CD-B9F0-AD49-9A4E-080FA1EDE311}" type="pres">
      <dgm:prSet presAssocID="{BF40579E-B44D-5649-AF4D-5DB54A7B181B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0DED5E-5442-5142-A535-943920BCDDE5}" type="pres">
      <dgm:prSet presAssocID="{731D651C-BC89-9840-AAE8-8212AEE975CF}" presName="parTxOnlySpace" presStyleCnt="0"/>
      <dgm:spPr/>
    </dgm:pt>
    <dgm:pt modelId="{4C6A99D4-6F49-CB4F-8C94-3D140FC3980D}" type="pres">
      <dgm:prSet presAssocID="{ADB03E66-12E9-D44E-B15D-5013547C0129}" presName="parTxOnly" presStyleLbl="node1" presStyleIdx="4" presStyleCnt="5" custLinFactNeighborX="792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9B67CC4-BEFF-3C43-8CD0-EC9B457A0369}" type="presOf" srcId="{3746E23C-3A26-914F-8FBC-895A47B9CA56}" destId="{5C26B4F3-616A-5546-A507-BAFC2674766A}" srcOrd="0" destOrd="0" presId="urn:microsoft.com/office/officeart/2005/8/layout/chevron1"/>
    <dgm:cxn modelId="{4878D03C-8954-984C-A242-D02C918D5E8F}" type="presOf" srcId="{BF40579E-B44D-5649-AF4D-5DB54A7B181B}" destId="{84B0F3CD-B9F0-AD49-9A4E-080FA1EDE311}" srcOrd="0" destOrd="0" presId="urn:microsoft.com/office/officeart/2005/8/layout/chevron1"/>
    <dgm:cxn modelId="{B5B29AFF-2882-7D4A-9547-C7281664FCD8}" type="presOf" srcId="{A4A0ED38-3B8B-D940-AB2D-463F46B76753}" destId="{88C703EC-0BC6-FD42-A943-0FF6CAFFF9E7}" srcOrd="0" destOrd="0" presId="urn:microsoft.com/office/officeart/2005/8/layout/chevron1"/>
    <dgm:cxn modelId="{543F9807-D104-FC45-8301-70CA81E9C73B}" srcId="{3746E23C-3A26-914F-8FBC-895A47B9CA56}" destId="{61C97F29-B494-9442-AFF7-919E548514A9}" srcOrd="2" destOrd="0" parTransId="{29ED9199-5C1A-7141-92AC-BA6857712F60}" sibTransId="{37781D6B-DDDD-2D45-918F-588115A15677}"/>
    <dgm:cxn modelId="{59141B0E-BEB5-4F4C-BECB-4C841F513E1E}" type="presOf" srcId="{ADB03E66-12E9-D44E-B15D-5013547C0129}" destId="{4C6A99D4-6F49-CB4F-8C94-3D140FC3980D}" srcOrd="0" destOrd="0" presId="urn:microsoft.com/office/officeart/2005/8/layout/chevron1"/>
    <dgm:cxn modelId="{38E6518E-C462-F642-B7F7-EFB64EC5CD9B}" srcId="{3746E23C-3A26-914F-8FBC-895A47B9CA56}" destId="{ADB03E66-12E9-D44E-B15D-5013547C0129}" srcOrd="4" destOrd="0" parTransId="{1163E02B-F79F-574F-BD74-A98E60CE7ACD}" sibTransId="{24B819B7-0846-8940-BF8F-1DA461B225A8}"/>
    <dgm:cxn modelId="{D97C8A62-14DA-C541-88DD-C1EDCA0DF1A1}" srcId="{3746E23C-3A26-914F-8FBC-895A47B9CA56}" destId="{BF40579E-B44D-5649-AF4D-5DB54A7B181B}" srcOrd="3" destOrd="0" parTransId="{B7E31AD1-F099-FA41-A5A8-77BABD1DDA18}" sibTransId="{731D651C-BC89-9840-AAE8-8212AEE975CF}"/>
    <dgm:cxn modelId="{50E491C3-F288-694B-BC63-D0BC990CB282}" srcId="{3746E23C-3A26-914F-8FBC-895A47B9CA56}" destId="{A4A0ED38-3B8B-D940-AB2D-463F46B76753}" srcOrd="0" destOrd="0" parTransId="{04374EC9-B019-444D-9579-EFE735BDE483}" sibTransId="{8B7BB7A0-7DEA-C94D-9FDB-E4E75ADD4C94}"/>
    <dgm:cxn modelId="{45177BDD-7897-1444-9FEB-BE5926538816}" type="presOf" srcId="{61C97F29-B494-9442-AFF7-919E548514A9}" destId="{4C75A675-1FE5-DC4E-9E6F-2CA7DFA1730D}" srcOrd="0" destOrd="0" presId="urn:microsoft.com/office/officeart/2005/8/layout/chevron1"/>
    <dgm:cxn modelId="{1C796E60-A2BF-264B-B11C-4C60F25D670F}" srcId="{3746E23C-3A26-914F-8FBC-895A47B9CA56}" destId="{1193B37A-D858-2742-BB56-B2E24611D432}" srcOrd="1" destOrd="0" parTransId="{C8007858-E12E-334F-9549-8037894B46AA}" sibTransId="{269953E2-1AB9-6441-87E8-63CA12593F95}"/>
    <dgm:cxn modelId="{6168FC0C-C984-AF40-8279-0243E1FD692C}" type="presOf" srcId="{1193B37A-D858-2742-BB56-B2E24611D432}" destId="{53F835C2-0622-0B4B-84A6-5BD1255A83D8}" srcOrd="0" destOrd="0" presId="urn:microsoft.com/office/officeart/2005/8/layout/chevron1"/>
    <dgm:cxn modelId="{60485453-A79E-9945-8112-B6147F97D4DC}" type="presParOf" srcId="{5C26B4F3-616A-5546-A507-BAFC2674766A}" destId="{88C703EC-0BC6-FD42-A943-0FF6CAFFF9E7}" srcOrd="0" destOrd="0" presId="urn:microsoft.com/office/officeart/2005/8/layout/chevron1"/>
    <dgm:cxn modelId="{8F6C4CB2-6204-D344-9025-40591D3B760F}" type="presParOf" srcId="{5C26B4F3-616A-5546-A507-BAFC2674766A}" destId="{8F329DEC-0712-3744-9AFB-B5F12BCFC975}" srcOrd="1" destOrd="0" presId="urn:microsoft.com/office/officeart/2005/8/layout/chevron1"/>
    <dgm:cxn modelId="{6BEF80EA-0040-AE47-AA77-F4ACA952B576}" type="presParOf" srcId="{5C26B4F3-616A-5546-A507-BAFC2674766A}" destId="{53F835C2-0622-0B4B-84A6-5BD1255A83D8}" srcOrd="2" destOrd="0" presId="urn:microsoft.com/office/officeart/2005/8/layout/chevron1"/>
    <dgm:cxn modelId="{CF2BE1DC-FD6D-3246-ABDB-C1C6333498EF}" type="presParOf" srcId="{5C26B4F3-616A-5546-A507-BAFC2674766A}" destId="{2C11585F-925A-864C-9E22-48DBB784BE16}" srcOrd="3" destOrd="0" presId="urn:microsoft.com/office/officeart/2005/8/layout/chevron1"/>
    <dgm:cxn modelId="{74D7379A-2048-3841-8855-EA70EB0B2D11}" type="presParOf" srcId="{5C26B4F3-616A-5546-A507-BAFC2674766A}" destId="{4C75A675-1FE5-DC4E-9E6F-2CA7DFA1730D}" srcOrd="4" destOrd="0" presId="urn:microsoft.com/office/officeart/2005/8/layout/chevron1"/>
    <dgm:cxn modelId="{4D116FD8-3212-724D-A8CC-E72AF0FEB40D}" type="presParOf" srcId="{5C26B4F3-616A-5546-A507-BAFC2674766A}" destId="{58298747-156B-1D4D-8717-959DB94D2699}" srcOrd="5" destOrd="0" presId="urn:microsoft.com/office/officeart/2005/8/layout/chevron1"/>
    <dgm:cxn modelId="{35651B00-C8C5-7A45-B34A-479D09DDCBB4}" type="presParOf" srcId="{5C26B4F3-616A-5546-A507-BAFC2674766A}" destId="{84B0F3CD-B9F0-AD49-9A4E-080FA1EDE311}" srcOrd="6" destOrd="0" presId="urn:microsoft.com/office/officeart/2005/8/layout/chevron1"/>
    <dgm:cxn modelId="{5D2D269F-09F9-DD47-AC8B-A401D772C763}" type="presParOf" srcId="{5C26B4F3-616A-5546-A507-BAFC2674766A}" destId="{E10DED5E-5442-5142-A535-943920BCDDE5}" srcOrd="7" destOrd="0" presId="urn:microsoft.com/office/officeart/2005/8/layout/chevron1"/>
    <dgm:cxn modelId="{232BDADD-B669-DE45-8753-49B71298AECD}" type="presParOf" srcId="{5C26B4F3-616A-5546-A507-BAFC2674766A}" destId="{4C6A99D4-6F49-CB4F-8C94-3D140FC3980D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C703EC-0BC6-FD42-A943-0FF6CAFFF9E7}">
      <dsp:nvSpPr>
        <dsp:cNvPr id="0" name=""/>
        <dsp:cNvSpPr/>
      </dsp:nvSpPr>
      <dsp:spPr>
        <a:xfrm>
          <a:off x="2910" y="934237"/>
          <a:ext cx="2590422" cy="103616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Test Planning</a:t>
          </a:r>
          <a:endParaRPr lang="en-US" sz="1700" kern="1200" dirty="0"/>
        </a:p>
      </dsp:txBody>
      <dsp:txXfrm>
        <a:off x="520995" y="934237"/>
        <a:ext cx="1554253" cy="1036169"/>
      </dsp:txXfrm>
    </dsp:sp>
    <dsp:sp modelId="{53F835C2-0622-0B4B-84A6-5BD1255A83D8}">
      <dsp:nvSpPr>
        <dsp:cNvPr id="0" name=""/>
        <dsp:cNvSpPr/>
      </dsp:nvSpPr>
      <dsp:spPr>
        <a:xfrm>
          <a:off x="2334290" y="934237"/>
          <a:ext cx="2590422" cy="103616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Test Case Design</a:t>
          </a:r>
          <a:endParaRPr lang="en-US" sz="1700" kern="1200" dirty="0"/>
        </a:p>
      </dsp:txBody>
      <dsp:txXfrm>
        <a:off x="2852375" y="934237"/>
        <a:ext cx="1554253" cy="1036169"/>
      </dsp:txXfrm>
    </dsp:sp>
    <dsp:sp modelId="{4C75A675-1FE5-DC4E-9E6F-2CA7DFA1730D}">
      <dsp:nvSpPr>
        <dsp:cNvPr id="0" name=""/>
        <dsp:cNvSpPr/>
      </dsp:nvSpPr>
      <dsp:spPr>
        <a:xfrm>
          <a:off x="4665671" y="934237"/>
          <a:ext cx="2590422" cy="103616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Execution</a:t>
          </a:r>
          <a:endParaRPr lang="en-US" sz="1700" kern="1200" dirty="0"/>
        </a:p>
      </dsp:txBody>
      <dsp:txXfrm>
        <a:off x="5183756" y="934237"/>
        <a:ext cx="1554253" cy="1036169"/>
      </dsp:txXfrm>
    </dsp:sp>
    <dsp:sp modelId="{84B0F3CD-B9F0-AD49-9A4E-080FA1EDE311}">
      <dsp:nvSpPr>
        <dsp:cNvPr id="0" name=""/>
        <dsp:cNvSpPr/>
      </dsp:nvSpPr>
      <dsp:spPr>
        <a:xfrm>
          <a:off x="6997051" y="934237"/>
          <a:ext cx="2590422" cy="103616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Reporting &amp; Management</a:t>
          </a:r>
          <a:endParaRPr lang="en-US" sz="1700" kern="1200" dirty="0"/>
        </a:p>
      </dsp:txBody>
      <dsp:txXfrm>
        <a:off x="7515136" y="934237"/>
        <a:ext cx="1554253" cy="1036169"/>
      </dsp:txXfrm>
    </dsp:sp>
    <dsp:sp modelId="{4C6A99D4-6F49-CB4F-8C94-3D140FC3980D}">
      <dsp:nvSpPr>
        <dsp:cNvPr id="0" name=""/>
        <dsp:cNvSpPr/>
      </dsp:nvSpPr>
      <dsp:spPr>
        <a:xfrm>
          <a:off x="9331342" y="934237"/>
          <a:ext cx="2590422" cy="1036169"/>
        </a:xfrm>
        <a:prstGeom prst="chevron">
          <a:avLst/>
        </a:prstGeom>
        <a:noFill/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 </a:t>
          </a:r>
          <a:endParaRPr lang="en-US" sz="1700" kern="1200" dirty="0"/>
        </a:p>
      </dsp:txBody>
      <dsp:txXfrm>
        <a:off x="9849427" y="934237"/>
        <a:ext cx="1554253" cy="10361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C703EC-0BC6-FD42-A943-0FF6CAFFF9E7}">
      <dsp:nvSpPr>
        <dsp:cNvPr id="0" name=""/>
        <dsp:cNvSpPr/>
      </dsp:nvSpPr>
      <dsp:spPr>
        <a:xfrm>
          <a:off x="2910" y="934237"/>
          <a:ext cx="2590422" cy="103616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Test Planning</a:t>
          </a:r>
          <a:endParaRPr lang="en-US" sz="1700" kern="1200" dirty="0"/>
        </a:p>
      </dsp:txBody>
      <dsp:txXfrm>
        <a:off x="520995" y="934237"/>
        <a:ext cx="1554253" cy="1036169"/>
      </dsp:txXfrm>
    </dsp:sp>
    <dsp:sp modelId="{53F835C2-0622-0B4B-84A6-5BD1255A83D8}">
      <dsp:nvSpPr>
        <dsp:cNvPr id="0" name=""/>
        <dsp:cNvSpPr/>
      </dsp:nvSpPr>
      <dsp:spPr>
        <a:xfrm>
          <a:off x="2334290" y="934237"/>
          <a:ext cx="2590422" cy="103616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Test Case Design</a:t>
          </a:r>
          <a:endParaRPr lang="en-US" sz="1700" kern="1200" dirty="0"/>
        </a:p>
      </dsp:txBody>
      <dsp:txXfrm>
        <a:off x="2852375" y="934237"/>
        <a:ext cx="1554253" cy="1036169"/>
      </dsp:txXfrm>
    </dsp:sp>
    <dsp:sp modelId="{4C75A675-1FE5-DC4E-9E6F-2CA7DFA1730D}">
      <dsp:nvSpPr>
        <dsp:cNvPr id="0" name=""/>
        <dsp:cNvSpPr/>
      </dsp:nvSpPr>
      <dsp:spPr>
        <a:xfrm>
          <a:off x="4665671" y="934237"/>
          <a:ext cx="2590422" cy="103616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Execution</a:t>
          </a:r>
          <a:endParaRPr lang="en-US" sz="1700" kern="1200" dirty="0"/>
        </a:p>
      </dsp:txBody>
      <dsp:txXfrm>
        <a:off x="5183756" y="934237"/>
        <a:ext cx="1554253" cy="1036169"/>
      </dsp:txXfrm>
    </dsp:sp>
    <dsp:sp modelId="{84B0F3CD-B9F0-AD49-9A4E-080FA1EDE311}">
      <dsp:nvSpPr>
        <dsp:cNvPr id="0" name=""/>
        <dsp:cNvSpPr/>
      </dsp:nvSpPr>
      <dsp:spPr>
        <a:xfrm>
          <a:off x="6997051" y="934237"/>
          <a:ext cx="2590422" cy="103616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Reporting &amp; Management</a:t>
          </a:r>
          <a:endParaRPr lang="en-US" sz="1700" kern="1200" dirty="0"/>
        </a:p>
      </dsp:txBody>
      <dsp:txXfrm>
        <a:off x="7515136" y="934237"/>
        <a:ext cx="1554253" cy="1036169"/>
      </dsp:txXfrm>
    </dsp:sp>
    <dsp:sp modelId="{4C6A99D4-6F49-CB4F-8C94-3D140FC3980D}">
      <dsp:nvSpPr>
        <dsp:cNvPr id="0" name=""/>
        <dsp:cNvSpPr/>
      </dsp:nvSpPr>
      <dsp:spPr>
        <a:xfrm>
          <a:off x="9331342" y="934237"/>
          <a:ext cx="2590422" cy="103616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Runtime Testing</a:t>
          </a:r>
          <a:endParaRPr lang="en-US" sz="1700" kern="1200" dirty="0"/>
        </a:p>
      </dsp:txBody>
      <dsp:txXfrm>
        <a:off x="9849427" y="934237"/>
        <a:ext cx="1554253" cy="10361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D95B6A-5F7A-440F-BFDF-5A55D0F6EF48}" type="datetimeFigureOut">
              <a:rPr lang="en-GB" smtClean="0"/>
              <a:pPr/>
              <a:t>18/06/2013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629F58-5FFC-44D4-934D-49329598DC7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30" name="Picture 6" descr="https://twimg0-a.akamaihd.net/profile_images/2309941224/UniLogoWhiteBkgd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4550" y="4381500"/>
            <a:ext cx="47434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35177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C3A276-8030-431C-84FD-A42AF76C5FF0}" type="datetimeFigureOut">
              <a:rPr lang="en-US" smtClean="0"/>
              <a:pPr/>
              <a:t>6/18/2013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CAD39D-1520-43F2-97CB-9FB33F5DEE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8461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Group linking academia to industry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359721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840478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840478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Inject fault: replace operators,</a:t>
            </a:r>
            <a:r>
              <a:rPr lang="en-US" baseline="0" dirty="0" smtClean="0"/>
              <a:t> operands or omit operations</a:t>
            </a:r>
          </a:p>
          <a:p>
            <a:r>
              <a:rPr lang="en-US" baseline="0" dirty="0" smtClean="0"/>
              <a:t>fix in next slide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238099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look at</a:t>
            </a:r>
            <a:r>
              <a:rPr lang="en-US" baseline="0" dirty="0" smtClean="0"/>
              <a:t> system as what has changed and what has not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705742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D39D-1520-43F2-97CB-9FB33F5DEE3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D641-998A-4943-909B-DB9EF9C4A1F2}" type="datetimeFigureOut">
              <a:rPr lang="en-US" smtClean="0"/>
              <a:pPr/>
              <a:t>6/18/2013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8C7857A-18E4-4548-9151-0FFACC28FEB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59845" y="4799445"/>
            <a:ext cx="1396365" cy="1401594"/>
          </a:xfrm>
          <a:prstGeom prst="rect">
            <a:avLst/>
          </a:prstGeom>
        </p:spPr>
      </p:pic>
      <p:pic>
        <p:nvPicPr>
          <p:cNvPr id="55297" name="Picture 1" descr="C:\Users\Christian\Dropbox\My Docs\Other\PEST\new\pest.pn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98371" y="4871419"/>
            <a:ext cx="1617411" cy="12090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32188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D641-998A-4943-909B-DB9EF9C4A1F2}" type="datetimeFigureOut">
              <a:rPr lang="en-US" smtClean="0"/>
              <a:pPr/>
              <a:t>6/18/2013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8C7857A-18E4-4548-9151-0FFACC28FE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105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D641-998A-4943-909B-DB9EF9C4A1F2}" type="datetimeFigureOut">
              <a:rPr lang="en-US" smtClean="0"/>
              <a:pPr/>
              <a:t>6/18/2013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8C7857A-18E4-4548-9151-0FFACC28FEB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5974717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D641-998A-4943-909B-DB9EF9C4A1F2}" type="datetimeFigureOut">
              <a:rPr lang="en-US" smtClean="0"/>
              <a:pPr/>
              <a:t>6/18/2013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8C7857A-18E4-4548-9151-0FFACC28FE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934360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D641-998A-4943-909B-DB9EF9C4A1F2}" type="datetimeFigureOut">
              <a:rPr lang="en-US" smtClean="0"/>
              <a:pPr/>
              <a:t>6/18/2013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8C7857A-18E4-4548-9151-0FFACC28FEB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8429007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D641-998A-4943-909B-DB9EF9C4A1F2}" type="datetimeFigureOut">
              <a:rPr lang="en-US" smtClean="0"/>
              <a:pPr/>
              <a:t>6/18/2013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8C7857A-18E4-4548-9151-0FFACC28FE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857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D641-998A-4943-909B-DB9EF9C4A1F2}" type="datetimeFigureOut">
              <a:rPr lang="en-US" smtClean="0"/>
              <a:pPr/>
              <a:t>6/18/2013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7857A-18E4-4548-9151-0FFACC28FE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69459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D641-998A-4943-909B-DB9EF9C4A1F2}" type="datetimeFigureOut">
              <a:rPr lang="en-US" smtClean="0"/>
              <a:pPr/>
              <a:t>6/18/2013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7857A-18E4-4548-9151-0FFACC28FE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17251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D641-998A-4943-909B-DB9EF9C4A1F2}" type="datetimeFigureOut">
              <a:rPr lang="en-US" smtClean="0"/>
              <a:pPr/>
              <a:t>6/18/2013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7857A-18E4-4548-9151-0FFACC28FEB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" descr="C:\Users\Christian\Dropbox\My Docs\Other\PEST\new\pest-no-text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54477"/>
            <a:ext cx="1580898" cy="9630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4665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D641-998A-4943-909B-DB9EF9C4A1F2}" type="datetimeFigureOut">
              <a:rPr lang="en-US" smtClean="0"/>
              <a:pPr/>
              <a:t>6/18/2013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8C7857A-18E4-4548-9151-0FFACC28FEB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1" descr="C:\Users\Christian\Dropbox\My Docs\Other\PEST\new\pest-no-text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05850"/>
            <a:ext cx="1580898" cy="9630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99806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D641-998A-4943-909B-DB9EF9C4A1F2}" type="datetimeFigureOut">
              <a:rPr lang="en-US" smtClean="0"/>
              <a:pPr/>
              <a:t>6/18/2013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8C7857A-18E4-4548-9151-0FFACC28FEB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Picture 1" descr="C:\Users\Christian\Dropbox\My Docs\Other\PEST\new\pest-no-text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54477"/>
            <a:ext cx="1580898" cy="9630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86548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D641-998A-4943-909B-DB9EF9C4A1F2}" type="datetimeFigureOut">
              <a:rPr lang="en-US" smtClean="0"/>
              <a:pPr/>
              <a:t>6/18/2013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8C7857A-18E4-4548-9151-0FFACC28FE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2948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D641-998A-4943-909B-DB9EF9C4A1F2}" type="datetimeFigureOut">
              <a:rPr lang="en-US" smtClean="0"/>
              <a:pPr/>
              <a:t>6/18/2013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7857A-18E4-4548-9151-0FFACC28FE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5259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D641-998A-4943-909B-DB9EF9C4A1F2}" type="datetimeFigureOut">
              <a:rPr lang="en-US" smtClean="0"/>
              <a:pPr/>
              <a:t>6/18/2013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7857A-18E4-4548-9151-0FFACC28FE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415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D641-998A-4943-909B-DB9EF9C4A1F2}" type="datetimeFigureOut">
              <a:rPr lang="en-US" smtClean="0"/>
              <a:pPr/>
              <a:t>6/18/2013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7857A-18E4-4548-9151-0FFACC28FE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20449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D641-998A-4943-909B-DB9EF9C4A1F2}" type="datetimeFigureOut">
              <a:rPr lang="en-US" smtClean="0"/>
              <a:pPr/>
              <a:t>6/18/2013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8C7857A-18E4-4548-9151-0FFACC28FE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0529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2D641-998A-4943-909B-DB9EF9C4A1F2}" type="datetimeFigureOut">
              <a:rPr lang="en-US" smtClean="0"/>
              <a:pPr/>
              <a:t>6/18/2013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8C7857A-18E4-4548-9151-0FFACC28FE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2985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m.edu.mt/ict/cs/pest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24000"/>
            <a:ext cx="10261600" cy="1862281"/>
          </a:xfrm>
        </p:spPr>
        <p:txBody>
          <a:bodyPr>
            <a:normAutofit/>
          </a:bodyPr>
          <a:lstStyle/>
          <a:p>
            <a:r>
              <a:rPr lang="en-GB" sz="3200" dirty="0" smtClean="0"/>
              <a:t>Expanding our Testing Horizons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07204"/>
            <a:ext cx="9144000" cy="1655762"/>
          </a:xfrm>
        </p:spPr>
        <p:txBody>
          <a:bodyPr/>
          <a:lstStyle/>
          <a:p>
            <a:r>
              <a:rPr lang="en-US" dirty="0" smtClean="0"/>
              <a:t>Mark Micallef</a:t>
            </a:r>
          </a:p>
          <a:p>
            <a:r>
              <a:rPr lang="en-US" dirty="0" smtClean="0"/>
              <a:t>PEST Research Lab, Malta</a:t>
            </a:r>
          </a:p>
          <a:p>
            <a:fld id="{50EF6780-E7BE-4518-92E1-DA81C449B85E}" type="datetime2">
              <a:rPr lang="en-US"/>
              <a:pPr/>
              <a:t>Tuesday, June 18, 2013</a:t>
            </a:fld>
            <a:endParaRPr lang="en-US" dirty="0"/>
          </a:p>
        </p:txBody>
      </p:sp>
      <p:sp>
        <p:nvSpPr>
          <p:cNvPr id="37890" name="AutoShape 2" descr="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42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92869" y="2968004"/>
            <a:ext cx="9040944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b="1" dirty="0" smtClean="0"/>
              <a:t>Idea: </a:t>
            </a:r>
            <a:r>
              <a:rPr lang="en-US" sz="2500" dirty="0" smtClean="0"/>
              <a:t>Catching problems earlier makes them easier to fix</a:t>
            </a:r>
            <a:endParaRPr lang="en-US" sz="25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2875" y="4143374"/>
            <a:ext cx="25650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6986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385985"/>
            <a:ext cx="8911687" cy="61414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Static Analysis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725431" y="2200650"/>
            <a:ext cx="1892300" cy="11176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Parser</a:t>
            </a:r>
            <a:endParaRPr lang="en-US" dirty="0"/>
          </a:p>
        </p:txBody>
      </p:sp>
      <p:cxnSp>
        <p:nvCxnSpPr>
          <p:cNvPr id="5" name="Straight Arrow Connector 4"/>
          <p:cNvCxnSpPr>
            <a:endCxn id="4" idx="1"/>
          </p:cNvCxnSpPr>
          <p:nvPr/>
        </p:nvCxnSpPr>
        <p:spPr>
          <a:xfrm>
            <a:off x="3080781" y="2759450"/>
            <a:ext cx="164465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080781" y="2154200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 Code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417831" y="3838950"/>
            <a:ext cx="1892300" cy="11176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Analyser</a:t>
            </a:r>
            <a:endParaRPr lang="en-US" dirty="0"/>
          </a:p>
        </p:txBody>
      </p:sp>
      <p:cxnSp>
        <p:nvCxnSpPr>
          <p:cNvPr id="8" name="Elbow Connector 7"/>
          <p:cNvCxnSpPr>
            <a:stCxn id="4" idx="3"/>
            <a:endCxn id="7" idx="0"/>
          </p:cNvCxnSpPr>
          <p:nvPr/>
        </p:nvCxnSpPr>
        <p:spPr>
          <a:xfrm>
            <a:off x="6617731" y="2759450"/>
            <a:ext cx="1746250" cy="1079500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106681" y="2154200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Intermediate</a:t>
            </a:r>
          </a:p>
          <a:p>
            <a:r>
              <a:rPr lang="en-US" dirty="0" smtClean="0"/>
              <a:t>Representation</a:t>
            </a:r>
            <a:endParaRPr lang="en-US" dirty="0"/>
          </a:p>
        </p:txBody>
      </p:sp>
      <p:cxnSp>
        <p:nvCxnSpPr>
          <p:cNvPr id="10" name="Straight Arrow Connector 9"/>
          <p:cNvCxnSpPr>
            <a:stCxn id="7" idx="3"/>
          </p:cNvCxnSpPr>
          <p:nvPr/>
        </p:nvCxnSpPr>
        <p:spPr>
          <a:xfrm>
            <a:off x="9310131" y="4397750"/>
            <a:ext cx="164465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468881" y="4028418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Analysis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4402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385985"/>
            <a:ext cx="8911687" cy="61414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Static Analysis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7350543" y="1586700"/>
            <a:ext cx="1003300" cy="10033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363243" y="3136100"/>
            <a:ext cx="1003300" cy="10033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169443" y="4444200"/>
            <a:ext cx="1003300" cy="10033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8569743" y="4444200"/>
            <a:ext cx="1003300" cy="10033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604543" y="5726900"/>
            <a:ext cx="482600" cy="4826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/>
          <p:cNvCxnSpPr>
            <a:stCxn id="12" idx="4"/>
            <a:endCxn id="13" idx="0"/>
          </p:cNvCxnSpPr>
          <p:nvPr/>
        </p:nvCxnSpPr>
        <p:spPr>
          <a:xfrm>
            <a:off x="7852193" y="2590000"/>
            <a:ext cx="12700" cy="5461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3" idx="3"/>
            <a:endCxn id="14" idx="7"/>
          </p:cNvCxnSpPr>
          <p:nvPr/>
        </p:nvCxnSpPr>
        <p:spPr>
          <a:xfrm flipH="1">
            <a:off x="7025813" y="3992470"/>
            <a:ext cx="484360" cy="5986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3" idx="5"/>
            <a:endCxn id="15" idx="1"/>
          </p:cNvCxnSpPr>
          <p:nvPr/>
        </p:nvCxnSpPr>
        <p:spPr>
          <a:xfrm>
            <a:off x="8219613" y="3992470"/>
            <a:ext cx="497060" cy="5986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4" idx="5"/>
            <a:endCxn id="16" idx="1"/>
          </p:cNvCxnSpPr>
          <p:nvPr/>
        </p:nvCxnSpPr>
        <p:spPr>
          <a:xfrm>
            <a:off x="7025813" y="5300570"/>
            <a:ext cx="649405" cy="49700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12" idx="2"/>
          </p:cNvCxnSpPr>
          <p:nvPr/>
        </p:nvCxnSpPr>
        <p:spPr>
          <a:xfrm>
            <a:off x="6309143" y="2069300"/>
            <a:ext cx="1041400" cy="190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Curved Connector 21"/>
          <p:cNvCxnSpPr>
            <a:stCxn id="15" idx="5"/>
            <a:endCxn id="15" idx="7"/>
          </p:cNvCxnSpPr>
          <p:nvPr/>
        </p:nvCxnSpPr>
        <p:spPr>
          <a:xfrm rot="5400000" flipH="1">
            <a:off x="9071393" y="4945850"/>
            <a:ext cx="709440" cy="12700"/>
          </a:xfrm>
          <a:prstGeom prst="curvedConnector5">
            <a:avLst>
              <a:gd name="adj1" fmla="val -32223"/>
              <a:gd name="adj2" fmla="val -5943071"/>
              <a:gd name="adj3" fmla="val 132223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10759613" y="1630270"/>
            <a:ext cx="1003300" cy="10033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10772313" y="3179670"/>
            <a:ext cx="1003300" cy="10033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/>
          <p:cNvCxnSpPr>
            <a:stCxn id="23" idx="4"/>
            <a:endCxn id="24" idx="0"/>
          </p:cNvCxnSpPr>
          <p:nvPr/>
        </p:nvCxnSpPr>
        <p:spPr>
          <a:xfrm>
            <a:off x="11261263" y="2633570"/>
            <a:ext cx="12700" cy="5461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1879894" y="2602525"/>
            <a:ext cx="1892300" cy="11176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Source Code</a:t>
            </a:r>
            <a:endParaRPr lang="en-US" dirty="0"/>
          </a:p>
        </p:txBody>
      </p:sp>
      <p:sp>
        <p:nvSpPr>
          <p:cNvPr id="35" name="Right Arrow 34"/>
          <p:cNvSpPr/>
          <p:nvPr/>
        </p:nvSpPr>
        <p:spPr>
          <a:xfrm>
            <a:off x="4163808" y="2684525"/>
            <a:ext cx="1543342" cy="803751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1182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6296" y="78821"/>
            <a:ext cx="8931739" cy="669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805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831" y="1752176"/>
            <a:ext cx="9452071" cy="415904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Static analysis tools can identify thousands of alerts</a:t>
            </a:r>
          </a:p>
          <a:p>
            <a:r>
              <a:rPr lang="en-US" sz="2400" dirty="0" smtClean="0"/>
              <a:t>This leads to cognitive overload…</a:t>
            </a:r>
          </a:p>
          <a:p>
            <a:r>
              <a:rPr lang="en-US" sz="2400" dirty="0" smtClean="0"/>
              <a:t>… which in turn leads to…</a:t>
            </a:r>
          </a:p>
          <a:p>
            <a:r>
              <a:rPr lang="en-US" sz="2400" dirty="0" smtClean="0"/>
              <a:t>… the technique being abandoned</a:t>
            </a:r>
          </a:p>
          <a:p>
            <a:endParaRPr lang="en-US" sz="2400" dirty="0"/>
          </a:p>
          <a:p>
            <a:endParaRPr lang="en-US" sz="2400" dirty="0" smtClean="0"/>
          </a:p>
          <a:p>
            <a:r>
              <a:rPr lang="en-US" sz="2400" b="1" dirty="0" smtClean="0"/>
              <a:t>Concept:</a:t>
            </a:r>
            <a:r>
              <a:rPr lang="en-US" sz="2400" dirty="0" smtClean="0"/>
              <a:t> Actionable Alert Identification Techniques (AAIT)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81950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66493" y="242799"/>
            <a:ext cx="1554458" cy="20880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836107" y="4076376"/>
            <a:ext cx="1554458" cy="20880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212598" y="797074"/>
            <a:ext cx="1554458" cy="20880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8675" y="3803102"/>
            <a:ext cx="1554458" cy="20880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951902" y="1263250"/>
            <a:ext cx="1554458" cy="208807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1582" y="3070327"/>
            <a:ext cx="3225048" cy="3225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8651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174010"/>
            <a:ext cx="8911687" cy="694041"/>
          </a:xfrm>
        </p:spPr>
        <p:txBody>
          <a:bodyPr/>
          <a:lstStyle/>
          <a:p>
            <a:r>
              <a:rPr lang="en-US" dirty="0" smtClean="0"/>
              <a:t>Some discoveries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xmlns="" val="411402886"/>
              </p:ext>
            </p:extLst>
          </p:nvPr>
        </p:nvGraphicFramePr>
        <p:xfrm>
          <a:off x="2780024" y="939505"/>
          <a:ext cx="8473512" cy="5651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57313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94041"/>
          </a:xfrm>
        </p:spPr>
        <p:txBody>
          <a:bodyPr/>
          <a:lstStyle/>
          <a:p>
            <a:r>
              <a:rPr lang="en-US" dirty="0" smtClean="0"/>
              <a:t>A context-specific AAIT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866344" y="2909576"/>
            <a:ext cx="2556160" cy="125385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Expert System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358417" y="2909576"/>
            <a:ext cx="992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Alerts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173211" y="3608526"/>
            <a:ext cx="13804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Context</a:t>
            </a:r>
            <a:endParaRPr lang="en-US" sz="2400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3531997" y="3118551"/>
            <a:ext cx="1221812" cy="160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555785" y="3865727"/>
            <a:ext cx="1221812" cy="160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7571738" y="3528151"/>
            <a:ext cx="1221812" cy="160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785952" y="3025842"/>
            <a:ext cx="31930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Filtered and Ranked</a:t>
            </a:r>
          </a:p>
          <a:p>
            <a:pPr algn="ctr"/>
            <a:r>
              <a:rPr lang="en-US" sz="2400" dirty="0" smtClean="0"/>
              <a:t>Alerts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59636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57889" y="2968004"/>
            <a:ext cx="996267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b="1" dirty="0" smtClean="0"/>
              <a:t>Idea: </a:t>
            </a:r>
            <a:r>
              <a:rPr lang="en-US" sz="2500" dirty="0" smtClean="0"/>
              <a:t>We should be aware of the effectiveness of our test suites</a:t>
            </a:r>
            <a:endParaRPr lang="en-US" sz="25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2875" y="4143374"/>
            <a:ext cx="25650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609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5844" y="656700"/>
            <a:ext cx="9705421" cy="554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373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2503" b="2503"/>
          <a:stretch>
            <a:fillRect/>
          </a:stretch>
        </p:blipFill>
        <p:spPr>
          <a:xfrm>
            <a:off x="2833998" y="277019"/>
            <a:ext cx="8915400" cy="630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471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9287853" cy="1280890"/>
          </a:xfrm>
        </p:spPr>
        <p:txBody>
          <a:bodyPr/>
          <a:lstStyle/>
          <a:p>
            <a:r>
              <a:rPr lang="en-US" dirty="0" smtClean="0"/>
              <a:t>Statement coverage can be misleading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1" y="2133600"/>
            <a:ext cx="5323865" cy="45485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public </a:t>
            </a:r>
            <a:r>
              <a:rPr lang="en-GB" dirty="0" err="1" smtClean="0"/>
              <a:t>int</a:t>
            </a:r>
            <a:r>
              <a:rPr lang="en-GB" dirty="0" smtClean="0"/>
              <a:t> multiply(</a:t>
            </a:r>
            <a:r>
              <a:rPr lang="en-GB" dirty="0" err="1" smtClean="0"/>
              <a:t>int</a:t>
            </a:r>
            <a:r>
              <a:rPr lang="en-GB" dirty="0" smtClean="0"/>
              <a:t> x, </a:t>
            </a:r>
            <a:r>
              <a:rPr lang="en-GB" dirty="0" err="1" smtClean="0"/>
              <a:t>int</a:t>
            </a:r>
            <a:r>
              <a:rPr lang="en-GB" dirty="0" smtClean="0"/>
              <a:t> y){</a:t>
            </a:r>
            <a:endParaRPr lang="en-GB" dirty="0"/>
          </a:p>
          <a:p>
            <a:pPr marL="0" indent="0">
              <a:buNone/>
            </a:pPr>
            <a:r>
              <a:rPr lang="en-GB" b="1" dirty="0">
                <a:solidFill>
                  <a:schemeClr val="bg2">
                    <a:lumMod val="50000"/>
                  </a:schemeClr>
                </a:solidFill>
              </a:rPr>
              <a:t>      </a:t>
            </a:r>
            <a:r>
              <a:rPr lang="en-GB" dirty="0" smtClean="0"/>
              <a:t>return </a:t>
            </a:r>
            <a:r>
              <a:rPr lang="en-GB" dirty="0"/>
              <a:t>(x </a:t>
            </a:r>
            <a:r>
              <a:rPr lang="en-GB" sz="2600" dirty="0" smtClean="0"/>
              <a:t>  </a:t>
            </a:r>
            <a:r>
              <a:rPr lang="en-GB" dirty="0" smtClean="0"/>
              <a:t> y);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 </a:t>
            </a:r>
            <a:r>
              <a:rPr lang="en-GB" dirty="0" smtClean="0"/>
              <a:t>}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@Test</a:t>
            </a:r>
          </a:p>
          <a:p>
            <a:pPr marL="0" indent="0">
              <a:buNone/>
            </a:pPr>
            <a:r>
              <a:rPr lang="en-GB" dirty="0"/>
              <a:t> </a:t>
            </a:r>
            <a:r>
              <a:rPr lang="en-GB" dirty="0" smtClean="0"/>
              <a:t>public </a:t>
            </a:r>
            <a:r>
              <a:rPr lang="en-GB" dirty="0"/>
              <a:t>void </a:t>
            </a:r>
            <a:r>
              <a:rPr lang="en-GB" dirty="0" err="1" smtClean="0"/>
              <a:t>testMultiply</a:t>
            </a:r>
            <a:r>
              <a:rPr lang="en-GB" dirty="0" smtClean="0"/>
              <a:t>(){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      </a:t>
            </a:r>
            <a:r>
              <a:rPr lang="en-GB" dirty="0" err="1" smtClean="0"/>
              <a:t>assertEquals</a:t>
            </a:r>
            <a:r>
              <a:rPr lang="en-GB" dirty="0" smtClean="0"/>
              <a:t>(5, multiply(5, 1));</a:t>
            </a:r>
            <a:endParaRPr lang="en-GB" b="1" u="sng" dirty="0" smtClean="0"/>
          </a:p>
          <a:p>
            <a:pPr marL="0" indent="0">
              <a:buNone/>
            </a:pPr>
            <a:r>
              <a:rPr lang="en-GB" dirty="0" smtClean="0"/>
              <a:t>}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992136" y="2631686"/>
            <a:ext cx="20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*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92136" y="2631686"/>
            <a:ext cx="2007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/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57950" y="4617720"/>
            <a:ext cx="314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92D050"/>
                </a:solidFill>
              </a:rPr>
              <a:t>Passes</a:t>
            </a:r>
            <a:endParaRPr lang="en-GB" sz="3200" b="1" dirty="0">
              <a:solidFill>
                <a:srgbClr val="92D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140" y="4030687"/>
            <a:ext cx="77617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600" dirty="0" smtClean="0">
                <a:solidFill>
                  <a:srgbClr val="FF0000"/>
                </a:solidFill>
              </a:rPr>
              <a:t>x</a:t>
            </a:r>
            <a:endParaRPr lang="en-GB" sz="9600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035433" y="2707185"/>
            <a:ext cx="218209" cy="2909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04662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7" grpId="0"/>
      <p:bldP spid="5" grpId="0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52898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Mutation Testing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68318" y="1561454"/>
            <a:ext cx="8963473" cy="5056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632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52898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Mutation Testing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403753" y="1834376"/>
            <a:ext cx="1687706" cy="96926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Test Suite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450480" y="4555336"/>
            <a:ext cx="1687706" cy="96926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Mutant 1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287766" y="4620909"/>
            <a:ext cx="1687706" cy="96926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Mutant n</a:t>
            </a:r>
            <a:endParaRPr lang="en-US" dirty="0"/>
          </a:p>
        </p:txBody>
      </p:sp>
      <p:cxnSp>
        <p:nvCxnSpPr>
          <p:cNvPr id="9" name="Straight Connector 8"/>
          <p:cNvCxnSpPr>
            <a:stCxn id="7" idx="3"/>
            <a:endCxn id="8" idx="1"/>
          </p:cNvCxnSpPr>
          <p:nvPr/>
        </p:nvCxnSpPr>
        <p:spPr>
          <a:xfrm>
            <a:off x="7138186" y="5039971"/>
            <a:ext cx="1149580" cy="65573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35" idx="2"/>
            <a:endCxn id="7" idx="0"/>
          </p:cNvCxnSpPr>
          <p:nvPr/>
        </p:nvCxnSpPr>
        <p:spPr>
          <a:xfrm flipH="1">
            <a:off x="6294333" y="3157796"/>
            <a:ext cx="1460150" cy="13975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35" idx="2"/>
            <a:endCxn id="8" idx="0"/>
          </p:cNvCxnSpPr>
          <p:nvPr/>
        </p:nvCxnSpPr>
        <p:spPr>
          <a:xfrm>
            <a:off x="7754483" y="3157796"/>
            <a:ext cx="1377136" cy="14631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Curved Connector 16"/>
          <p:cNvCxnSpPr>
            <a:stCxn id="8" idx="2"/>
            <a:endCxn id="6" idx="2"/>
          </p:cNvCxnSpPr>
          <p:nvPr/>
        </p:nvCxnSpPr>
        <p:spPr>
          <a:xfrm rot="5400000" flipH="1">
            <a:off x="5296346" y="1754906"/>
            <a:ext cx="2786533" cy="4884013"/>
          </a:xfrm>
          <a:prstGeom prst="curvedConnector3">
            <a:avLst>
              <a:gd name="adj1" fmla="val -33010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Curved Connector 18"/>
          <p:cNvCxnSpPr>
            <a:stCxn id="7" idx="1"/>
            <a:endCxn id="6" idx="2"/>
          </p:cNvCxnSpPr>
          <p:nvPr/>
        </p:nvCxnSpPr>
        <p:spPr>
          <a:xfrm rot="10800000">
            <a:off x="4247606" y="2803645"/>
            <a:ext cx="1202874" cy="2236326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6811591" y="1604265"/>
            <a:ext cx="1878077" cy="1553531"/>
            <a:chOff x="4769877" y="1652490"/>
            <a:chExt cx="1878077" cy="1553531"/>
          </a:xfrm>
        </p:grpSpPr>
        <p:grpSp>
          <p:nvGrpSpPr>
            <p:cNvPr id="34" name="Group 33"/>
            <p:cNvGrpSpPr/>
            <p:nvPr/>
          </p:nvGrpSpPr>
          <p:grpSpPr>
            <a:xfrm rot="10800000">
              <a:off x="4777586" y="2158540"/>
              <a:ext cx="1870368" cy="1047481"/>
              <a:chOff x="9932602" y="1874704"/>
              <a:chExt cx="1870368" cy="1047481"/>
            </a:xfrm>
          </p:grpSpPr>
          <p:sp>
            <p:nvSpPr>
              <p:cNvPr id="35" name="Rectangle 11"/>
              <p:cNvSpPr/>
              <p:nvPr/>
            </p:nvSpPr>
            <p:spPr>
              <a:xfrm>
                <a:off x="9932602" y="1874704"/>
                <a:ext cx="1870368" cy="972896"/>
              </a:xfrm>
              <a:custGeom>
                <a:avLst/>
                <a:gdLst>
                  <a:gd name="connsiteX0" fmla="*/ 0 w 1870364"/>
                  <a:gd name="connsiteY0" fmla="*/ 517814 h 1035627"/>
                  <a:gd name="connsiteX1" fmla="*/ 482177 w 1870364"/>
                  <a:gd name="connsiteY1" fmla="*/ 64808 h 1035627"/>
                  <a:gd name="connsiteX2" fmla="*/ 935183 w 1870364"/>
                  <a:gd name="connsiteY2" fmla="*/ 1 h 1035627"/>
                  <a:gd name="connsiteX3" fmla="*/ 1388190 w 1870364"/>
                  <a:gd name="connsiteY3" fmla="*/ 64809 h 1035627"/>
                  <a:gd name="connsiteX4" fmla="*/ 1870364 w 1870364"/>
                  <a:gd name="connsiteY4" fmla="*/ 517817 h 1035627"/>
                  <a:gd name="connsiteX5" fmla="*/ 1388188 w 1870364"/>
                  <a:gd name="connsiteY5" fmla="*/ 970824 h 1035627"/>
                  <a:gd name="connsiteX6" fmla="*/ 935181 w 1870364"/>
                  <a:gd name="connsiteY6" fmla="*/ 1035631 h 1035627"/>
                  <a:gd name="connsiteX7" fmla="*/ 482174 w 1870364"/>
                  <a:gd name="connsiteY7" fmla="*/ 970823 h 1035627"/>
                  <a:gd name="connsiteX8" fmla="*/ -1 w 1870364"/>
                  <a:gd name="connsiteY8" fmla="*/ 517816 h 1035627"/>
                  <a:gd name="connsiteX9" fmla="*/ 0 w 1870364"/>
                  <a:gd name="connsiteY9" fmla="*/ 517814 h 1035627"/>
                  <a:gd name="connsiteX0" fmla="*/ 2 w 1870368"/>
                  <a:gd name="connsiteY0" fmla="*/ 517813 h 1013330"/>
                  <a:gd name="connsiteX1" fmla="*/ 482179 w 1870368"/>
                  <a:gd name="connsiteY1" fmla="*/ 64807 h 1013330"/>
                  <a:gd name="connsiteX2" fmla="*/ 935185 w 1870368"/>
                  <a:gd name="connsiteY2" fmla="*/ 0 h 1013330"/>
                  <a:gd name="connsiteX3" fmla="*/ 1388192 w 1870368"/>
                  <a:gd name="connsiteY3" fmla="*/ 64808 h 1013330"/>
                  <a:gd name="connsiteX4" fmla="*/ 1870366 w 1870368"/>
                  <a:gd name="connsiteY4" fmla="*/ 517816 h 1013330"/>
                  <a:gd name="connsiteX5" fmla="*/ 1388190 w 1870368"/>
                  <a:gd name="connsiteY5" fmla="*/ 970823 h 1013330"/>
                  <a:gd name="connsiteX6" fmla="*/ 935183 w 1870368"/>
                  <a:gd name="connsiteY6" fmla="*/ 837510 h 1013330"/>
                  <a:gd name="connsiteX7" fmla="*/ 482176 w 1870368"/>
                  <a:gd name="connsiteY7" fmla="*/ 970822 h 1013330"/>
                  <a:gd name="connsiteX8" fmla="*/ 1 w 1870368"/>
                  <a:gd name="connsiteY8" fmla="*/ 517815 h 1013330"/>
                  <a:gd name="connsiteX9" fmla="*/ 2 w 1870368"/>
                  <a:gd name="connsiteY9" fmla="*/ 517813 h 1013330"/>
                  <a:gd name="connsiteX0" fmla="*/ 2 w 1870368"/>
                  <a:gd name="connsiteY0" fmla="*/ 517813 h 1013329"/>
                  <a:gd name="connsiteX1" fmla="*/ 482179 w 1870368"/>
                  <a:gd name="connsiteY1" fmla="*/ 64807 h 1013329"/>
                  <a:gd name="connsiteX2" fmla="*/ 935185 w 1870368"/>
                  <a:gd name="connsiteY2" fmla="*/ 0 h 1013329"/>
                  <a:gd name="connsiteX3" fmla="*/ 1388192 w 1870368"/>
                  <a:gd name="connsiteY3" fmla="*/ 64808 h 1013329"/>
                  <a:gd name="connsiteX4" fmla="*/ 1870366 w 1870368"/>
                  <a:gd name="connsiteY4" fmla="*/ 517816 h 1013329"/>
                  <a:gd name="connsiteX5" fmla="*/ 1462718 w 1870368"/>
                  <a:gd name="connsiteY5" fmla="*/ 907761 h 1013329"/>
                  <a:gd name="connsiteX6" fmla="*/ 935183 w 1870368"/>
                  <a:gd name="connsiteY6" fmla="*/ 837510 h 1013329"/>
                  <a:gd name="connsiteX7" fmla="*/ 482176 w 1870368"/>
                  <a:gd name="connsiteY7" fmla="*/ 970822 h 1013329"/>
                  <a:gd name="connsiteX8" fmla="*/ 1 w 1870368"/>
                  <a:gd name="connsiteY8" fmla="*/ 517815 h 1013329"/>
                  <a:gd name="connsiteX9" fmla="*/ 2 w 1870368"/>
                  <a:gd name="connsiteY9" fmla="*/ 517813 h 1013329"/>
                  <a:gd name="connsiteX0" fmla="*/ 2 w 1870368"/>
                  <a:gd name="connsiteY0" fmla="*/ 517813 h 1013329"/>
                  <a:gd name="connsiteX1" fmla="*/ 482179 w 1870368"/>
                  <a:gd name="connsiteY1" fmla="*/ 64807 h 1013329"/>
                  <a:gd name="connsiteX2" fmla="*/ 935185 w 1870368"/>
                  <a:gd name="connsiteY2" fmla="*/ 0 h 1013329"/>
                  <a:gd name="connsiteX3" fmla="*/ 1388192 w 1870368"/>
                  <a:gd name="connsiteY3" fmla="*/ 64808 h 1013329"/>
                  <a:gd name="connsiteX4" fmla="*/ 1870366 w 1870368"/>
                  <a:gd name="connsiteY4" fmla="*/ 517816 h 1013329"/>
                  <a:gd name="connsiteX5" fmla="*/ 1462718 w 1870368"/>
                  <a:gd name="connsiteY5" fmla="*/ 907761 h 1013329"/>
                  <a:gd name="connsiteX6" fmla="*/ 1344043 w 1870368"/>
                  <a:gd name="connsiteY6" fmla="*/ 828366 h 1013329"/>
                  <a:gd name="connsiteX7" fmla="*/ 935183 w 1870368"/>
                  <a:gd name="connsiteY7" fmla="*/ 837510 h 1013329"/>
                  <a:gd name="connsiteX8" fmla="*/ 482176 w 1870368"/>
                  <a:gd name="connsiteY8" fmla="*/ 970822 h 1013329"/>
                  <a:gd name="connsiteX9" fmla="*/ 1 w 1870368"/>
                  <a:gd name="connsiteY9" fmla="*/ 517815 h 1013329"/>
                  <a:gd name="connsiteX10" fmla="*/ 2 w 1870368"/>
                  <a:gd name="connsiteY10" fmla="*/ 517813 h 1013329"/>
                  <a:gd name="connsiteX0" fmla="*/ 2 w 1870368"/>
                  <a:gd name="connsiteY0" fmla="*/ 517813 h 972896"/>
                  <a:gd name="connsiteX1" fmla="*/ 482179 w 1870368"/>
                  <a:gd name="connsiteY1" fmla="*/ 64807 h 972896"/>
                  <a:gd name="connsiteX2" fmla="*/ 935185 w 1870368"/>
                  <a:gd name="connsiteY2" fmla="*/ 0 h 972896"/>
                  <a:gd name="connsiteX3" fmla="*/ 1388192 w 1870368"/>
                  <a:gd name="connsiteY3" fmla="*/ 64808 h 972896"/>
                  <a:gd name="connsiteX4" fmla="*/ 1870366 w 1870368"/>
                  <a:gd name="connsiteY4" fmla="*/ 517816 h 972896"/>
                  <a:gd name="connsiteX5" fmla="*/ 1462718 w 1870368"/>
                  <a:gd name="connsiteY5" fmla="*/ 907761 h 972896"/>
                  <a:gd name="connsiteX6" fmla="*/ 1344043 w 1870368"/>
                  <a:gd name="connsiteY6" fmla="*/ 828366 h 972896"/>
                  <a:gd name="connsiteX7" fmla="*/ 935183 w 1870368"/>
                  <a:gd name="connsiteY7" fmla="*/ 837510 h 972896"/>
                  <a:gd name="connsiteX8" fmla="*/ 393315 w 1870368"/>
                  <a:gd name="connsiteY8" fmla="*/ 881962 h 972896"/>
                  <a:gd name="connsiteX9" fmla="*/ 1 w 1870368"/>
                  <a:gd name="connsiteY9" fmla="*/ 517815 h 972896"/>
                  <a:gd name="connsiteX10" fmla="*/ 2 w 1870368"/>
                  <a:gd name="connsiteY10" fmla="*/ 517813 h 972896"/>
                  <a:gd name="connsiteX0" fmla="*/ 2 w 1870368"/>
                  <a:gd name="connsiteY0" fmla="*/ 517813 h 972896"/>
                  <a:gd name="connsiteX1" fmla="*/ 482179 w 1870368"/>
                  <a:gd name="connsiteY1" fmla="*/ 64807 h 972896"/>
                  <a:gd name="connsiteX2" fmla="*/ 935185 w 1870368"/>
                  <a:gd name="connsiteY2" fmla="*/ 0 h 972896"/>
                  <a:gd name="connsiteX3" fmla="*/ 1388192 w 1870368"/>
                  <a:gd name="connsiteY3" fmla="*/ 64808 h 972896"/>
                  <a:gd name="connsiteX4" fmla="*/ 1870366 w 1870368"/>
                  <a:gd name="connsiteY4" fmla="*/ 517816 h 972896"/>
                  <a:gd name="connsiteX5" fmla="*/ 1462718 w 1870368"/>
                  <a:gd name="connsiteY5" fmla="*/ 907761 h 972896"/>
                  <a:gd name="connsiteX6" fmla="*/ 1344043 w 1870368"/>
                  <a:gd name="connsiteY6" fmla="*/ 828366 h 972896"/>
                  <a:gd name="connsiteX7" fmla="*/ 935183 w 1870368"/>
                  <a:gd name="connsiteY7" fmla="*/ 837510 h 972896"/>
                  <a:gd name="connsiteX8" fmla="*/ 532835 w 1870368"/>
                  <a:gd name="connsiteY8" fmla="*/ 822633 h 972896"/>
                  <a:gd name="connsiteX9" fmla="*/ 393315 w 1870368"/>
                  <a:gd name="connsiteY9" fmla="*/ 881962 h 972896"/>
                  <a:gd name="connsiteX10" fmla="*/ 1 w 1870368"/>
                  <a:gd name="connsiteY10" fmla="*/ 517815 h 972896"/>
                  <a:gd name="connsiteX11" fmla="*/ 2 w 1870368"/>
                  <a:gd name="connsiteY11" fmla="*/ 517813 h 972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70368" h="972896">
                    <a:moveTo>
                      <a:pt x="2" y="517813"/>
                    </a:moveTo>
                    <a:cubicBezTo>
                      <a:pt x="3" y="329498"/>
                      <a:pt x="184643" y="156028"/>
                      <a:pt x="482179" y="64807"/>
                    </a:cubicBezTo>
                    <a:cubicBezTo>
                      <a:pt x="620825" y="22300"/>
                      <a:pt x="776705" y="0"/>
                      <a:pt x="935185" y="0"/>
                    </a:cubicBezTo>
                    <a:cubicBezTo>
                      <a:pt x="1093665" y="0"/>
                      <a:pt x="1249546" y="22301"/>
                      <a:pt x="1388192" y="64808"/>
                    </a:cubicBezTo>
                    <a:cubicBezTo>
                      <a:pt x="1685728" y="156029"/>
                      <a:pt x="1870368" y="329500"/>
                      <a:pt x="1870366" y="517816"/>
                    </a:cubicBezTo>
                    <a:cubicBezTo>
                      <a:pt x="1870366" y="706132"/>
                      <a:pt x="1760254" y="816540"/>
                      <a:pt x="1462718" y="907761"/>
                    </a:cubicBezTo>
                    <a:cubicBezTo>
                      <a:pt x="1367831" y="972896"/>
                      <a:pt x="1431965" y="840074"/>
                      <a:pt x="1344043" y="828366"/>
                    </a:cubicBezTo>
                    <a:cubicBezTo>
                      <a:pt x="1256121" y="816658"/>
                      <a:pt x="1070384" y="838466"/>
                      <a:pt x="935183" y="837510"/>
                    </a:cubicBezTo>
                    <a:cubicBezTo>
                      <a:pt x="799982" y="836555"/>
                      <a:pt x="623146" y="815224"/>
                      <a:pt x="532835" y="822633"/>
                    </a:cubicBezTo>
                    <a:cubicBezTo>
                      <a:pt x="442524" y="830042"/>
                      <a:pt x="497886" y="943275"/>
                      <a:pt x="393315" y="881962"/>
                    </a:cubicBezTo>
                    <a:cubicBezTo>
                      <a:pt x="95779" y="790741"/>
                      <a:pt x="0" y="706130"/>
                      <a:pt x="1" y="517815"/>
                    </a:cubicBezTo>
                    <a:cubicBezTo>
                      <a:pt x="1" y="517814"/>
                      <a:pt x="2" y="517814"/>
                      <a:pt x="2" y="517813"/>
                    </a:cubicBezTo>
                    <a:close/>
                  </a:path>
                </a:pathLst>
              </a:cu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grpSp>
            <p:nvGrpSpPr>
              <p:cNvPr id="36" name="Group 35"/>
              <p:cNvGrpSpPr/>
              <p:nvPr/>
            </p:nvGrpSpPr>
            <p:grpSpPr>
              <a:xfrm>
                <a:off x="10138549" y="2685899"/>
                <a:ext cx="1479699" cy="236286"/>
                <a:chOff x="760581" y="5762923"/>
                <a:chExt cx="2140241" cy="236286"/>
              </a:xfrm>
            </p:grpSpPr>
            <p:sp>
              <p:nvSpPr>
                <p:cNvPr id="37" name="Isosceles Triangle 36"/>
                <p:cNvSpPr/>
                <p:nvPr/>
              </p:nvSpPr>
              <p:spPr>
                <a:xfrm rot="10800000">
                  <a:off x="760581" y="5764246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Isosceles Triangle 37"/>
                <p:cNvSpPr/>
                <p:nvPr/>
              </p:nvSpPr>
              <p:spPr>
                <a:xfrm rot="10800000">
                  <a:off x="1288839" y="5765745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Isosceles Triangle 38"/>
                <p:cNvSpPr/>
                <p:nvPr/>
              </p:nvSpPr>
              <p:spPr>
                <a:xfrm rot="10800000">
                  <a:off x="2365799" y="5762923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Isosceles Triangle 39"/>
                <p:cNvSpPr/>
                <p:nvPr/>
              </p:nvSpPr>
              <p:spPr>
                <a:xfrm rot="10800000">
                  <a:off x="1832399" y="5762923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41" name="Straight Connector 40"/>
                <p:cNvCxnSpPr>
                  <a:stCxn id="37" idx="4"/>
                  <a:endCxn id="39" idx="2"/>
                </p:cNvCxnSpPr>
                <p:nvPr/>
              </p:nvCxnSpPr>
              <p:spPr>
                <a:xfrm rot="5400000" flipH="1" flipV="1">
                  <a:off x="1830040" y="4693465"/>
                  <a:ext cx="1323" cy="214024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3" name="Group 22"/>
            <p:cNvGrpSpPr/>
            <p:nvPr/>
          </p:nvGrpSpPr>
          <p:grpSpPr>
            <a:xfrm>
              <a:off x="4769877" y="1652490"/>
              <a:ext cx="1870368" cy="1047481"/>
              <a:chOff x="9932602" y="1874704"/>
              <a:chExt cx="1870368" cy="1047481"/>
            </a:xfrm>
          </p:grpSpPr>
          <p:sp>
            <p:nvSpPr>
              <p:cNvPr id="27" name="Rectangle 11"/>
              <p:cNvSpPr/>
              <p:nvPr/>
            </p:nvSpPr>
            <p:spPr>
              <a:xfrm>
                <a:off x="9932602" y="1874704"/>
                <a:ext cx="1870368" cy="972896"/>
              </a:xfrm>
              <a:custGeom>
                <a:avLst/>
                <a:gdLst>
                  <a:gd name="connsiteX0" fmla="*/ 0 w 1870364"/>
                  <a:gd name="connsiteY0" fmla="*/ 517814 h 1035627"/>
                  <a:gd name="connsiteX1" fmla="*/ 482177 w 1870364"/>
                  <a:gd name="connsiteY1" fmla="*/ 64808 h 1035627"/>
                  <a:gd name="connsiteX2" fmla="*/ 935183 w 1870364"/>
                  <a:gd name="connsiteY2" fmla="*/ 1 h 1035627"/>
                  <a:gd name="connsiteX3" fmla="*/ 1388190 w 1870364"/>
                  <a:gd name="connsiteY3" fmla="*/ 64809 h 1035627"/>
                  <a:gd name="connsiteX4" fmla="*/ 1870364 w 1870364"/>
                  <a:gd name="connsiteY4" fmla="*/ 517817 h 1035627"/>
                  <a:gd name="connsiteX5" fmla="*/ 1388188 w 1870364"/>
                  <a:gd name="connsiteY5" fmla="*/ 970824 h 1035627"/>
                  <a:gd name="connsiteX6" fmla="*/ 935181 w 1870364"/>
                  <a:gd name="connsiteY6" fmla="*/ 1035631 h 1035627"/>
                  <a:gd name="connsiteX7" fmla="*/ 482174 w 1870364"/>
                  <a:gd name="connsiteY7" fmla="*/ 970823 h 1035627"/>
                  <a:gd name="connsiteX8" fmla="*/ -1 w 1870364"/>
                  <a:gd name="connsiteY8" fmla="*/ 517816 h 1035627"/>
                  <a:gd name="connsiteX9" fmla="*/ 0 w 1870364"/>
                  <a:gd name="connsiteY9" fmla="*/ 517814 h 1035627"/>
                  <a:gd name="connsiteX0" fmla="*/ 2 w 1870368"/>
                  <a:gd name="connsiteY0" fmla="*/ 517813 h 1013330"/>
                  <a:gd name="connsiteX1" fmla="*/ 482179 w 1870368"/>
                  <a:gd name="connsiteY1" fmla="*/ 64807 h 1013330"/>
                  <a:gd name="connsiteX2" fmla="*/ 935185 w 1870368"/>
                  <a:gd name="connsiteY2" fmla="*/ 0 h 1013330"/>
                  <a:gd name="connsiteX3" fmla="*/ 1388192 w 1870368"/>
                  <a:gd name="connsiteY3" fmla="*/ 64808 h 1013330"/>
                  <a:gd name="connsiteX4" fmla="*/ 1870366 w 1870368"/>
                  <a:gd name="connsiteY4" fmla="*/ 517816 h 1013330"/>
                  <a:gd name="connsiteX5" fmla="*/ 1388190 w 1870368"/>
                  <a:gd name="connsiteY5" fmla="*/ 970823 h 1013330"/>
                  <a:gd name="connsiteX6" fmla="*/ 935183 w 1870368"/>
                  <a:gd name="connsiteY6" fmla="*/ 837510 h 1013330"/>
                  <a:gd name="connsiteX7" fmla="*/ 482176 w 1870368"/>
                  <a:gd name="connsiteY7" fmla="*/ 970822 h 1013330"/>
                  <a:gd name="connsiteX8" fmla="*/ 1 w 1870368"/>
                  <a:gd name="connsiteY8" fmla="*/ 517815 h 1013330"/>
                  <a:gd name="connsiteX9" fmla="*/ 2 w 1870368"/>
                  <a:gd name="connsiteY9" fmla="*/ 517813 h 1013330"/>
                  <a:gd name="connsiteX0" fmla="*/ 2 w 1870368"/>
                  <a:gd name="connsiteY0" fmla="*/ 517813 h 1013329"/>
                  <a:gd name="connsiteX1" fmla="*/ 482179 w 1870368"/>
                  <a:gd name="connsiteY1" fmla="*/ 64807 h 1013329"/>
                  <a:gd name="connsiteX2" fmla="*/ 935185 w 1870368"/>
                  <a:gd name="connsiteY2" fmla="*/ 0 h 1013329"/>
                  <a:gd name="connsiteX3" fmla="*/ 1388192 w 1870368"/>
                  <a:gd name="connsiteY3" fmla="*/ 64808 h 1013329"/>
                  <a:gd name="connsiteX4" fmla="*/ 1870366 w 1870368"/>
                  <a:gd name="connsiteY4" fmla="*/ 517816 h 1013329"/>
                  <a:gd name="connsiteX5" fmla="*/ 1462718 w 1870368"/>
                  <a:gd name="connsiteY5" fmla="*/ 907761 h 1013329"/>
                  <a:gd name="connsiteX6" fmla="*/ 935183 w 1870368"/>
                  <a:gd name="connsiteY6" fmla="*/ 837510 h 1013329"/>
                  <a:gd name="connsiteX7" fmla="*/ 482176 w 1870368"/>
                  <a:gd name="connsiteY7" fmla="*/ 970822 h 1013329"/>
                  <a:gd name="connsiteX8" fmla="*/ 1 w 1870368"/>
                  <a:gd name="connsiteY8" fmla="*/ 517815 h 1013329"/>
                  <a:gd name="connsiteX9" fmla="*/ 2 w 1870368"/>
                  <a:gd name="connsiteY9" fmla="*/ 517813 h 1013329"/>
                  <a:gd name="connsiteX0" fmla="*/ 2 w 1870368"/>
                  <a:gd name="connsiteY0" fmla="*/ 517813 h 1013329"/>
                  <a:gd name="connsiteX1" fmla="*/ 482179 w 1870368"/>
                  <a:gd name="connsiteY1" fmla="*/ 64807 h 1013329"/>
                  <a:gd name="connsiteX2" fmla="*/ 935185 w 1870368"/>
                  <a:gd name="connsiteY2" fmla="*/ 0 h 1013329"/>
                  <a:gd name="connsiteX3" fmla="*/ 1388192 w 1870368"/>
                  <a:gd name="connsiteY3" fmla="*/ 64808 h 1013329"/>
                  <a:gd name="connsiteX4" fmla="*/ 1870366 w 1870368"/>
                  <a:gd name="connsiteY4" fmla="*/ 517816 h 1013329"/>
                  <a:gd name="connsiteX5" fmla="*/ 1462718 w 1870368"/>
                  <a:gd name="connsiteY5" fmla="*/ 907761 h 1013329"/>
                  <a:gd name="connsiteX6" fmla="*/ 1344043 w 1870368"/>
                  <a:gd name="connsiteY6" fmla="*/ 828366 h 1013329"/>
                  <a:gd name="connsiteX7" fmla="*/ 935183 w 1870368"/>
                  <a:gd name="connsiteY7" fmla="*/ 837510 h 1013329"/>
                  <a:gd name="connsiteX8" fmla="*/ 482176 w 1870368"/>
                  <a:gd name="connsiteY8" fmla="*/ 970822 h 1013329"/>
                  <a:gd name="connsiteX9" fmla="*/ 1 w 1870368"/>
                  <a:gd name="connsiteY9" fmla="*/ 517815 h 1013329"/>
                  <a:gd name="connsiteX10" fmla="*/ 2 w 1870368"/>
                  <a:gd name="connsiteY10" fmla="*/ 517813 h 1013329"/>
                  <a:gd name="connsiteX0" fmla="*/ 2 w 1870368"/>
                  <a:gd name="connsiteY0" fmla="*/ 517813 h 972896"/>
                  <a:gd name="connsiteX1" fmla="*/ 482179 w 1870368"/>
                  <a:gd name="connsiteY1" fmla="*/ 64807 h 972896"/>
                  <a:gd name="connsiteX2" fmla="*/ 935185 w 1870368"/>
                  <a:gd name="connsiteY2" fmla="*/ 0 h 972896"/>
                  <a:gd name="connsiteX3" fmla="*/ 1388192 w 1870368"/>
                  <a:gd name="connsiteY3" fmla="*/ 64808 h 972896"/>
                  <a:gd name="connsiteX4" fmla="*/ 1870366 w 1870368"/>
                  <a:gd name="connsiteY4" fmla="*/ 517816 h 972896"/>
                  <a:gd name="connsiteX5" fmla="*/ 1462718 w 1870368"/>
                  <a:gd name="connsiteY5" fmla="*/ 907761 h 972896"/>
                  <a:gd name="connsiteX6" fmla="*/ 1344043 w 1870368"/>
                  <a:gd name="connsiteY6" fmla="*/ 828366 h 972896"/>
                  <a:gd name="connsiteX7" fmla="*/ 935183 w 1870368"/>
                  <a:gd name="connsiteY7" fmla="*/ 837510 h 972896"/>
                  <a:gd name="connsiteX8" fmla="*/ 393315 w 1870368"/>
                  <a:gd name="connsiteY8" fmla="*/ 881962 h 972896"/>
                  <a:gd name="connsiteX9" fmla="*/ 1 w 1870368"/>
                  <a:gd name="connsiteY9" fmla="*/ 517815 h 972896"/>
                  <a:gd name="connsiteX10" fmla="*/ 2 w 1870368"/>
                  <a:gd name="connsiteY10" fmla="*/ 517813 h 972896"/>
                  <a:gd name="connsiteX0" fmla="*/ 2 w 1870368"/>
                  <a:gd name="connsiteY0" fmla="*/ 517813 h 972896"/>
                  <a:gd name="connsiteX1" fmla="*/ 482179 w 1870368"/>
                  <a:gd name="connsiteY1" fmla="*/ 64807 h 972896"/>
                  <a:gd name="connsiteX2" fmla="*/ 935185 w 1870368"/>
                  <a:gd name="connsiteY2" fmla="*/ 0 h 972896"/>
                  <a:gd name="connsiteX3" fmla="*/ 1388192 w 1870368"/>
                  <a:gd name="connsiteY3" fmla="*/ 64808 h 972896"/>
                  <a:gd name="connsiteX4" fmla="*/ 1870366 w 1870368"/>
                  <a:gd name="connsiteY4" fmla="*/ 517816 h 972896"/>
                  <a:gd name="connsiteX5" fmla="*/ 1462718 w 1870368"/>
                  <a:gd name="connsiteY5" fmla="*/ 907761 h 972896"/>
                  <a:gd name="connsiteX6" fmla="*/ 1344043 w 1870368"/>
                  <a:gd name="connsiteY6" fmla="*/ 828366 h 972896"/>
                  <a:gd name="connsiteX7" fmla="*/ 935183 w 1870368"/>
                  <a:gd name="connsiteY7" fmla="*/ 837510 h 972896"/>
                  <a:gd name="connsiteX8" fmla="*/ 532835 w 1870368"/>
                  <a:gd name="connsiteY8" fmla="*/ 822633 h 972896"/>
                  <a:gd name="connsiteX9" fmla="*/ 393315 w 1870368"/>
                  <a:gd name="connsiteY9" fmla="*/ 881962 h 972896"/>
                  <a:gd name="connsiteX10" fmla="*/ 1 w 1870368"/>
                  <a:gd name="connsiteY10" fmla="*/ 517815 h 972896"/>
                  <a:gd name="connsiteX11" fmla="*/ 2 w 1870368"/>
                  <a:gd name="connsiteY11" fmla="*/ 517813 h 972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70368" h="972896">
                    <a:moveTo>
                      <a:pt x="2" y="517813"/>
                    </a:moveTo>
                    <a:cubicBezTo>
                      <a:pt x="3" y="329498"/>
                      <a:pt x="184643" y="156028"/>
                      <a:pt x="482179" y="64807"/>
                    </a:cubicBezTo>
                    <a:cubicBezTo>
                      <a:pt x="620825" y="22300"/>
                      <a:pt x="776705" y="0"/>
                      <a:pt x="935185" y="0"/>
                    </a:cubicBezTo>
                    <a:cubicBezTo>
                      <a:pt x="1093665" y="0"/>
                      <a:pt x="1249546" y="22301"/>
                      <a:pt x="1388192" y="64808"/>
                    </a:cubicBezTo>
                    <a:cubicBezTo>
                      <a:pt x="1685728" y="156029"/>
                      <a:pt x="1870368" y="329500"/>
                      <a:pt x="1870366" y="517816"/>
                    </a:cubicBezTo>
                    <a:cubicBezTo>
                      <a:pt x="1870366" y="706132"/>
                      <a:pt x="1760254" y="816540"/>
                      <a:pt x="1462718" y="907761"/>
                    </a:cubicBezTo>
                    <a:cubicBezTo>
                      <a:pt x="1367831" y="972896"/>
                      <a:pt x="1431965" y="840074"/>
                      <a:pt x="1344043" y="828366"/>
                    </a:cubicBezTo>
                    <a:cubicBezTo>
                      <a:pt x="1256121" y="816658"/>
                      <a:pt x="1070384" y="838466"/>
                      <a:pt x="935183" y="837510"/>
                    </a:cubicBezTo>
                    <a:cubicBezTo>
                      <a:pt x="799982" y="836555"/>
                      <a:pt x="623146" y="815224"/>
                      <a:pt x="532835" y="822633"/>
                    </a:cubicBezTo>
                    <a:cubicBezTo>
                      <a:pt x="442524" y="830042"/>
                      <a:pt x="497886" y="943275"/>
                      <a:pt x="393315" y="881962"/>
                    </a:cubicBezTo>
                    <a:cubicBezTo>
                      <a:pt x="95779" y="790741"/>
                      <a:pt x="0" y="706130"/>
                      <a:pt x="1" y="517815"/>
                    </a:cubicBezTo>
                    <a:cubicBezTo>
                      <a:pt x="1" y="517814"/>
                      <a:pt x="2" y="517814"/>
                      <a:pt x="2" y="517813"/>
                    </a:cubicBezTo>
                    <a:close/>
                  </a:path>
                </a:pathLst>
              </a:cu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grpSp>
            <p:nvGrpSpPr>
              <p:cNvPr id="28" name="Group 27"/>
              <p:cNvGrpSpPr/>
              <p:nvPr/>
            </p:nvGrpSpPr>
            <p:grpSpPr>
              <a:xfrm>
                <a:off x="10138549" y="2685899"/>
                <a:ext cx="1479699" cy="236286"/>
                <a:chOff x="760581" y="5762923"/>
                <a:chExt cx="2140241" cy="236286"/>
              </a:xfrm>
            </p:grpSpPr>
            <p:sp>
              <p:nvSpPr>
                <p:cNvPr id="29" name="Isosceles Triangle 28"/>
                <p:cNvSpPr/>
                <p:nvPr/>
              </p:nvSpPr>
              <p:spPr>
                <a:xfrm rot="10800000">
                  <a:off x="760581" y="5764246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Isosceles Triangle 29"/>
                <p:cNvSpPr/>
                <p:nvPr/>
              </p:nvSpPr>
              <p:spPr>
                <a:xfrm rot="10800000">
                  <a:off x="1288839" y="5765745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Isosceles Triangle 30"/>
                <p:cNvSpPr/>
                <p:nvPr/>
              </p:nvSpPr>
              <p:spPr>
                <a:xfrm rot="10800000">
                  <a:off x="2365799" y="5762923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Isosceles Triangle 31"/>
                <p:cNvSpPr/>
                <p:nvPr/>
              </p:nvSpPr>
              <p:spPr>
                <a:xfrm rot="10800000">
                  <a:off x="1832399" y="5762923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33" name="Straight Connector 32"/>
                <p:cNvCxnSpPr>
                  <a:stCxn id="29" idx="4"/>
                  <a:endCxn id="31" idx="2"/>
                </p:cNvCxnSpPr>
                <p:nvPr/>
              </p:nvCxnSpPr>
              <p:spPr>
                <a:xfrm rot="5400000" flipH="1" flipV="1">
                  <a:off x="1830040" y="4693465"/>
                  <a:ext cx="1323" cy="214024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2" name="Rectangle 41"/>
            <p:cNvSpPr/>
            <p:nvPr/>
          </p:nvSpPr>
          <p:spPr>
            <a:xfrm>
              <a:off x="4967613" y="2154051"/>
              <a:ext cx="1511189" cy="5465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Program</a:t>
              </a:r>
              <a:endParaRPr lang="en-US" dirty="0"/>
            </a:p>
          </p:txBody>
        </p:sp>
      </p:grpSp>
      <p:sp>
        <p:nvSpPr>
          <p:cNvPr id="44" name="Isosceles Triangle 43"/>
          <p:cNvSpPr/>
          <p:nvPr/>
        </p:nvSpPr>
        <p:spPr>
          <a:xfrm rot="5400000">
            <a:off x="5709835" y="2204858"/>
            <a:ext cx="446315" cy="424543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9693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with Mutation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754712"/>
            <a:ext cx="8915400" cy="415651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Generating mutants is expensive</a:t>
            </a:r>
          </a:p>
          <a:p>
            <a:r>
              <a:rPr lang="en-US" sz="3200" dirty="0" smtClean="0"/>
              <a:t>Executing tests is expensive</a:t>
            </a:r>
          </a:p>
          <a:p>
            <a:r>
              <a:rPr lang="en-US" sz="3200" dirty="0" smtClean="0"/>
              <a:t>Susceptible to equivalent mutants</a:t>
            </a:r>
          </a:p>
          <a:p>
            <a:r>
              <a:rPr lang="en-US" sz="3200" dirty="0" smtClean="0"/>
              <a:t>Manual investigation of </a:t>
            </a:r>
            <a:r>
              <a:rPr lang="en-US" sz="3200" dirty="0" err="1" smtClean="0"/>
              <a:t>unkilled</a:t>
            </a:r>
            <a:r>
              <a:rPr lang="en-US" sz="3200" dirty="0" smtClean="0"/>
              <a:t> mutants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74929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59583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Applying context</a:t>
            </a:r>
            <a:endParaRPr lang="en-US" dirty="0"/>
          </a:p>
        </p:txBody>
      </p:sp>
      <p:grpSp>
        <p:nvGrpSpPr>
          <p:cNvPr id="178" name="Group 177"/>
          <p:cNvGrpSpPr/>
          <p:nvPr/>
        </p:nvGrpSpPr>
        <p:grpSpPr>
          <a:xfrm>
            <a:off x="262827" y="1525057"/>
            <a:ext cx="5378090" cy="3116953"/>
            <a:chOff x="279760" y="3590924"/>
            <a:chExt cx="5378090" cy="3116953"/>
          </a:xfrm>
        </p:grpSpPr>
        <p:sp>
          <p:nvSpPr>
            <p:cNvPr id="46" name="Isosceles Triangle 45"/>
            <p:cNvSpPr/>
            <p:nvPr/>
          </p:nvSpPr>
          <p:spPr>
            <a:xfrm rot="5400000">
              <a:off x="2870404" y="4810049"/>
              <a:ext cx="446315" cy="424543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279760" y="6279847"/>
              <a:ext cx="5378090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smtClean="0">
                  <a:solidFill>
                    <a:schemeClr val="accent1"/>
                  </a:solidFill>
                </a:rPr>
                <a:t>Version n</a:t>
              </a:r>
              <a:endParaRPr lang="en-GB" b="1" dirty="0">
                <a:solidFill>
                  <a:schemeClr val="accent1"/>
                </a:solidFill>
              </a:endParaRPr>
            </a:p>
          </p:txBody>
        </p:sp>
        <p:sp>
          <p:nvSpPr>
            <p:cNvPr id="82" name="Rounded Rectangle 81"/>
            <p:cNvSpPr/>
            <p:nvPr/>
          </p:nvSpPr>
          <p:spPr>
            <a:xfrm>
              <a:off x="279760" y="3590924"/>
              <a:ext cx="5378090" cy="3116953"/>
            </a:xfrm>
            <a:prstGeom prst="round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76" name="Group 75"/>
            <p:cNvGrpSpPr/>
            <p:nvPr/>
          </p:nvGrpSpPr>
          <p:grpSpPr>
            <a:xfrm>
              <a:off x="3548947" y="4093138"/>
              <a:ext cx="1870368" cy="1047481"/>
              <a:chOff x="9932602" y="1874704"/>
              <a:chExt cx="1870368" cy="1047481"/>
            </a:xfrm>
          </p:grpSpPr>
          <p:sp>
            <p:nvSpPr>
              <p:cNvPr id="75" name="Rectangle 11"/>
              <p:cNvSpPr/>
              <p:nvPr/>
            </p:nvSpPr>
            <p:spPr>
              <a:xfrm>
                <a:off x="9932602" y="1874704"/>
                <a:ext cx="1870368" cy="972896"/>
              </a:xfrm>
              <a:custGeom>
                <a:avLst/>
                <a:gdLst>
                  <a:gd name="connsiteX0" fmla="*/ 0 w 1870364"/>
                  <a:gd name="connsiteY0" fmla="*/ 517814 h 1035627"/>
                  <a:gd name="connsiteX1" fmla="*/ 482177 w 1870364"/>
                  <a:gd name="connsiteY1" fmla="*/ 64808 h 1035627"/>
                  <a:gd name="connsiteX2" fmla="*/ 935183 w 1870364"/>
                  <a:gd name="connsiteY2" fmla="*/ 1 h 1035627"/>
                  <a:gd name="connsiteX3" fmla="*/ 1388190 w 1870364"/>
                  <a:gd name="connsiteY3" fmla="*/ 64809 h 1035627"/>
                  <a:gd name="connsiteX4" fmla="*/ 1870364 w 1870364"/>
                  <a:gd name="connsiteY4" fmla="*/ 517817 h 1035627"/>
                  <a:gd name="connsiteX5" fmla="*/ 1388188 w 1870364"/>
                  <a:gd name="connsiteY5" fmla="*/ 970824 h 1035627"/>
                  <a:gd name="connsiteX6" fmla="*/ 935181 w 1870364"/>
                  <a:gd name="connsiteY6" fmla="*/ 1035631 h 1035627"/>
                  <a:gd name="connsiteX7" fmla="*/ 482174 w 1870364"/>
                  <a:gd name="connsiteY7" fmla="*/ 970823 h 1035627"/>
                  <a:gd name="connsiteX8" fmla="*/ -1 w 1870364"/>
                  <a:gd name="connsiteY8" fmla="*/ 517816 h 1035627"/>
                  <a:gd name="connsiteX9" fmla="*/ 0 w 1870364"/>
                  <a:gd name="connsiteY9" fmla="*/ 517814 h 1035627"/>
                  <a:gd name="connsiteX0" fmla="*/ 2 w 1870368"/>
                  <a:gd name="connsiteY0" fmla="*/ 517813 h 1013330"/>
                  <a:gd name="connsiteX1" fmla="*/ 482179 w 1870368"/>
                  <a:gd name="connsiteY1" fmla="*/ 64807 h 1013330"/>
                  <a:gd name="connsiteX2" fmla="*/ 935185 w 1870368"/>
                  <a:gd name="connsiteY2" fmla="*/ 0 h 1013330"/>
                  <a:gd name="connsiteX3" fmla="*/ 1388192 w 1870368"/>
                  <a:gd name="connsiteY3" fmla="*/ 64808 h 1013330"/>
                  <a:gd name="connsiteX4" fmla="*/ 1870366 w 1870368"/>
                  <a:gd name="connsiteY4" fmla="*/ 517816 h 1013330"/>
                  <a:gd name="connsiteX5" fmla="*/ 1388190 w 1870368"/>
                  <a:gd name="connsiteY5" fmla="*/ 970823 h 1013330"/>
                  <a:gd name="connsiteX6" fmla="*/ 935183 w 1870368"/>
                  <a:gd name="connsiteY6" fmla="*/ 837510 h 1013330"/>
                  <a:gd name="connsiteX7" fmla="*/ 482176 w 1870368"/>
                  <a:gd name="connsiteY7" fmla="*/ 970822 h 1013330"/>
                  <a:gd name="connsiteX8" fmla="*/ 1 w 1870368"/>
                  <a:gd name="connsiteY8" fmla="*/ 517815 h 1013330"/>
                  <a:gd name="connsiteX9" fmla="*/ 2 w 1870368"/>
                  <a:gd name="connsiteY9" fmla="*/ 517813 h 1013330"/>
                  <a:gd name="connsiteX0" fmla="*/ 2 w 1870368"/>
                  <a:gd name="connsiteY0" fmla="*/ 517813 h 1013329"/>
                  <a:gd name="connsiteX1" fmla="*/ 482179 w 1870368"/>
                  <a:gd name="connsiteY1" fmla="*/ 64807 h 1013329"/>
                  <a:gd name="connsiteX2" fmla="*/ 935185 w 1870368"/>
                  <a:gd name="connsiteY2" fmla="*/ 0 h 1013329"/>
                  <a:gd name="connsiteX3" fmla="*/ 1388192 w 1870368"/>
                  <a:gd name="connsiteY3" fmla="*/ 64808 h 1013329"/>
                  <a:gd name="connsiteX4" fmla="*/ 1870366 w 1870368"/>
                  <a:gd name="connsiteY4" fmla="*/ 517816 h 1013329"/>
                  <a:gd name="connsiteX5" fmla="*/ 1462718 w 1870368"/>
                  <a:gd name="connsiteY5" fmla="*/ 907761 h 1013329"/>
                  <a:gd name="connsiteX6" fmla="*/ 935183 w 1870368"/>
                  <a:gd name="connsiteY6" fmla="*/ 837510 h 1013329"/>
                  <a:gd name="connsiteX7" fmla="*/ 482176 w 1870368"/>
                  <a:gd name="connsiteY7" fmla="*/ 970822 h 1013329"/>
                  <a:gd name="connsiteX8" fmla="*/ 1 w 1870368"/>
                  <a:gd name="connsiteY8" fmla="*/ 517815 h 1013329"/>
                  <a:gd name="connsiteX9" fmla="*/ 2 w 1870368"/>
                  <a:gd name="connsiteY9" fmla="*/ 517813 h 1013329"/>
                  <a:gd name="connsiteX0" fmla="*/ 2 w 1870368"/>
                  <a:gd name="connsiteY0" fmla="*/ 517813 h 1013329"/>
                  <a:gd name="connsiteX1" fmla="*/ 482179 w 1870368"/>
                  <a:gd name="connsiteY1" fmla="*/ 64807 h 1013329"/>
                  <a:gd name="connsiteX2" fmla="*/ 935185 w 1870368"/>
                  <a:gd name="connsiteY2" fmla="*/ 0 h 1013329"/>
                  <a:gd name="connsiteX3" fmla="*/ 1388192 w 1870368"/>
                  <a:gd name="connsiteY3" fmla="*/ 64808 h 1013329"/>
                  <a:gd name="connsiteX4" fmla="*/ 1870366 w 1870368"/>
                  <a:gd name="connsiteY4" fmla="*/ 517816 h 1013329"/>
                  <a:gd name="connsiteX5" fmla="*/ 1462718 w 1870368"/>
                  <a:gd name="connsiteY5" fmla="*/ 907761 h 1013329"/>
                  <a:gd name="connsiteX6" fmla="*/ 1344043 w 1870368"/>
                  <a:gd name="connsiteY6" fmla="*/ 828366 h 1013329"/>
                  <a:gd name="connsiteX7" fmla="*/ 935183 w 1870368"/>
                  <a:gd name="connsiteY7" fmla="*/ 837510 h 1013329"/>
                  <a:gd name="connsiteX8" fmla="*/ 482176 w 1870368"/>
                  <a:gd name="connsiteY8" fmla="*/ 970822 h 1013329"/>
                  <a:gd name="connsiteX9" fmla="*/ 1 w 1870368"/>
                  <a:gd name="connsiteY9" fmla="*/ 517815 h 1013329"/>
                  <a:gd name="connsiteX10" fmla="*/ 2 w 1870368"/>
                  <a:gd name="connsiteY10" fmla="*/ 517813 h 1013329"/>
                  <a:gd name="connsiteX0" fmla="*/ 2 w 1870368"/>
                  <a:gd name="connsiteY0" fmla="*/ 517813 h 972896"/>
                  <a:gd name="connsiteX1" fmla="*/ 482179 w 1870368"/>
                  <a:gd name="connsiteY1" fmla="*/ 64807 h 972896"/>
                  <a:gd name="connsiteX2" fmla="*/ 935185 w 1870368"/>
                  <a:gd name="connsiteY2" fmla="*/ 0 h 972896"/>
                  <a:gd name="connsiteX3" fmla="*/ 1388192 w 1870368"/>
                  <a:gd name="connsiteY3" fmla="*/ 64808 h 972896"/>
                  <a:gd name="connsiteX4" fmla="*/ 1870366 w 1870368"/>
                  <a:gd name="connsiteY4" fmla="*/ 517816 h 972896"/>
                  <a:gd name="connsiteX5" fmla="*/ 1462718 w 1870368"/>
                  <a:gd name="connsiteY5" fmla="*/ 907761 h 972896"/>
                  <a:gd name="connsiteX6" fmla="*/ 1344043 w 1870368"/>
                  <a:gd name="connsiteY6" fmla="*/ 828366 h 972896"/>
                  <a:gd name="connsiteX7" fmla="*/ 935183 w 1870368"/>
                  <a:gd name="connsiteY7" fmla="*/ 837510 h 972896"/>
                  <a:gd name="connsiteX8" fmla="*/ 393315 w 1870368"/>
                  <a:gd name="connsiteY8" fmla="*/ 881962 h 972896"/>
                  <a:gd name="connsiteX9" fmla="*/ 1 w 1870368"/>
                  <a:gd name="connsiteY9" fmla="*/ 517815 h 972896"/>
                  <a:gd name="connsiteX10" fmla="*/ 2 w 1870368"/>
                  <a:gd name="connsiteY10" fmla="*/ 517813 h 972896"/>
                  <a:gd name="connsiteX0" fmla="*/ 2 w 1870368"/>
                  <a:gd name="connsiteY0" fmla="*/ 517813 h 972896"/>
                  <a:gd name="connsiteX1" fmla="*/ 482179 w 1870368"/>
                  <a:gd name="connsiteY1" fmla="*/ 64807 h 972896"/>
                  <a:gd name="connsiteX2" fmla="*/ 935185 w 1870368"/>
                  <a:gd name="connsiteY2" fmla="*/ 0 h 972896"/>
                  <a:gd name="connsiteX3" fmla="*/ 1388192 w 1870368"/>
                  <a:gd name="connsiteY3" fmla="*/ 64808 h 972896"/>
                  <a:gd name="connsiteX4" fmla="*/ 1870366 w 1870368"/>
                  <a:gd name="connsiteY4" fmla="*/ 517816 h 972896"/>
                  <a:gd name="connsiteX5" fmla="*/ 1462718 w 1870368"/>
                  <a:gd name="connsiteY5" fmla="*/ 907761 h 972896"/>
                  <a:gd name="connsiteX6" fmla="*/ 1344043 w 1870368"/>
                  <a:gd name="connsiteY6" fmla="*/ 828366 h 972896"/>
                  <a:gd name="connsiteX7" fmla="*/ 935183 w 1870368"/>
                  <a:gd name="connsiteY7" fmla="*/ 837510 h 972896"/>
                  <a:gd name="connsiteX8" fmla="*/ 532835 w 1870368"/>
                  <a:gd name="connsiteY8" fmla="*/ 822633 h 972896"/>
                  <a:gd name="connsiteX9" fmla="*/ 393315 w 1870368"/>
                  <a:gd name="connsiteY9" fmla="*/ 881962 h 972896"/>
                  <a:gd name="connsiteX10" fmla="*/ 1 w 1870368"/>
                  <a:gd name="connsiteY10" fmla="*/ 517815 h 972896"/>
                  <a:gd name="connsiteX11" fmla="*/ 2 w 1870368"/>
                  <a:gd name="connsiteY11" fmla="*/ 517813 h 972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70368" h="972896">
                    <a:moveTo>
                      <a:pt x="2" y="517813"/>
                    </a:moveTo>
                    <a:cubicBezTo>
                      <a:pt x="3" y="329498"/>
                      <a:pt x="184643" y="156028"/>
                      <a:pt x="482179" y="64807"/>
                    </a:cubicBezTo>
                    <a:cubicBezTo>
                      <a:pt x="620825" y="22300"/>
                      <a:pt x="776705" y="0"/>
                      <a:pt x="935185" y="0"/>
                    </a:cubicBezTo>
                    <a:cubicBezTo>
                      <a:pt x="1093665" y="0"/>
                      <a:pt x="1249546" y="22301"/>
                      <a:pt x="1388192" y="64808"/>
                    </a:cubicBezTo>
                    <a:cubicBezTo>
                      <a:pt x="1685728" y="156029"/>
                      <a:pt x="1870368" y="329500"/>
                      <a:pt x="1870366" y="517816"/>
                    </a:cubicBezTo>
                    <a:cubicBezTo>
                      <a:pt x="1870366" y="706132"/>
                      <a:pt x="1760254" y="816540"/>
                      <a:pt x="1462718" y="907761"/>
                    </a:cubicBezTo>
                    <a:cubicBezTo>
                      <a:pt x="1367831" y="972896"/>
                      <a:pt x="1431965" y="840074"/>
                      <a:pt x="1344043" y="828366"/>
                    </a:cubicBezTo>
                    <a:cubicBezTo>
                      <a:pt x="1256121" y="816658"/>
                      <a:pt x="1070384" y="838466"/>
                      <a:pt x="935183" y="837510"/>
                    </a:cubicBezTo>
                    <a:cubicBezTo>
                      <a:pt x="799982" y="836555"/>
                      <a:pt x="623146" y="815224"/>
                      <a:pt x="532835" y="822633"/>
                    </a:cubicBezTo>
                    <a:cubicBezTo>
                      <a:pt x="442524" y="830042"/>
                      <a:pt x="497886" y="943275"/>
                      <a:pt x="393315" y="881962"/>
                    </a:cubicBezTo>
                    <a:cubicBezTo>
                      <a:pt x="95779" y="790741"/>
                      <a:pt x="0" y="706130"/>
                      <a:pt x="1" y="517815"/>
                    </a:cubicBezTo>
                    <a:cubicBezTo>
                      <a:pt x="1" y="517814"/>
                      <a:pt x="2" y="517814"/>
                      <a:pt x="2" y="517813"/>
                    </a:cubicBezTo>
                    <a:close/>
                  </a:path>
                </a:pathLst>
              </a:cu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grpSp>
            <p:nvGrpSpPr>
              <p:cNvPr id="74" name="Group 73"/>
              <p:cNvGrpSpPr/>
              <p:nvPr/>
            </p:nvGrpSpPr>
            <p:grpSpPr>
              <a:xfrm>
                <a:off x="10138549" y="2685899"/>
                <a:ext cx="1479699" cy="236286"/>
                <a:chOff x="760581" y="5762923"/>
                <a:chExt cx="2140241" cy="236286"/>
              </a:xfrm>
            </p:grpSpPr>
            <p:sp>
              <p:nvSpPr>
                <p:cNvPr id="68" name="Isosceles Triangle 67"/>
                <p:cNvSpPr/>
                <p:nvPr/>
              </p:nvSpPr>
              <p:spPr>
                <a:xfrm rot="10800000">
                  <a:off x="760581" y="5764246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0" name="Isosceles Triangle 69"/>
                <p:cNvSpPr/>
                <p:nvPr/>
              </p:nvSpPr>
              <p:spPr>
                <a:xfrm rot="10800000">
                  <a:off x="1288839" y="5765745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" name="Isosceles Triangle 70"/>
                <p:cNvSpPr/>
                <p:nvPr/>
              </p:nvSpPr>
              <p:spPr>
                <a:xfrm rot="10800000">
                  <a:off x="2365799" y="5762923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" name="Isosceles Triangle 71"/>
                <p:cNvSpPr/>
                <p:nvPr/>
              </p:nvSpPr>
              <p:spPr>
                <a:xfrm rot="10800000">
                  <a:off x="1832399" y="5762923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73" name="Straight Connector 72"/>
                <p:cNvCxnSpPr>
                  <a:stCxn id="68" idx="4"/>
                  <a:endCxn id="71" idx="2"/>
                </p:cNvCxnSpPr>
                <p:nvPr/>
              </p:nvCxnSpPr>
              <p:spPr>
                <a:xfrm rot="5400000" flipH="1" flipV="1">
                  <a:off x="1830040" y="4693465"/>
                  <a:ext cx="1323" cy="214024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7" name="Rectangle 106"/>
            <p:cNvSpPr/>
            <p:nvPr/>
          </p:nvSpPr>
          <p:spPr>
            <a:xfrm rot="10800000">
              <a:off x="502455" y="4904551"/>
              <a:ext cx="2178996" cy="130030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503001" y="3835738"/>
              <a:ext cx="2178996" cy="1363371"/>
              <a:chOff x="826851" y="2149813"/>
              <a:chExt cx="2178996" cy="1363371"/>
            </a:xfrm>
          </p:grpSpPr>
          <p:sp>
            <p:nvSpPr>
              <p:cNvPr id="31" name="Rectangle 30"/>
              <p:cNvSpPr/>
              <p:nvPr/>
            </p:nvSpPr>
            <p:spPr>
              <a:xfrm>
                <a:off x="826851" y="2149813"/>
                <a:ext cx="2178996" cy="112840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Isosceles Triangle 31"/>
              <p:cNvSpPr/>
              <p:nvPr/>
            </p:nvSpPr>
            <p:spPr>
              <a:xfrm rot="10800000">
                <a:off x="846306" y="3278221"/>
                <a:ext cx="535022" cy="233464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Isosceles Triangle 32"/>
              <p:cNvSpPr/>
              <p:nvPr/>
            </p:nvSpPr>
            <p:spPr>
              <a:xfrm rot="10800000">
                <a:off x="1374564" y="3279720"/>
                <a:ext cx="535022" cy="233464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Isosceles Triangle 33"/>
              <p:cNvSpPr/>
              <p:nvPr/>
            </p:nvSpPr>
            <p:spPr>
              <a:xfrm rot="10800000">
                <a:off x="2451524" y="3276898"/>
                <a:ext cx="535022" cy="233464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Isosceles Triangle 34"/>
              <p:cNvSpPr/>
              <p:nvPr/>
            </p:nvSpPr>
            <p:spPr>
              <a:xfrm rot="10800000">
                <a:off x="1918124" y="3276898"/>
                <a:ext cx="535022" cy="233464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7" name="Straight Connector 36"/>
              <p:cNvCxnSpPr>
                <a:stCxn id="32" idx="4"/>
                <a:endCxn id="34" idx="2"/>
              </p:cNvCxnSpPr>
              <p:nvPr/>
            </p:nvCxnSpPr>
            <p:spPr>
              <a:xfrm rot="5400000" flipH="1" flipV="1">
                <a:off x="1915765" y="2207440"/>
                <a:ext cx="1323" cy="214024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0" name="Group 109"/>
            <p:cNvGrpSpPr/>
            <p:nvPr/>
          </p:nvGrpSpPr>
          <p:grpSpPr>
            <a:xfrm>
              <a:off x="1475652" y="4208067"/>
              <a:ext cx="299694" cy="471368"/>
              <a:chOff x="3449916" y="4284263"/>
              <a:chExt cx="299694" cy="471368"/>
            </a:xfrm>
          </p:grpSpPr>
          <p:sp>
            <p:nvSpPr>
              <p:cNvPr id="108" name="Rectangle 62"/>
              <p:cNvSpPr/>
              <p:nvPr/>
            </p:nvSpPr>
            <p:spPr>
              <a:xfrm>
                <a:off x="3449916" y="4284263"/>
                <a:ext cx="261921" cy="471368"/>
              </a:xfrm>
              <a:prstGeom prst="flowChartDocumen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l-GR" sz="2800" baseline="-25000" dirty="0">
                    <a:solidFill>
                      <a:schemeClr val="bg1"/>
                    </a:solidFill>
                  </a:rPr>
                  <a:t>δ</a:t>
                </a:r>
                <a:endParaRPr lang="en-GB" sz="2800" baseline="-250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09" name="Straight Connector 108"/>
              <p:cNvCxnSpPr/>
              <p:nvPr/>
            </p:nvCxnSpPr>
            <p:spPr>
              <a:xfrm flipV="1">
                <a:off x="3500393" y="4429649"/>
                <a:ext cx="249217" cy="252351"/>
              </a:xfrm>
              <a:prstGeom prst="lin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1" name="Rectangle 110"/>
            <p:cNvSpPr/>
            <p:nvPr/>
          </p:nvSpPr>
          <p:spPr>
            <a:xfrm>
              <a:off x="1471487" y="5508791"/>
              <a:ext cx="2619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l-GR" sz="2400" baseline="-25000" dirty="0">
                  <a:solidFill>
                    <a:schemeClr val="bg1"/>
                  </a:solidFill>
                </a:rPr>
                <a:t>δ</a:t>
              </a:r>
              <a:endParaRPr lang="en-GB" sz="2400" baseline="-25000" dirty="0">
                <a:solidFill>
                  <a:schemeClr val="bg1"/>
                </a:solidFill>
              </a:endParaRPr>
            </a:p>
          </p:txBody>
        </p:sp>
        <p:grpSp>
          <p:nvGrpSpPr>
            <p:cNvPr id="112" name="Group 111"/>
            <p:cNvGrpSpPr/>
            <p:nvPr/>
          </p:nvGrpSpPr>
          <p:grpSpPr>
            <a:xfrm>
              <a:off x="4356012" y="4283426"/>
              <a:ext cx="299694" cy="471368"/>
              <a:chOff x="3449916" y="4284263"/>
              <a:chExt cx="299694" cy="471368"/>
            </a:xfrm>
          </p:grpSpPr>
          <p:sp>
            <p:nvSpPr>
              <p:cNvPr id="113" name="Rectangle 62"/>
              <p:cNvSpPr/>
              <p:nvPr/>
            </p:nvSpPr>
            <p:spPr>
              <a:xfrm>
                <a:off x="3449916" y="4284263"/>
                <a:ext cx="261921" cy="471368"/>
              </a:xfrm>
              <a:prstGeom prst="flowChartDocumen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l-GR" sz="2800" baseline="-25000" dirty="0">
                    <a:solidFill>
                      <a:schemeClr val="bg1"/>
                    </a:solidFill>
                  </a:rPr>
                  <a:t>δ</a:t>
                </a:r>
                <a:endParaRPr lang="en-GB" sz="2800" baseline="-250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14" name="Straight Connector 113"/>
              <p:cNvCxnSpPr/>
              <p:nvPr/>
            </p:nvCxnSpPr>
            <p:spPr>
              <a:xfrm flipV="1">
                <a:off x="3500393" y="4429649"/>
                <a:ext cx="249217" cy="252351"/>
              </a:xfrm>
              <a:prstGeom prst="lin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6" name="Group 165"/>
            <p:cNvGrpSpPr/>
            <p:nvPr/>
          </p:nvGrpSpPr>
          <p:grpSpPr>
            <a:xfrm>
              <a:off x="3533707" y="4926322"/>
              <a:ext cx="1870368" cy="1052497"/>
              <a:chOff x="3533707" y="4926322"/>
              <a:chExt cx="1870368" cy="1052497"/>
            </a:xfrm>
          </p:grpSpPr>
          <p:sp>
            <p:nvSpPr>
              <p:cNvPr id="116" name="Rectangle 11"/>
              <p:cNvSpPr/>
              <p:nvPr/>
            </p:nvSpPr>
            <p:spPr>
              <a:xfrm rot="10800000">
                <a:off x="3533707" y="5004553"/>
                <a:ext cx="1870368" cy="974266"/>
              </a:xfrm>
              <a:custGeom>
                <a:avLst/>
                <a:gdLst>
                  <a:gd name="connsiteX0" fmla="*/ 0 w 1870364"/>
                  <a:gd name="connsiteY0" fmla="*/ 517814 h 1035627"/>
                  <a:gd name="connsiteX1" fmla="*/ 482177 w 1870364"/>
                  <a:gd name="connsiteY1" fmla="*/ 64808 h 1035627"/>
                  <a:gd name="connsiteX2" fmla="*/ 935183 w 1870364"/>
                  <a:gd name="connsiteY2" fmla="*/ 1 h 1035627"/>
                  <a:gd name="connsiteX3" fmla="*/ 1388190 w 1870364"/>
                  <a:gd name="connsiteY3" fmla="*/ 64809 h 1035627"/>
                  <a:gd name="connsiteX4" fmla="*/ 1870364 w 1870364"/>
                  <a:gd name="connsiteY4" fmla="*/ 517817 h 1035627"/>
                  <a:gd name="connsiteX5" fmla="*/ 1388188 w 1870364"/>
                  <a:gd name="connsiteY5" fmla="*/ 970824 h 1035627"/>
                  <a:gd name="connsiteX6" fmla="*/ 935181 w 1870364"/>
                  <a:gd name="connsiteY6" fmla="*/ 1035631 h 1035627"/>
                  <a:gd name="connsiteX7" fmla="*/ 482174 w 1870364"/>
                  <a:gd name="connsiteY7" fmla="*/ 970823 h 1035627"/>
                  <a:gd name="connsiteX8" fmla="*/ -1 w 1870364"/>
                  <a:gd name="connsiteY8" fmla="*/ 517816 h 1035627"/>
                  <a:gd name="connsiteX9" fmla="*/ 0 w 1870364"/>
                  <a:gd name="connsiteY9" fmla="*/ 517814 h 1035627"/>
                  <a:gd name="connsiteX0" fmla="*/ 2 w 1870368"/>
                  <a:gd name="connsiteY0" fmla="*/ 517813 h 1013330"/>
                  <a:gd name="connsiteX1" fmla="*/ 482179 w 1870368"/>
                  <a:gd name="connsiteY1" fmla="*/ 64807 h 1013330"/>
                  <a:gd name="connsiteX2" fmla="*/ 935185 w 1870368"/>
                  <a:gd name="connsiteY2" fmla="*/ 0 h 1013330"/>
                  <a:gd name="connsiteX3" fmla="*/ 1388192 w 1870368"/>
                  <a:gd name="connsiteY3" fmla="*/ 64808 h 1013330"/>
                  <a:gd name="connsiteX4" fmla="*/ 1870366 w 1870368"/>
                  <a:gd name="connsiteY4" fmla="*/ 517816 h 1013330"/>
                  <a:gd name="connsiteX5" fmla="*/ 1388190 w 1870368"/>
                  <a:gd name="connsiteY5" fmla="*/ 970823 h 1013330"/>
                  <a:gd name="connsiteX6" fmla="*/ 935183 w 1870368"/>
                  <a:gd name="connsiteY6" fmla="*/ 837510 h 1013330"/>
                  <a:gd name="connsiteX7" fmla="*/ 482176 w 1870368"/>
                  <a:gd name="connsiteY7" fmla="*/ 970822 h 1013330"/>
                  <a:gd name="connsiteX8" fmla="*/ 1 w 1870368"/>
                  <a:gd name="connsiteY8" fmla="*/ 517815 h 1013330"/>
                  <a:gd name="connsiteX9" fmla="*/ 2 w 1870368"/>
                  <a:gd name="connsiteY9" fmla="*/ 517813 h 1013330"/>
                  <a:gd name="connsiteX0" fmla="*/ 2 w 1870368"/>
                  <a:gd name="connsiteY0" fmla="*/ 517813 h 1013329"/>
                  <a:gd name="connsiteX1" fmla="*/ 482179 w 1870368"/>
                  <a:gd name="connsiteY1" fmla="*/ 64807 h 1013329"/>
                  <a:gd name="connsiteX2" fmla="*/ 935185 w 1870368"/>
                  <a:gd name="connsiteY2" fmla="*/ 0 h 1013329"/>
                  <a:gd name="connsiteX3" fmla="*/ 1388192 w 1870368"/>
                  <a:gd name="connsiteY3" fmla="*/ 64808 h 1013329"/>
                  <a:gd name="connsiteX4" fmla="*/ 1870366 w 1870368"/>
                  <a:gd name="connsiteY4" fmla="*/ 517816 h 1013329"/>
                  <a:gd name="connsiteX5" fmla="*/ 1462718 w 1870368"/>
                  <a:gd name="connsiteY5" fmla="*/ 907761 h 1013329"/>
                  <a:gd name="connsiteX6" fmla="*/ 935183 w 1870368"/>
                  <a:gd name="connsiteY6" fmla="*/ 837510 h 1013329"/>
                  <a:gd name="connsiteX7" fmla="*/ 482176 w 1870368"/>
                  <a:gd name="connsiteY7" fmla="*/ 970822 h 1013329"/>
                  <a:gd name="connsiteX8" fmla="*/ 1 w 1870368"/>
                  <a:gd name="connsiteY8" fmla="*/ 517815 h 1013329"/>
                  <a:gd name="connsiteX9" fmla="*/ 2 w 1870368"/>
                  <a:gd name="connsiteY9" fmla="*/ 517813 h 1013329"/>
                  <a:gd name="connsiteX0" fmla="*/ 2 w 1870368"/>
                  <a:gd name="connsiteY0" fmla="*/ 517813 h 1013329"/>
                  <a:gd name="connsiteX1" fmla="*/ 482179 w 1870368"/>
                  <a:gd name="connsiteY1" fmla="*/ 64807 h 1013329"/>
                  <a:gd name="connsiteX2" fmla="*/ 935185 w 1870368"/>
                  <a:gd name="connsiteY2" fmla="*/ 0 h 1013329"/>
                  <a:gd name="connsiteX3" fmla="*/ 1388192 w 1870368"/>
                  <a:gd name="connsiteY3" fmla="*/ 64808 h 1013329"/>
                  <a:gd name="connsiteX4" fmla="*/ 1870366 w 1870368"/>
                  <a:gd name="connsiteY4" fmla="*/ 517816 h 1013329"/>
                  <a:gd name="connsiteX5" fmla="*/ 1462718 w 1870368"/>
                  <a:gd name="connsiteY5" fmla="*/ 907761 h 1013329"/>
                  <a:gd name="connsiteX6" fmla="*/ 1344043 w 1870368"/>
                  <a:gd name="connsiteY6" fmla="*/ 828366 h 1013329"/>
                  <a:gd name="connsiteX7" fmla="*/ 935183 w 1870368"/>
                  <a:gd name="connsiteY7" fmla="*/ 837510 h 1013329"/>
                  <a:gd name="connsiteX8" fmla="*/ 482176 w 1870368"/>
                  <a:gd name="connsiteY8" fmla="*/ 970822 h 1013329"/>
                  <a:gd name="connsiteX9" fmla="*/ 1 w 1870368"/>
                  <a:gd name="connsiteY9" fmla="*/ 517815 h 1013329"/>
                  <a:gd name="connsiteX10" fmla="*/ 2 w 1870368"/>
                  <a:gd name="connsiteY10" fmla="*/ 517813 h 1013329"/>
                  <a:gd name="connsiteX0" fmla="*/ 2 w 1870368"/>
                  <a:gd name="connsiteY0" fmla="*/ 517813 h 972896"/>
                  <a:gd name="connsiteX1" fmla="*/ 482179 w 1870368"/>
                  <a:gd name="connsiteY1" fmla="*/ 64807 h 972896"/>
                  <a:gd name="connsiteX2" fmla="*/ 935185 w 1870368"/>
                  <a:gd name="connsiteY2" fmla="*/ 0 h 972896"/>
                  <a:gd name="connsiteX3" fmla="*/ 1388192 w 1870368"/>
                  <a:gd name="connsiteY3" fmla="*/ 64808 h 972896"/>
                  <a:gd name="connsiteX4" fmla="*/ 1870366 w 1870368"/>
                  <a:gd name="connsiteY4" fmla="*/ 517816 h 972896"/>
                  <a:gd name="connsiteX5" fmla="*/ 1462718 w 1870368"/>
                  <a:gd name="connsiteY5" fmla="*/ 907761 h 972896"/>
                  <a:gd name="connsiteX6" fmla="*/ 1344043 w 1870368"/>
                  <a:gd name="connsiteY6" fmla="*/ 828366 h 972896"/>
                  <a:gd name="connsiteX7" fmla="*/ 935183 w 1870368"/>
                  <a:gd name="connsiteY7" fmla="*/ 837510 h 972896"/>
                  <a:gd name="connsiteX8" fmla="*/ 393315 w 1870368"/>
                  <a:gd name="connsiteY8" fmla="*/ 881962 h 972896"/>
                  <a:gd name="connsiteX9" fmla="*/ 1 w 1870368"/>
                  <a:gd name="connsiteY9" fmla="*/ 517815 h 972896"/>
                  <a:gd name="connsiteX10" fmla="*/ 2 w 1870368"/>
                  <a:gd name="connsiteY10" fmla="*/ 517813 h 972896"/>
                  <a:gd name="connsiteX0" fmla="*/ 2 w 1870368"/>
                  <a:gd name="connsiteY0" fmla="*/ 517813 h 972896"/>
                  <a:gd name="connsiteX1" fmla="*/ 482179 w 1870368"/>
                  <a:gd name="connsiteY1" fmla="*/ 64807 h 972896"/>
                  <a:gd name="connsiteX2" fmla="*/ 935185 w 1870368"/>
                  <a:gd name="connsiteY2" fmla="*/ 0 h 972896"/>
                  <a:gd name="connsiteX3" fmla="*/ 1388192 w 1870368"/>
                  <a:gd name="connsiteY3" fmla="*/ 64808 h 972896"/>
                  <a:gd name="connsiteX4" fmla="*/ 1870366 w 1870368"/>
                  <a:gd name="connsiteY4" fmla="*/ 517816 h 972896"/>
                  <a:gd name="connsiteX5" fmla="*/ 1462718 w 1870368"/>
                  <a:gd name="connsiteY5" fmla="*/ 907761 h 972896"/>
                  <a:gd name="connsiteX6" fmla="*/ 1344043 w 1870368"/>
                  <a:gd name="connsiteY6" fmla="*/ 828366 h 972896"/>
                  <a:gd name="connsiteX7" fmla="*/ 935183 w 1870368"/>
                  <a:gd name="connsiteY7" fmla="*/ 837510 h 972896"/>
                  <a:gd name="connsiteX8" fmla="*/ 532835 w 1870368"/>
                  <a:gd name="connsiteY8" fmla="*/ 822633 h 972896"/>
                  <a:gd name="connsiteX9" fmla="*/ 393315 w 1870368"/>
                  <a:gd name="connsiteY9" fmla="*/ 881962 h 972896"/>
                  <a:gd name="connsiteX10" fmla="*/ 1 w 1870368"/>
                  <a:gd name="connsiteY10" fmla="*/ 517815 h 972896"/>
                  <a:gd name="connsiteX11" fmla="*/ 2 w 1870368"/>
                  <a:gd name="connsiteY11" fmla="*/ 517813 h 972896"/>
                  <a:gd name="connsiteX0" fmla="*/ 2 w 1870368"/>
                  <a:gd name="connsiteY0" fmla="*/ 517813 h 972896"/>
                  <a:gd name="connsiteX1" fmla="*/ 482179 w 1870368"/>
                  <a:gd name="connsiteY1" fmla="*/ 64807 h 972896"/>
                  <a:gd name="connsiteX2" fmla="*/ 935185 w 1870368"/>
                  <a:gd name="connsiteY2" fmla="*/ 0 h 972896"/>
                  <a:gd name="connsiteX3" fmla="*/ 1388192 w 1870368"/>
                  <a:gd name="connsiteY3" fmla="*/ 64808 h 972896"/>
                  <a:gd name="connsiteX4" fmla="*/ 1870366 w 1870368"/>
                  <a:gd name="connsiteY4" fmla="*/ 517816 h 972896"/>
                  <a:gd name="connsiteX5" fmla="*/ 1462718 w 1870368"/>
                  <a:gd name="connsiteY5" fmla="*/ 907761 h 972896"/>
                  <a:gd name="connsiteX6" fmla="*/ 1344043 w 1870368"/>
                  <a:gd name="connsiteY6" fmla="*/ 828366 h 972896"/>
                  <a:gd name="connsiteX7" fmla="*/ 935183 w 1870368"/>
                  <a:gd name="connsiteY7" fmla="*/ 837510 h 972896"/>
                  <a:gd name="connsiteX8" fmla="*/ 532835 w 1870368"/>
                  <a:gd name="connsiteY8" fmla="*/ 822633 h 972896"/>
                  <a:gd name="connsiteX9" fmla="*/ 357898 w 1870368"/>
                  <a:gd name="connsiteY9" fmla="*/ 772492 h 972896"/>
                  <a:gd name="connsiteX10" fmla="*/ 1 w 1870368"/>
                  <a:gd name="connsiteY10" fmla="*/ 517815 h 972896"/>
                  <a:gd name="connsiteX11" fmla="*/ 2 w 1870368"/>
                  <a:gd name="connsiteY11" fmla="*/ 517813 h 972896"/>
                  <a:gd name="connsiteX0" fmla="*/ 2 w 1870368"/>
                  <a:gd name="connsiteY0" fmla="*/ 517813 h 972896"/>
                  <a:gd name="connsiteX1" fmla="*/ 482179 w 1870368"/>
                  <a:gd name="connsiteY1" fmla="*/ 64807 h 972896"/>
                  <a:gd name="connsiteX2" fmla="*/ 935185 w 1870368"/>
                  <a:gd name="connsiteY2" fmla="*/ 0 h 972896"/>
                  <a:gd name="connsiteX3" fmla="*/ 1388192 w 1870368"/>
                  <a:gd name="connsiteY3" fmla="*/ 64808 h 972896"/>
                  <a:gd name="connsiteX4" fmla="*/ 1870366 w 1870368"/>
                  <a:gd name="connsiteY4" fmla="*/ 517816 h 972896"/>
                  <a:gd name="connsiteX5" fmla="*/ 1462718 w 1870368"/>
                  <a:gd name="connsiteY5" fmla="*/ 907761 h 972896"/>
                  <a:gd name="connsiteX6" fmla="*/ 1344043 w 1870368"/>
                  <a:gd name="connsiteY6" fmla="*/ 828366 h 972896"/>
                  <a:gd name="connsiteX7" fmla="*/ 935183 w 1870368"/>
                  <a:gd name="connsiteY7" fmla="*/ 837510 h 972896"/>
                  <a:gd name="connsiteX8" fmla="*/ 532835 w 1870368"/>
                  <a:gd name="connsiteY8" fmla="*/ 822633 h 972896"/>
                  <a:gd name="connsiteX9" fmla="*/ 357898 w 1870368"/>
                  <a:gd name="connsiteY9" fmla="*/ 772492 h 972896"/>
                  <a:gd name="connsiteX10" fmla="*/ 1 w 1870368"/>
                  <a:gd name="connsiteY10" fmla="*/ 517815 h 972896"/>
                  <a:gd name="connsiteX11" fmla="*/ 2 w 1870368"/>
                  <a:gd name="connsiteY11" fmla="*/ 517813 h 972896"/>
                  <a:gd name="connsiteX0" fmla="*/ 2 w 1870368"/>
                  <a:gd name="connsiteY0" fmla="*/ 517813 h 972896"/>
                  <a:gd name="connsiteX1" fmla="*/ 482179 w 1870368"/>
                  <a:gd name="connsiteY1" fmla="*/ 64807 h 972896"/>
                  <a:gd name="connsiteX2" fmla="*/ 935185 w 1870368"/>
                  <a:gd name="connsiteY2" fmla="*/ 0 h 972896"/>
                  <a:gd name="connsiteX3" fmla="*/ 1388192 w 1870368"/>
                  <a:gd name="connsiteY3" fmla="*/ 64808 h 972896"/>
                  <a:gd name="connsiteX4" fmla="*/ 1870366 w 1870368"/>
                  <a:gd name="connsiteY4" fmla="*/ 517816 h 972896"/>
                  <a:gd name="connsiteX5" fmla="*/ 1462718 w 1870368"/>
                  <a:gd name="connsiteY5" fmla="*/ 907761 h 972896"/>
                  <a:gd name="connsiteX6" fmla="*/ 1344043 w 1870368"/>
                  <a:gd name="connsiteY6" fmla="*/ 828366 h 972896"/>
                  <a:gd name="connsiteX7" fmla="*/ 935183 w 1870368"/>
                  <a:gd name="connsiteY7" fmla="*/ 837510 h 972896"/>
                  <a:gd name="connsiteX8" fmla="*/ 532835 w 1870368"/>
                  <a:gd name="connsiteY8" fmla="*/ 822633 h 972896"/>
                  <a:gd name="connsiteX9" fmla="*/ 338580 w 1870368"/>
                  <a:gd name="connsiteY9" fmla="*/ 801470 h 972896"/>
                  <a:gd name="connsiteX10" fmla="*/ 1 w 1870368"/>
                  <a:gd name="connsiteY10" fmla="*/ 517815 h 972896"/>
                  <a:gd name="connsiteX11" fmla="*/ 2 w 1870368"/>
                  <a:gd name="connsiteY11" fmla="*/ 517813 h 972896"/>
                  <a:gd name="connsiteX0" fmla="*/ 2 w 1870368"/>
                  <a:gd name="connsiteY0" fmla="*/ 517813 h 958168"/>
                  <a:gd name="connsiteX1" fmla="*/ 482179 w 1870368"/>
                  <a:gd name="connsiteY1" fmla="*/ 64807 h 958168"/>
                  <a:gd name="connsiteX2" fmla="*/ 935185 w 1870368"/>
                  <a:gd name="connsiteY2" fmla="*/ 0 h 958168"/>
                  <a:gd name="connsiteX3" fmla="*/ 1388192 w 1870368"/>
                  <a:gd name="connsiteY3" fmla="*/ 64808 h 958168"/>
                  <a:gd name="connsiteX4" fmla="*/ 1870366 w 1870368"/>
                  <a:gd name="connsiteY4" fmla="*/ 517816 h 958168"/>
                  <a:gd name="connsiteX5" fmla="*/ 1520673 w 1870368"/>
                  <a:gd name="connsiteY5" fmla="*/ 791852 h 958168"/>
                  <a:gd name="connsiteX6" fmla="*/ 1344043 w 1870368"/>
                  <a:gd name="connsiteY6" fmla="*/ 828366 h 958168"/>
                  <a:gd name="connsiteX7" fmla="*/ 935183 w 1870368"/>
                  <a:gd name="connsiteY7" fmla="*/ 837510 h 958168"/>
                  <a:gd name="connsiteX8" fmla="*/ 532835 w 1870368"/>
                  <a:gd name="connsiteY8" fmla="*/ 822633 h 958168"/>
                  <a:gd name="connsiteX9" fmla="*/ 338580 w 1870368"/>
                  <a:gd name="connsiteY9" fmla="*/ 801470 h 958168"/>
                  <a:gd name="connsiteX10" fmla="*/ 1 w 1870368"/>
                  <a:gd name="connsiteY10" fmla="*/ 517815 h 958168"/>
                  <a:gd name="connsiteX11" fmla="*/ 2 w 1870368"/>
                  <a:gd name="connsiteY11" fmla="*/ 517813 h 958168"/>
                  <a:gd name="connsiteX0" fmla="*/ 2 w 1870368"/>
                  <a:gd name="connsiteY0" fmla="*/ 517813 h 958168"/>
                  <a:gd name="connsiteX1" fmla="*/ 482179 w 1870368"/>
                  <a:gd name="connsiteY1" fmla="*/ 64807 h 958168"/>
                  <a:gd name="connsiteX2" fmla="*/ 935185 w 1870368"/>
                  <a:gd name="connsiteY2" fmla="*/ 0 h 958168"/>
                  <a:gd name="connsiteX3" fmla="*/ 1388192 w 1870368"/>
                  <a:gd name="connsiteY3" fmla="*/ 64808 h 958168"/>
                  <a:gd name="connsiteX4" fmla="*/ 1870366 w 1870368"/>
                  <a:gd name="connsiteY4" fmla="*/ 517816 h 958168"/>
                  <a:gd name="connsiteX5" fmla="*/ 1520673 w 1870368"/>
                  <a:gd name="connsiteY5" fmla="*/ 791852 h 958168"/>
                  <a:gd name="connsiteX6" fmla="*/ 1344043 w 1870368"/>
                  <a:gd name="connsiteY6" fmla="*/ 828366 h 958168"/>
                  <a:gd name="connsiteX7" fmla="*/ 935183 w 1870368"/>
                  <a:gd name="connsiteY7" fmla="*/ 837510 h 958168"/>
                  <a:gd name="connsiteX8" fmla="*/ 532835 w 1870368"/>
                  <a:gd name="connsiteY8" fmla="*/ 822633 h 958168"/>
                  <a:gd name="connsiteX9" fmla="*/ 338580 w 1870368"/>
                  <a:gd name="connsiteY9" fmla="*/ 801470 h 958168"/>
                  <a:gd name="connsiteX10" fmla="*/ 1 w 1870368"/>
                  <a:gd name="connsiteY10" fmla="*/ 517815 h 958168"/>
                  <a:gd name="connsiteX11" fmla="*/ 2 w 1870368"/>
                  <a:gd name="connsiteY11" fmla="*/ 517813 h 958168"/>
                  <a:gd name="connsiteX0" fmla="*/ 2 w 1870368"/>
                  <a:gd name="connsiteY0" fmla="*/ 517813 h 958168"/>
                  <a:gd name="connsiteX1" fmla="*/ 482179 w 1870368"/>
                  <a:gd name="connsiteY1" fmla="*/ 64807 h 958168"/>
                  <a:gd name="connsiteX2" fmla="*/ 935185 w 1870368"/>
                  <a:gd name="connsiteY2" fmla="*/ 0 h 958168"/>
                  <a:gd name="connsiteX3" fmla="*/ 1388192 w 1870368"/>
                  <a:gd name="connsiteY3" fmla="*/ 64808 h 958168"/>
                  <a:gd name="connsiteX4" fmla="*/ 1870366 w 1870368"/>
                  <a:gd name="connsiteY4" fmla="*/ 517816 h 958168"/>
                  <a:gd name="connsiteX5" fmla="*/ 1527112 w 1870368"/>
                  <a:gd name="connsiteY5" fmla="*/ 807951 h 958168"/>
                  <a:gd name="connsiteX6" fmla="*/ 1344043 w 1870368"/>
                  <a:gd name="connsiteY6" fmla="*/ 828366 h 958168"/>
                  <a:gd name="connsiteX7" fmla="*/ 935183 w 1870368"/>
                  <a:gd name="connsiteY7" fmla="*/ 837510 h 958168"/>
                  <a:gd name="connsiteX8" fmla="*/ 532835 w 1870368"/>
                  <a:gd name="connsiteY8" fmla="*/ 822633 h 958168"/>
                  <a:gd name="connsiteX9" fmla="*/ 338580 w 1870368"/>
                  <a:gd name="connsiteY9" fmla="*/ 801470 h 958168"/>
                  <a:gd name="connsiteX10" fmla="*/ 1 w 1870368"/>
                  <a:gd name="connsiteY10" fmla="*/ 517815 h 958168"/>
                  <a:gd name="connsiteX11" fmla="*/ 2 w 1870368"/>
                  <a:gd name="connsiteY11" fmla="*/ 517813 h 958168"/>
                  <a:gd name="connsiteX0" fmla="*/ 2 w 1870368"/>
                  <a:gd name="connsiteY0" fmla="*/ 517813 h 958168"/>
                  <a:gd name="connsiteX1" fmla="*/ 482179 w 1870368"/>
                  <a:gd name="connsiteY1" fmla="*/ 64807 h 958168"/>
                  <a:gd name="connsiteX2" fmla="*/ 935185 w 1870368"/>
                  <a:gd name="connsiteY2" fmla="*/ 0 h 958168"/>
                  <a:gd name="connsiteX3" fmla="*/ 1388192 w 1870368"/>
                  <a:gd name="connsiteY3" fmla="*/ 64808 h 958168"/>
                  <a:gd name="connsiteX4" fmla="*/ 1870366 w 1870368"/>
                  <a:gd name="connsiteY4" fmla="*/ 517816 h 958168"/>
                  <a:gd name="connsiteX5" fmla="*/ 1527112 w 1870368"/>
                  <a:gd name="connsiteY5" fmla="*/ 807951 h 958168"/>
                  <a:gd name="connsiteX6" fmla="*/ 1344043 w 1870368"/>
                  <a:gd name="connsiteY6" fmla="*/ 828366 h 958168"/>
                  <a:gd name="connsiteX7" fmla="*/ 935183 w 1870368"/>
                  <a:gd name="connsiteY7" fmla="*/ 837510 h 958168"/>
                  <a:gd name="connsiteX8" fmla="*/ 532835 w 1870368"/>
                  <a:gd name="connsiteY8" fmla="*/ 822633 h 958168"/>
                  <a:gd name="connsiteX9" fmla="*/ 338580 w 1870368"/>
                  <a:gd name="connsiteY9" fmla="*/ 801470 h 958168"/>
                  <a:gd name="connsiteX10" fmla="*/ 1 w 1870368"/>
                  <a:gd name="connsiteY10" fmla="*/ 517815 h 958168"/>
                  <a:gd name="connsiteX11" fmla="*/ 2 w 1870368"/>
                  <a:gd name="connsiteY11" fmla="*/ 517813 h 958168"/>
                  <a:gd name="connsiteX0" fmla="*/ 2 w 1870368"/>
                  <a:gd name="connsiteY0" fmla="*/ 517813 h 958168"/>
                  <a:gd name="connsiteX1" fmla="*/ 482179 w 1870368"/>
                  <a:gd name="connsiteY1" fmla="*/ 64807 h 958168"/>
                  <a:gd name="connsiteX2" fmla="*/ 935185 w 1870368"/>
                  <a:gd name="connsiteY2" fmla="*/ 0 h 958168"/>
                  <a:gd name="connsiteX3" fmla="*/ 1388192 w 1870368"/>
                  <a:gd name="connsiteY3" fmla="*/ 64808 h 958168"/>
                  <a:gd name="connsiteX4" fmla="*/ 1870366 w 1870368"/>
                  <a:gd name="connsiteY4" fmla="*/ 517816 h 958168"/>
                  <a:gd name="connsiteX5" fmla="*/ 1527112 w 1870368"/>
                  <a:gd name="connsiteY5" fmla="*/ 807951 h 958168"/>
                  <a:gd name="connsiteX6" fmla="*/ 1344043 w 1870368"/>
                  <a:gd name="connsiteY6" fmla="*/ 828366 h 958168"/>
                  <a:gd name="connsiteX7" fmla="*/ 935183 w 1870368"/>
                  <a:gd name="connsiteY7" fmla="*/ 837510 h 958168"/>
                  <a:gd name="connsiteX8" fmla="*/ 532835 w 1870368"/>
                  <a:gd name="connsiteY8" fmla="*/ 822633 h 958168"/>
                  <a:gd name="connsiteX9" fmla="*/ 338580 w 1870368"/>
                  <a:gd name="connsiteY9" fmla="*/ 801470 h 958168"/>
                  <a:gd name="connsiteX10" fmla="*/ 1 w 1870368"/>
                  <a:gd name="connsiteY10" fmla="*/ 517815 h 958168"/>
                  <a:gd name="connsiteX11" fmla="*/ 2 w 1870368"/>
                  <a:gd name="connsiteY11" fmla="*/ 517813 h 958168"/>
                  <a:gd name="connsiteX0" fmla="*/ 2 w 1870368"/>
                  <a:gd name="connsiteY0" fmla="*/ 517813 h 974266"/>
                  <a:gd name="connsiteX1" fmla="*/ 482179 w 1870368"/>
                  <a:gd name="connsiteY1" fmla="*/ 64807 h 974266"/>
                  <a:gd name="connsiteX2" fmla="*/ 935185 w 1870368"/>
                  <a:gd name="connsiteY2" fmla="*/ 0 h 974266"/>
                  <a:gd name="connsiteX3" fmla="*/ 1388192 w 1870368"/>
                  <a:gd name="connsiteY3" fmla="*/ 64808 h 974266"/>
                  <a:gd name="connsiteX4" fmla="*/ 1870366 w 1870368"/>
                  <a:gd name="connsiteY4" fmla="*/ 517816 h 974266"/>
                  <a:gd name="connsiteX5" fmla="*/ 1527112 w 1870368"/>
                  <a:gd name="connsiteY5" fmla="*/ 807951 h 974266"/>
                  <a:gd name="connsiteX6" fmla="*/ 1344043 w 1870368"/>
                  <a:gd name="connsiteY6" fmla="*/ 828366 h 974266"/>
                  <a:gd name="connsiteX7" fmla="*/ 935183 w 1870368"/>
                  <a:gd name="connsiteY7" fmla="*/ 837510 h 974266"/>
                  <a:gd name="connsiteX8" fmla="*/ 532835 w 1870368"/>
                  <a:gd name="connsiteY8" fmla="*/ 822633 h 974266"/>
                  <a:gd name="connsiteX9" fmla="*/ 351459 w 1870368"/>
                  <a:gd name="connsiteY9" fmla="*/ 817568 h 974266"/>
                  <a:gd name="connsiteX10" fmla="*/ 1 w 1870368"/>
                  <a:gd name="connsiteY10" fmla="*/ 517815 h 974266"/>
                  <a:gd name="connsiteX11" fmla="*/ 2 w 1870368"/>
                  <a:gd name="connsiteY11" fmla="*/ 517813 h 974266"/>
                  <a:gd name="connsiteX0" fmla="*/ 2 w 1870368"/>
                  <a:gd name="connsiteY0" fmla="*/ 517813 h 974266"/>
                  <a:gd name="connsiteX1" fmla="*/ 482179 w 1870368"/>
                  <a:gd name="connsiteY1" fmla="*/ 64807 h 974266"/>
                  <a:gd name="connsiteX2" fmla="*/ 935185 w 1870368"/>
                  <a:gd name="connsiteY2" fmla="*/ 0 h 974266"/>
                  <a:gd name="connsiteX3" fmla="*/ 1388192 w 1870368"/>
                  <a:gd name="connsiteY3" fmla="*/ 64808 h 974266"/>
                  <a:gd name="connsiteX4" fmla="*/ 1870366 w 1870368"/>
                  <a:gd name="connsiteY4" fmla="*/ 517816 h 974266"/>
                  <a:gd name="connsiteX5" fmla="*/ 1520672 w 1870368"/>
                  <a:gd name="connsiteY5" fmla="*/ 824049 h 974266"/>
                  <a:gd name="connsiteX6" fmla="*/ 1344043 w 1870368"/>
                  <a:gd name="connsiteY6" fmla="*/ 828366 h 974266"/>
                  <a:gd name="connsiteX7" fmla="*/ 935183 w 1870368"/>
                  <a:gd name="connsiteY7" fmla="*/ 837510 h 974266"/>
                  <a:gd name="connsiteX8" fmla="*/ 532835 w 1870368"/>
                  <a:gd name="connsiteY8" fmla="*/ 822633 h 974266"/>
                  <a:gd name="connsiteX9" fmla="*/ 351459 w 1870368"/>
                  <a:gd name="connsiteY9" fmla="*/ 817568 h 974266"/>
                  <a:gd name="connsiteX10" fmla="*/ 1 w 1870368"/>
                  <a:gd name="connsiteY10" fmla="*/ 517815 h 974266"/>
                  <a:gd name="connsiteX11" fmla="*/ 2 w 1870368"/>
                  <a:gd name="connsiteY11" fmla="*/ 517813 h 974266"/>
                  <a:gd name="connsiteX0" fmla="*/ 2 w 1870368"/>
                  <a:gd name="connsiteY0" fmla="*/ 517813 h 974266"/>
                  <a:gd name="connsiteX1" fmla="*/ 482179 w 1870368"/>
                  <a:gd name="connsiteY1" fmla="*/ 64807 h 974266"/>
                  <a:gd name="connsiteX2" fmla="*/ 935185 w 1870368"/>
                  <a:gd name="connsiteY2" fmla="*/ 0 h 974266"/>
                  <a:gd name="connsiteX3" fmla="*/ 1388192 w 1870368"/>
                  <a:gd name="connsiteY3" fmla="*/ 64808 h 974266"/>
                  <a:gd name="connsiteX4" fmla="*/ 1870366 w 1870368"/>
                  <a:gd name="connsiteY4" fmla="*/ 517816 h 974266"/>
                  <a:gd name="connsiteX5" fmla="*/ 1520672 w 1870368"/>
                  <a:gd name="connsiteY5" fmla="*/ 824049 h 974266"/>
                  <a:gd name="connsiteX6" fmla="*/ 1344043 w 1870368"/>
                  <a:gd name="connsiteY6" fmla="*/ 828366 h 974266"/>
                  <a:gd name="connsiteX7" fmla="*/ 935183 w 1870368"/>
                  <a:gd name="connsiteY7" fmla="*/ 837510 h 974266"/>
                  <a:gd name="connsiteX8" fmla="*/ 532835 w 1870368"/>
                  <a:gd name="connsiteY8" fmla="*/ 822633 h 974266"/>
                  <a:gd name="connsiteX9" fmla="*/ 351459 w 1870368"/>
                  <a:gd name="connsiteY9" fmla="*/ 817568 h 974266"/>
                  <a:gd name="connsiteX10" fmla="*/ 1 w 1870368"/>
                  <a:gd name="connsiteY10" fmla="*/ 517815 h 974266"/>
                  <a:gd name="connsiteX11" fmla="*/ 2 w 1870368"/>
                  <a:gd name="connsiteY11" fmla="*/ 517813 h 9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70368" h="974266">
                    <a:moveTo>
                      <a:pt x="2" y="517813"/>
                    </a:moveTo>
                    <a:cubicBezTo>
                      <a:pt x="3" y="329498"/>
                      <a:pt x="184643" y="156028"/>
                      <a:pt x="482179" y="64807"/>
                    </a:cubicBezTo>
                    <a:cubicBezTo>
                      <a:pt x="620825" y="22300"/>
                      <a:pt x="776705" y="0"/>
                      <a:pt x="935185" y="0"/>
                    </a:cubicBezTo>
                    <a:cubicBezTo>
                      <a:pt x="1093665" y="0"/>
                      <a:pt x="1249546" y="22301"/>
                      <a:pt x="1388192" y="64808"/>
                    </a:cubicBezTo>
                    <a:cubicBezTo>
                      <a:pt x="1685728" y="156029"/>
                      <a:pt x="1870368" y="329500"/>
                      <a:pt x="1870366" y="517816"/>
                    </a:cubicBezTo>
                    <a:cubicBezTo>
                      <a:pt x="1870366" y="706132"/>
                      <a:pt x="1724836" y="935671"/>
                      <a:pt x="1520672" y="824049"/>
                    </a:cubicBezTo>
                    <a:cubicBezTo>
                      <a:pt x="1393588" y="808692"/>
                      <a:pt x="1441624" y="826123"/>
                      <a:pt x="1344043" y="828366"/>
                    </a:cubicBezTo>
                    <a:cubicBezTo>
                      <a:pt x="1246462" y="830609"/>
                      <a:pt x="1070384" y="838466"/>
                      <a:pt x="935183" y="837510"/>
                    </a:cubicBezTo>
                    <a:cubicBezTo>
                      <a:pt x="799982" y="836555"/>
                      <a:pt x="630122" y="825957"/>
                      <a:pt x="532835" y="822633"/>
                    </a:cubicBezTo>
                    <a:cubicBezTo>
                      <a:pt x="435548" y="819309"/>
                      <a:pt x="488228" y="856343"/>
                      <a:pt x="351459" y="817568"/>
                    </a:cubicBezTo>
                    <a:cubicBezTo>
                      <a:pt x="121537" y="974266"/>
                      <a:pt x="0" y="706130"/>
                      <a:pt x="1" y="517815"/>
                    </a:cubicBezTo>
                    <a:cubicBezTo>
                      <a:pt x="1" y="517814"/>
                      <a:pt x="2" y="517814"/>
                      <a:pt x="2" y="517813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grpSp>
            <p:nvGrpSpPr>
              <p:cNvPr id="99" name="Group 98"/>
              <p:cNvGrpSpPr/>
              <p:nvPr/>
            </p:nvGrpSpPr>
            <p:grpSpPr>
              <a:xfrm>
                <a:off x="3746999" y="4926322"/>
                <a:ext cx="1491481" cy="237471"/>
                <a:chOff x="3021679" y="4279463"/>
                <a:chExt cx="2177418" cy="237471"/>
              </a:xfrm>
            </p:grpSpPr>
            <p:sp>
              <p:nvSpPr>
                <p:cNvPr id="100" name="Isosceles Triangle 99"/>
                <p:cNvSpPr/>
                <p:nvPr/>
              </p:nvSpPr>
              <p:spPr>
                <a:xfrm>
                  <a:off x="4380343" y="4282147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1" name="Isosceles Triangle 100"/>
                <p:cNvSpPr/>
                <p:nvPr/>
              </p:nvSpPr>
              <p:spPr>
                <a:xfrm>
                  <a:off x="3852085" y="4280648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" name="Freeform 101"/>
                <p:cNvSpPr/>
                <p:nvPr/>
              </p:nvSpPr>
              <p:spPr>
                <a:xfrm>
                  <a:off x="4929546" y="4279463"/>
                  <a:ext cx="269551" cy="233464"/>
                </a:xfrm>
                <a:custGeom>
                  <a:avLst/>
                  <a:gdLst>
                    <a:gd name="connsiteX0" fmla="*/ 0 w 535022"/>
                    <a:gd name="connsiteY0" fmla="*/ 233464 h 233464"/>
                    <a:gd name="connsiteX1" fmla="*/ 267511 w 535022"/>
                    <a:gd name="connsiteY1" fmla="*/ 0 h 233464"/>
                    <a:gd name="connsiteX2" fmla="*/ 535022 w 535022"/>
                    <a:gd name="connsiteY2" fmla="*/ 233464 h 233464"/>
                    <a:gd name="connsiteX3" fmla="*/ 0 w 535022"/>
                    <a:gd name="connsiteY3" fmla="*/ 233464 h 233464"/>
                    <a:gd name="connsiteX0" fmla="*/ 0 w 269551"/>
                    <a:gd name="connsiteY0" fmla="*/ 233464 h 233464"/>
                    <a:gd name="connsiteX1" fmla="*/ 267511 w 269551"/>
                    <a:gd name="connsiteY1" fmla="*/ 0 h 233464"/>
                    <a:gd name="connsiteX2" fmla="*/ 269551 w 269551"/>
                    <a:gd name="connsiteY2" fmla="*/ 233464 h 233464"/>
                    <a:gd name="connsiteX3" fmla="*/ 0 w 269551"/>
                    <a:gd name="connsiteY3" fmla="*/ 233464 h 233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9551" h="233464">
                      <a:moveTo>
                        <a:pt x="0" y="233464"/>
                      </a:moveTo>
                      <a:lnTo>
                        <a:pt x="267511" y="0"/>
                      </a:lnTo>
                      <a:lnTo>
                        <a:pt x="269551" y="233464"/>
                      </a:lnTo>
                      <a:lnTo>
                        <a:pt x="0" y="233464"/>
                      </a:lnTo>
                      <a:close/>
                    </a:path>
                  </a:pathLst>
                </a:cu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" name="Isosceles Triangle 102"/>
                <p:cNvSpPr/>
                <p:nvPr/>
              </p:nvSpPr>
              <p:spPr>
                <a:xfrm>
                  <a:off x="3308525" y="4283470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4" name="Freeform 103"/>
                <p:cNvSpPr/>
                <p:nvPr/>
              </p:nvSpPr>
              <p:spPr>
                <a:xfrm flipH="1">
                  <a:off x="3021680" y="4283092"/>
                  <a:ext cx="269551" cy="233464"/>
                </a:xfrm>
                <a:custGeom>
                  <a:avLst/>
                  <a:gdLst>
                    <a:gd name="connsiteX0" fmla="*/ 0 w 535022"/>
                    <a:gd name="connsiteY0" fmla="*/ 233464 h 233464"/>
                    <a:gd name="connsiteX1" fmla="*/ 267511 w 535022"/>
                    <a:gd name="connsiteY1" fmla="*/ 0 h 233464"/>
                    <a:gd name="connsiteX2" fmla="*/ 535022 w 535022"/>
                    <a:gd name="connsiteY2" fmla="*/ 233464 h 233464"/>
                    <a:gd name="connsiteX3" fmla="*/ 0 w 535022"/>
                    <a:gd name="connsiteY3" fmla="*/ 233464 h 233464"/>
                    <a:gd name="connsiteX0" fmla="*/ 0 w 269551"/>
                    <a:gd name="connsiteY0" fmla="*/ 233464 h 233464"/>
                    <a:gd name="connsiteX1" fmla="*/ 267511 w 269551"/>
                    <a:gd name="connsiteY1" fmla="*/ 0 h 233464"/>
                    <a:gd name="connsiteX2" fmla="*/ 269551 w 269551"/>
                    <a:gd name="connsiteY2" fmla="*/ 233464 h 233464"/>
                    <a:gd name="connsiteX3" fmla="*/ 0 w 269551"/>
                    <a:gd name="connsiteY3" fmla="*/ 233464 h 233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9551" h="233464">
                      <a:moveTo>
                        <a:pt x="0" y="233464"/>
                      </a:moveTo>
                      <a:lnTo>
                        <a:pt x="267511" y="0"/>
                      </a:lnTo>
                      <a:lnTo>
                        <a:pt x="269551" y="233464"/>
                      </a:lnTo>
                      <a:lnTo>
                        <a:pt x="0" y="233464"/>
                      </a:lnTo>
                      <a:close/>
                    </a:path>
                  </a:pathLst>
                </a:cu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05" name="Straight Connector 104"/>
                <p:cNvCxnSpPr>
                  <a:stCxn id="104" idx="2"/>
                  <a:endCxn id="102" idx="2"/>
                </p:cNvCxnSpPr>
                <p:nvPr/>
              </p:nvCxnSpPr>
              <p:spPr>
                <a:xfrm rot="10800000" flipH="1">
                  <a:off x="3021679" y="4512928"/>
                  <a:ext cx="2177417" cy="3629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3" name="Rectangle 122"/>
              <p:cNvSpPr/>
              <p:nvPr/>
            </p:nvSpPr>
            <p:spPr>
              <a:xfrm>
                <a:off x="4350152" y="5314056"/>
                <a:ext cx="26192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l-GR" sz="2400" baseline="-25000" dirty="0">
                    <a:solidFill>
                      <a:schemeClr val="bg1"/>
                    </a:solidFill>
                  </a:rPr>
                  <a:t>δ</a:t>
                </a:r>
                <a:endParaRPr lang="en-GB" sz="2400" baseline="-250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6672093" y="3252309"/>
            <a:ext cx="5378090" cy="3116953"/>
            <a:chOff x="6672093" y="3252309"/>
            <a:chExt cx="5378090" cy="3116953"/>
          </a:xfrm>
        </p:grpSpPr>
        <p:sp>
          <p:nvSpPr>
            <p:cNvPr id="125" name="TextBox 124"/>
            <p:cNvSpPr txBox="1"/>
            <p:nvPr/>
          </p:nvSpPr>
          <p:spPr>
            <a:xfrm>
              <a:off x="6672093" y="5941232"/>
              <a:ext cx="5378090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smtClean="0">
                  <a:solidFill>
                    <a:schemeClr val="accent2"/>
                  </a:solidFill>
                </a:rPr>
                <a:t>Version n+1</a:t>
              </a:r>
              <a:endParaRPr lang="en-GB" b="1" dirty="0">
                <a:solidFill>
                  <a:schemeClr val="accent2"/>
                </a:solidFill>
              </a:endParaRPr>
            </a:p>
          </p:txBody>
        </p:sp>
        <p:sp>
          <p:nvSpPr>
            <p:cNvPr id="126" name="Rounded Rectangle 125"/>
            <p:cNvSpPr/>
            <p:nvPr/>
          </p:nvSpPr>
          <p:spPr>
            <a:xfrm>
              <a:off x="6672093" y="3252309"/>
              <a:ext cx="5378090" cy="3116953"/>
            </a:xfrm>
            <a:prstGeom prst="round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7867985" y="3869452"/>
            <a:ext cx="299694" cy="471368"/>
            <a:chOff x="3449916" y="4284263"/>
            <a:chExt cx="299694" cy="471368"/>
          </a:xfrm>
        </p:grpSpPr>
        <p:sp>
          <p:nvSpPr>
            <p:cNvPr id="144" name="Rectangle 62"/>
            <p:cNvSpPr/>
            <p:nvPr/>
          </p:nvSpPr>
          <p:spPr>
            <a:xfrm>
              <a:off x="3449916" y="4284263"/>
              <a:ext cx="261921" cy="471368"/>
            </a:xfrm>
            <a:prstGeom prst="flowChartDocumen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l-GR" sz="2800" baseline="-25000" dirty="0">
                  <a:solidFill>
                    <a:schemeClr val="bg1"/>
                  </a:solidFill>
                </a:rPr>
                <a:t>δ</a:t>
              </a:r>
              <a:endParaRPr lang="en-GB" sz="2800" baseline="-25000" dirty="0">
                <a:solidFill>
                  <a:schemeClr val="bg1"/>
                </a:solidFill>
              </a:endParaRPr>
            </a:p>
          </p:txBody>
        </p:sp>
        <p:cxnSp>
          <p:nvCxnSpPr>
            <p:cNvPr id="145" name="Straight Connector 144"/>
            <p:cNvCxnSpPr/>
            <p:nvPr/>
          </p:nvCxnSpPr>
          <p:spPr>
            <a:xfrm flipV="1">
              <a:off x="3500393" y="4429649"/>
              <a:ext cx="249217" cy="252351"/>
            </a:xfrm>
            <a:prstGeom prst="lin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6" name="Rectangle 145"/>
          <p:cNvSpPr/>
          <p:nvPr/>
        </p:nvSpPr>
        <p:spPr>
          <a:xfrm>
            <a:off x="7863820" y="5170176"/>
            <a:ext cx="26192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2400" baseline="-25000" dirty="0">
                <a:solidFill>
                  <a:schemeClr val="bg1"/>
                </a:solidFill>
              </a:rPr>
              <a:t>δ</a:t>
            </a:r>
            <a:endParaRPr lang="en-GB" sz="2400" baseline="-25000" dirty="0">
              <a:solidFill>
                <a:schemeClr val="bg1"/>
              </a:solidFill>
            </a:endParaRPr>
          </a:p>
        </p:txBody>
      </p:sp>
      <p:grpSp>
        <p:nvGrpSpPr>
          <p:cNvPr id="177" name="Group 176"/>
          <p:cNvGrpSpPr/>
          <p:nvPr/>
        </p:nvGrpSpPr>
        <p:grpSpPr>
          <a:xfrm>
            <a:off x="271288" y="4766734"/>
            <a:ext cx="5378090" cy="1975010"/>
            <a:chOff x="322093" y="1481667"/>
            <a:chExt cx="5378090" cy="1975010"/>
          </a:xfrm>
        </p:grpSpPr>
        <p:grpSp>
          <p:nvGrpSpPr>
            <p:cNvPr id="106" name="Group 105"/>
            <p:cNvGrpSpPr/>
            <p:nvPr/>
          </p:nvGrpSpPr>
          <p:grpSpPr>
            <a:xfrm>
              <a:off x="564367" y="1828795"/>
              <a:ext cx="2178996" cy="1148747"/>
              <a:chOff x="3021288" y="4279463"/>
              <a:chExt cx="2178996" cy="1364556"/>
            </a:xfrm>
          </p:grpSpPr>
          <p:sp>
            <p:nvSpPr>
              <p:cNvPr id="78" name="Rectangle 77"/>
              <p:cNvSpPr/>
              <p:nvPr/>
            </p:nvSpPr>
            <p:spPr>
              <a:xfrm rot="10800000">
                <a:off x="3021288" y="4515611"/>
                <a:ext cx="2178996" cy="1128408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98" name="Group 97"/>
              <p:cNvGrpSpPr/>
              <p:nvPr/>
            </p:nvGrpSpPr>
            <p:grpSpPr>
              <a:xfrm>
                <a:off x="3021679" y="4279463"/>
                <a:ext cx="2177418" cy="237471"/>
                <a:chOff x="3021679" y="4279463"/>
                <a:chExt cx="2177418" cy="237471"/>
              </a:xfrm>
            </p:grpSpPr>
            <p:sp>
              <p:nvSpPr>
                <p:cNvPr id="79" name="Isosceles Triangle 78"/>
                <p:cNvSpPr/>
                <p:nvPr/>
              </p:nvSpPr>
              <p:spPr>
                <a:xfrm>
                  <a:off x="4380343" y="4282147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Isosceles Triangle 82"/>
                <p:cNvSpPr/>
                <p:nvPr/>
              </p:nvSpPr>
              <p:spPr>
                <a:xfrm>
                  <a:off x="3852085" y="4280648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Freeform 88"/>
                <p:cNvSpPr/>
                <p:nvPr/>
              </p:nvSpPr>
              <p:spPr>
                <a:xfrm>
                  <a:off x="4929546" y="4279463"/>
                  <a:ext cx="269551" cy="233464"/>
                </a:xfrm>
                <a:custGeom>
                  <a:avLst/>
                  <a:gdLst>
                    <a:gd name="connsiteX0" fmla="*/ 0 w 535022"/>
                    <a:gd name="connsiteY0" fmla="*/ 233464 h 233464"/>
                    <a:gd name="connsiteX1" fmla="*/ 267511 w 535022"/>
                    <a:gd name="connsiteY1" fmla="*/ 0 h 233464"/>
                    <a:gd name="connsiteX2" fmla="*/ 535022 w 535022"/>
                    <a:gd name="connsiteY2" fmla="*/ 233464 h 233464"/>
                    <a:gd name="connsiteX3" fmla="*/ 0 w 535022"/>
                    <a:gd name="connsiteY3" fmla="*/ 233464 h 233464"/>
                    <a:gd name="connsiteX0" fmla="*/ 0 w 269551"/>
                    <a:gd name="connsiteY0" fmla="*/ 233464 h 233464"/>
                    <a:gd name="connsiteX1" fmla="*/ 267511 w 269551"/>
                    <a:gd name="connsiteY1" fmla="*/ 0 h 233464"/>
                    <a:gd name="connsiteX2" fmla="*/ 269551 w 269551"/>
                    <a:gd name="connsiteY2" fmla="*/ 233464 h 233464"/>
                    <a:gd name="connsiteX3" fmla="*/ 0 w 269551"/>
                    <a:gd name="connsiteY3" fmla="*/ 233464 h 233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9551" h="233464">
                      <a:moveTo>
                        <a:pt x="0" y="233464"/>
                      </a:moveTo>
                      <a:lnTo>
                        <a:pt x="267511" y="0"/>
                      </a:lnTo>
                      <a:lnTo>
                        <a:pt x="269551" y="233464"/>
                      </a:lnTo>
                      <a:lnTo>
                        <a:pt x="0" y="233464"/>
                      </a:lnTo>
                      <a:close/>
                    </a:path>
                  </a:pathLst>
                </a:cu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" name="Isosceles Triangle 89"/>
                <p:cNvSpPr/>
                <p:nvPr/>
              </p:nvSpPr>
              <p:spPr>
                <a:xfrm>
                  <a:off x="3308525" y="4283470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6" name="Freeform 95"/>
                <p:cNvSpPr/>
                <p:nvPr/>
              </p:nvSpPr>
              <p:spPr>
                <a:xfrm flipH="1">
                  <a:off x="3021680" y="4283092"/>
                  <a:ext cx="269551" cy="233464"/>
                </a:xfrm>
                <a:custGeom>
                  <a:avLst/>
                  <a:gdLst>
                    <a:gd name="connsiteX0" fmla="*/ 0 w 535022"/>
                    <a:gd name="connsiteY0" fmla="*/ 233464 h 233464"/>
                    <a:gd name="connsiteX1" fmla="*/ 267511 w 535022"/>
                    <a:gd name="connsiteY1" fmla="*/ 0 h 233464"/>
                    <a:gd name="connsiteX2" fmla="*/ 535022 w 535022"/>
                    <a:gd name="connsiteY2" fmla="*/ 233464 h 233464"/>
                    <a:gd name="connsiteX3" fmla="*/ 0 w 535022"/>
                    <a:gd name="connsiteY3" fmla="*/ 233464 h 233464"/>
                    <a:gd name="connsiteX0" fmla="*/ 0 w 269551"/>
                    <a:gd name="connsiteY0" fmla="*/ 233464 h 233464"/>
                    <a:gd name="connsiteX1" fmla="*/ 267511 w 269551"/>
                    <a:gd name="connsiteY1" fmla="*/ 0 h 233464"/>
                    <a:gd name="connsiteX2" fmla="*/ 269551 w 269551"/>
                    <a:gd name="connsiteY2" fmla="*/ 233464 h 233464"/>
                    <a:gd name="connsiteX3" fmla="*/ 0 w 269551"/>
                    <a:gd name="connsiteY3" fmla="*/ 233464 h 233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9551" h="233464">
                      <a:moveTo>
                        <a:pt x="0" y="233464"/>
                      </a:moveTo>
                      <a:lnTo>
                        <a:pt x="267511" y="0"/>
                      </a:lnTo>
                      <a:lnTo>
                        <a:pt x="269551" y="233464"/>
                      </a:lnTo>
                      <a:lnTo>
                        <a:pt x="0" y="233464"/>
                      </a:lnTo>
                      <a:close/>
                    </a:path>
                  </a:pathLst>
                </a:cu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91" name="Straight Connector 90"/>
                <p:cNvCxnSpPr>
                  <a:stCxn id="96" idx="2"/>
                  <a:endCxn id="89" idx="2"/>
                </p:cNvCxnSpPr>
                <p:nvPr/>
              </p:nvCxnSpPr>
              <p:spPr>
                <a:xfrm rot="10800000" flipH="1">
                  <a:off x="3021679" y="4512928"/>
                  <a:ext cx="2177417" cy="3629"/>
                </a:xfrm>
                <a:prstGeom prst="line">
                  <a:avLst/>
                </a:prstGeom>
                <a:ln w="1905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59" name="Isosceles Triangle 158"/>
            <p:cNvSpPr/>
            <p:nvPr/>
          </p:nvSpPr>
          <p:spPr>
            <a:xfrm rot="5400000">
              <a:off x="2887337" y="2176916"/>
              <a:ext cx="446315" cy="424543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322093" y="3028647"/>
              <a:ext cx="5378090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smtClean="0">
                  <a:solidFill>
                    <a:schemeClr val="accent2"/>
                  </a:solidFill>
                </a:rPr>
                <a:t>Version n+1 changes</a:t>
              </a:r>
              <a:endParaRPr lang="en-GB" b="1" dirty="0">
                <a:solidFill>
                  <a:schemeClr val="accent2"/>
                </a:solidFill>
              </a:endParaRPr>
            </a:p>
          </p:txBody>
        </p:sp>
        <p:sp>
          <p:nvSpPr>
            <p:cNvPr id="161" name="Rounded Rectangle 160"/>
            <p:cNvSpPr/>
            <p:nvPr/>
          </p:nvSpPr>
          <p:spPr>
            <a:xfrm>
              <a:off x="322093" y="1481667"/>
              <a:ext cx="5378090" cy="1975010"/>
            </a:xfrm>
            <a:prstGeom prst="round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1530754" y="2274525"/>
              <a:ext cx="2619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l-GR" sz="2400" baseline="-25000" dirty="0">
                  <a:solidFill>
                    <a:schemeClr val="bg1"/>
                  </a:solidFill>
                </a:rPr>
                <a:t>δ</a:t>
              </a:r>
              <a:endParaRPr lang="en-GB" sz="2400" baseline="-25000" dirty="0">
                <a:solidFill>
                  <a:schemeClr val="bg1"/>
                </a:solidFill>
              </a:endParaRPr>
            </a:p>
          </p:txBody>
        </p:sp>
        <p:grpSp>
          <p:nvGrpSpPr>
            <p:cNvPr id="167" name="Group 166"/>
            <p:cNvGrpSpPr/>
            <p:nvPr/>
          </p:nvGrpSpPr>
          <p:grpSpPr>
            <a:xfrm>
              <a:off x="3525240" y="1852922"/>
              <a:ext cx="1870368" cy="1052497"/>
              <a:chOff x="3533707" y="4926322"/>
              <a:chExt cx="1870368" cy="1052497"/>
            </a:xfrm>
          </p:grpSpPr>
          <p:sp>
            <p:nvSpPr>
              <p:cNvPr id="168" name="Rectangle 11"/>
              <p:cNvSpPr/>
              <p:nvPr/>
            </p:nvSpPr>
            <p:spPr>
              <a:xfrm rot="10800000">
                <a:off x="3533707" y="5004553"/>
                <a:ext cx="1870368" cy="974266"/>
              </a:xfrm>
              <a:custGeom>
                <a:avLst/>
                <a:gdLst>
                  <a:gd name="connsiteX0" fmla="*/ 0 w 1870364"/>
                  <a:gd name="connsiteY0" fmla="*/ 517814 h 1035627"/>
                  <a:gd name="connsiteX1" fmla="*/ 482177 w 1870364"/>
                  <a:gd name="connsiteY1" fmla="*/ 64808 h 1035627"/>
                  <a:gd name="connsiteX2" fmla="*/ 935183 w 1870364"/>
                  <a:gd name="connsiteY2" fmla="*/ 1 h 1035627"/>
                  <a:gd name="connsiteX3" fmla="*/ 1388190 w 1870364"/>
                  <a:gd name="connsiteY3" fmla="*/ 64809 h 1035627"/>
                  <a:gd name="connsiteX4" fmla="*/ 1870364 w 1870364"/>
                  <a:gd name="connsiteY4" fmla="*/ 517817 h 1035627"/>
                  <a:gd name="connsiteX5" fmla="*/ 1388188 w 1870364"/>
                  <a:gd name="connsiteY5" fmla="*/ 970824 h 1035627"/>
                  <a:gd name="connsiteX6" fmla="*/ 935181 w 1870364"/>
                  <a:gd name="connsiteY6" fmla="*/ 1035631 h 1035627"/>
                  <a:gd name="connsiteX7" fmla="*/ 482174 w 1870364"/>
                  <a:gd name="connsiteY7" fmla="*/ 970823 h 1035627"/>
                  <a:gd name="connsiteX8" fmla="*/ -1 w 1870364"/>
                  <a:gd name="connsiteY8" fmla="*/ 517816 h 1035627"/>
                  <a:gd name="connsiteX9" fmla="*/ 0 w 1870364"/>
                  <a:gd name="connsiteY9" fmla="*/ 517814 h 1035627"/>
                  <a:gd name="connsiteX0" fmla="*/ 2 w 1870368"/>
                  <a:gd name="connsiteY0" fmla="*/ 517813 h 1013330"/>
                  <a:gd name="connsiteX1" fmla="*/ 482179 w 1870368"/>
                  <a:gd name="connsiteY1" fmla="*/ 64807 h 1013330"/>
                  <a:gd name="connsiteX2" fmla="*/ 935185 w 1870368"/>
                  <a:gd name="connsiteY2" fmla="*/ 0 h 1013330"/>
                  <a:gd name="connsiteX3" fmla="*/ 1388192 w 1870368"/>
                  <a:gd name="connsiteY3" fmla="*/ 64808 h 1013330"/>
                  <a:gd name="connsiteX4" fmla="*/ 1870366 w 1870368"/>
                  <a:gd name="connsiteY4" fmla="*/ 517816 h 1013330"/>
                  <a:gd name="connsiteX5" fmla="*/ 1388190 w 1870368"/>
                  <a:gd name="connsiteY5" fmla="*/ 970823 h 1013330"/>
                  <a:gd name="connsiteX6" fmla="*/ 935183 w 1870368"/>
                  <a:gd name="connsiteY6" fmla="*/ 837510 h 1013330"/>
                  <a:gd name="connsiteX7" fmla="*/ 482176 w 1870368"/>
                  <a:gd name="connsiteY7" fmla="*/ 970822 h 1013330"/>
                  <a:gd name="connsiteX8" fmla="*/ 1 w 1870368"/>
                  <a:gd name="connsiteY8" fmla="*/ 517815 h 1013330"/>
                  <a:gd name="connsiteX9" fmla="*/ 2 w 1870368"/>
                  <a:gd name="connsiteY9" fmla="*/ 517813 h 1013330"/>
                  <a:gd name="connsiteX0" fmla="*/ 2 w 1870368"/>
                  <a:gd name="connsiteY0" fmla="*/ 517813 h 1013329"/>
                  <a:gd name="connsiteX1" fmla="*/ 482179 w 1870368"/>
                  <a:gd name="connsiteY1" fmla="*/ 64807 h 1013329"/>
                  <a:gd name="connsiteX2" fmla="*/ 935185 w 1870368"/>
                  <a:gd name="connsiteY2" fmla="*/ 0 h 1013329"/>
                  <a:gd name="connsiteX3" fmla="*/ 1388192 w 1870368"/>
                  <a:gd name="connsiteY3" fmla="*/ 64808 h 1013329"/>
                  <a:gd name="connsiteX4" fmla="*/ 1870366 w 1870368"/>
                  <a:gd name="connsiteY4" fmla="*/ 517816 h 1013329"/>
                  <a:gd name="connsiteX5" fmla="*/ 1462718 w 1870368"/>
                  <a:gd name="connsiteY5" fmla="*/ 907761 h 1013329"/>
                  <a:gd name="connsiteX6" fmla="*/ 935183 w 1870368"/>
                  <a:gd name="connsiteY6" fmla="*/ 837510 h 1013329"/>
                  <a:gd name="connsiteX7" fmla="*/ 482176 w 1870368"/>
                  <a:gd name="connsiteY7" fmla="*/ 970822 h 1013329"/>
                  <a:gd name="connsiteX8" fmla="*/ 1 w 1870368"/>
                  <a:gd name="connsiteY8" fmla="*/ 517815 h 1013329"/>
                  <a:gd name="connsiteX9" fmla="*/ 2 w 1870368"/>
                  <a:gd name="connsiteY9" fmla="*/ 517813 h 1013329"/>
                  <a:gd name="connsiteX0" fmla="*/ 2 w 1870368"/>
                  <a:gd name="connsiteY0" fmla="*/ 517813 h 1013329"/>
                  <a:gd name="connsiteX1" fmla="*/ 482179 w 1870368"/>
                  <a:gd name="connsiteY1" fmla="*/ 64807 h 1013329"/>
                  <a:gd name="connsiteX2" fmla="*/ 935185 w 1870368"/>
                  <a:gd name="connsiteY2" fmla="*/ 0 h 1013329"/>
                  <a:gd name="connsiteX3" fmla="*/ 1388192 w 1870368"/>
                  <a:gd name="connsiteY3" fmla="*/ 64808 h 1013329"/>
                  <a:gd name="connsiteX4" fmla="*/ 1870366 w 1870368"/>
                  <a:gd name="connsiteY4" fmla="*/ 517816 h 1013329"/>
                  <a:gd name="connsiteX5" fmla="*/ 1462718 w 1870368"/>
                  <a:gd name="connsiteY5" fmla="*/ 907761 h 1013329"/>
                  <a:gd name="connsiteX6" fmla="*/ 1344043 w 1870368"/>
                  <a:gd name="connsiteY6" fmla="*/ 828366 h 1013329"/>
                  <a:gd name="connsiteX7" fmla="*/ 935183 w 1870368"/>
                  <a:gd name="connsiteY7" fmla="*/ 837510 h 1013329"/>
                  <a:gd name="connsiteX8" fmla="*/ 482176 w 1870368"/>
                  <a:gd name="connsiteY8" fmla="*/ 970822 h 1013329"/>
                  <a:gd name="connsiteX9" fmla="*/ 1 w 1870368"/>
                  <a:gd name="connsiteY9" fmla="*/ 517815 h 1013329"/>
                  <a:gd name="connsiteX10" fmla="*/ 2 w 1870368"/>
                  <a:gd name="connsiteY10" fmla="*/ 517813 h 1013329"/>
                  <a:gd name="connsiteX0" fmla="*/ 2 w 1870368"/>
                  <a:gd name="connsiteY0" fmla="*/ 517813 h 972896"/>
                  <a:gd name="connsiteX1" fmla="*/ 482179 w 1870368"/>
                  <a:gd name="connsiteY1" fmla="*/ 64807 h 972896"/>
                  <a:gd name="connsiteX2" fmla="*/ 935185 w 1870368"/>
                  <a:gd name="connsiteY2" fmla="*/ 0 h 972896"/>
                  <a:gd name="connsiteX3" fmla="*/ 1388192 w 1870368"/>
                  <a:gd name="connsiteY3" fmla="*/ 64808 h 972896"/>
                  <a:gd name="connsiteX4" fmla="*/ 1870366 w 1870368"/>
                  <a:gd name="connsiteY4" fmla="*/ 517816 h 972896"/>
                  <a:gd name="connsiteX5" fmla="*/ 1462718 w 1870368"/>
                  <a:gd name="connsiteY5" fmla="*/ 907761 h 972896"/>
                  <a:gd name="connsiteX6" fmla="*/ 1344043 w 1870368"/>
                  <a:gd name="connsiteY6" fmla="*/ 828366 h 972896"/>
                  <a:gd name="connsiteX7" fmla="*/ 935183 w 1870368"/>
                  <a:gd name="connsiteY7" fmla="*/ 837510 h 972896"/>
                  <a:gd name="connsiteX8" fmla="*/ 393315 w 1870368"/>
                  <a:gd name="connsiteY8" fmla="*/ 881962 h 972896"/>
                  <a:gd name="connsiteX9" fmla="*/ 1 w 1870368"/>
                  <a:gd name="connsiteY9" fmla="*/ 517815 h 972896"/>
                  <a:gd name="connsiteX10" fmla="*/ 2 w 1870368"/>
                  <a:gd name="connsiteY10" fmla="*/ 517813 h 972896"/>
                  <a:gd name="connsiteX0" fmla="*/ 2 w 1870368"/>
                  <a:gd name="connsiteY0" fmla="*/ 517813 h 972896"/>
                  <a:gd name="connsiteX1" fmla="*/ 482179 w 1870368"/>
                  <a:gd name="connsiteY1" fmla="*/ 64807 h 972896"/>
                  <a:gd name="connsiteX2" fmla="*/ 935185 w 1870368"/>
                  <a:gd name="connsiteY2" fmla="*/ 0 h 972896"/>
                  <a:gd name="connsiteX3" fmla="*/ 1388192 w 1870368"/>
                  <a:gd name="connsiteY3" fmla="*/ 64808 h 972896"/>
                  <a:gd name="connsiteX4" fmla="*/ 1870366 w 1870368"/>
                  <a:gd name="connsiteY4" fmla="*/ 517816 h 972896"/>
                  <a:gd name="connsiteX5" fmla="*/ 1462718 w 1870368"/>
                  <a:gd name="connsiteY5" fmla="*/ 907761 h 972896"/>
                  <a:gd name="connsiteX6" fmla="*/ 1344043 w 1870368"/>
                  <a:gd name="connsiteY6" fmla="*/ 828366 h 972896"/>
                  <a:gd name="connsiteX7" fmla="*/ 935183 w 1870368"/>
                  <a:gd name="connsiteY7" fmla="*/ 837510 h 972896"/>
                  <a:gd name="connsiteX8" fmla="*/ 532835 w 1870368"/>
                  <a:gd name="connsiteY8" fmla="*/ 822633 h 972896"/>
                  <a:gd name="connsiteX9" fmla="*/ 393315 w 1870368"/>
                  <a:gd name="connsiteY9" fmla="*/ 881962 h 972896"/>
                  <a:gd name="connsiteX10" fmla="*/ 1 w 1870368"/>
                  <a:gd name="connsiteY10" fmla="*/ 517815 h 972896"/>
                  <a:gd name="connsiteX11" fmla="*/ 2 w 1870368"/>
                  <a:gd name="connsiteY11" fmla="*/ 517813 h 972896"/>
                  <a:gd name="connsiteX0" fmla="*/ 2 w 1870368"/>
                  <a:gd name="connsiteY0" fmla="*/ 517813 h 972896"/>
                  <a:gd name="connsiteX1" fmla="*/ 482179 w 1870368"/>
                  <a:gd name="connsiteY1" fmla="*/ 64807 h 972896"/>
                  <a:gd name="connsiteX2" fmla="*/ 935185 w 1870368"/>
                  <a:gd name="connsiteY2" fmla="*/ 0 h 972896"/>
                  <a:gd name="connsiteX3" fmla="*/ 1388192 w 1870368"/>
                  <a:gd name="connsiteY3" fmla="*/ 64808 h 972896"/>
                  <a:gd name="connsiteX4" fmla="*/ 1870366 w 1870368"/>
                  <a:gd name="connsiteY4" fmla="*/ 517816 h 972896"/>
                  <a:gd name="connsiteX5" fmla="*/ 1462718 w 1870368"/>
                  <a:gd name="connsiteY5" fmla="*/ 907761 h 972896"/>
                  <a:gd name="connsiteX6" fmla="*/ 1344043 w 1870368"/>
                  <a:gd name="connsiteY6" fmla="*/ 828366 h 972896"/>
                  <a:gd name="connsiteX7" fmla="*/ 935183 w 1870368"/>
                  <a:gd name="connsiteY7" fmla="*/ 837510 h 972896"/>
                  <a:gd name="connsiteX8" fmla="*/ 532835 w 1870368"/>
                  <a:gd name="connsiteY8" fmla="*/ 822633 h 972896"/>
                  <a:gd name="connsiteX9" fmla="*/ 357898 w 1870368"/>
                  <a:gd name="connsiteY9" fmla="*/ 772492 h 972896"/>
                  <a:gd name="connsiteX10" fmla="*/ 1 w 1870368"/>
                  <a:gd name="connsiteY10" fmla="*/ 517815 h 972896"/>
                  <a:gd name="connsiteX11" fmla="*/ 2 w 1870368"/>
                  <a:gd name="connsiteY11" fmla="*/ 517813 h 972896"/>
                  <a:gd name="connsiteX0" fmla="*/ 2 w 1870368"/>
                  <a:gd name="connsiteY0" fmla="*/ 517813 h 972896"/>
                  <a:gd name="connsiteX1" fmla="*/ 482179 w 1870368"/>
                  <a:gd name="connsiteY1" fmla="*/ 64807 h 972896"/>
                  <a:gd name="connsiteX2" fmla="*/ 935185 w 1870368"/>
                  <a:gd name="connsiteY2" fmla="*/ 0 h 972896"/>
                  <a:gd name="connsiteX3" fmla="*/ 1388192 w 1870368"/>
                  <a:gd name="connsiteY3" fmla="*/ 64808 h 972896"/>
                  <a:gd name="connsiteX4" fmla="*/ 1870366 w 1870368"/>
                  <a:gd name="connsiteY4" fmla="*/ 517816 h 972896"/>
                  <a:gd name="connsiteX5" fmla="*/ 1462718 w 1870368"/>
                  <a:gd name="connsiteY5" fmla="*/ 907761 h 972896"/>
                  <a:gd name="connsiteX6" fmla="*/ 1344043 w 1870368"/>
                  <a:gd name="connsiteY6" fmla="*/ 828366 h 972896"/>
                  <a:gd name="connsiteX7" fmla="*/ 935183 w 1870368"/>
                  <a:gd name="connsiteY7" fmla="*/ 837510 h 972896"/>
                  <a:gd name="connsiteX8" fmla="*/ 532835 w 1870368"/>
                  <a:gd name="connsiteY8" fmla="*/ 822633 h 972896"/>
                  <a:gd name="connsiteX9" fmla="*/ 357898 w 1870368"/>
                  <a:gd name="connsiteY9" fmla="*/ 772492 h 972896"/>
                  <a:gd name="connsiteX10" fmla="*/ 1 w 1870368"/>
                  <a:gd name="connsiteY10" fmla="*/ 517815 h 972896"/>
                  <a:gd name="connsiteX11" fmla="*/ 2 w 1870368"/>
                  <a:gd name="connsiteY11" fmla="*/ 517813 h 972896"/>
                  <a:gd name="connsiteX0" fmla="*/ 2 w 1870368"/>
                  <a:gd name="connsiteY0" fmla="*/ 517813 h 972896"/>
                  <a:gd name="connsiteX1" fmla="*/ 482179 w 1870368"/>
                  <a:gd name="connsiteY1" fmla="*/ 64807 h 972896"/>
                  <a:gd name="connsiteX2" fmla="*/ 935185 w 1870368"/>
                  <a:gd name="connsiteY2" fmla="*/ 0 h 972896"/>
                  <a:gd name="connsiteX3" fmla="*/ 1388192 w 1870368"/>
                  <a:gd name="connsiteY3" fmla="*/ 64808 h 972896"/>
                  <a:gd name="connsiteX4" fmla="*/ 1870366 w 1870368"/>
                  <a:gd name="connsiteY4" fmla="*/ 517816 h 972896"/>
                  <a:gd name="connsiteX5" fmla="*/ 1462718 w 1870368"/>
                  <a:gd name="connsiteY5" fmla="*/ 907761 h 972896"/>
                  <a:gd name="connsiteX6" fmla="*/ 1344043 w 1870368"/>
                  <a:gd name="connsiteY6" fmla="*/ 828366 h 972896"/>
                  <a:gd name="connsiteX7" fmla="*/ 935183 w 1870368"/>
                  <a:gd name="connsiteY7" fmla="*/ 837510 h 972896"/>
                  <a:gd name="connsiteX8" fmla="*/ 532835 w 1870368"/>
                  <a:gd name="connsiteY8" fmla="*/ 822633 h 972896"/>
                  <a:gd name="connsiteX9" fmla="*/ 338580 w 1870368"/>
                  <a:gd name="connsiteY9" fmla="*/ 801470 h 972896"/>
                  <a:gd name="connsiteX10" fmla="*/ 1 w 1870368"/>
                  <a:gd name="connsiteY10" fmla="*/ 517815 h 972896"/>
                  <a:gd name="connsiteX11" fmla="*/ 2 w 1870368"/>
                  <a:gd name="connsiteY11" fmla="*/ 517813 h 972896"/>
                  <a:gd name="connsiteX0" fmla="*/ 2 w 1870368"/>
                  <a:gd name="connsiteY0" fmla="*/ 517813 h 958168"/>
                  <a:gd name="connsiteX1" fmla="*/ 482179 w 1870368"/>
                  <a:gd name="connsiteY1" fmla="*/ 64807 h 958168"/>
                  <a:gd name="connsiteX2" fmla="*/ 935185 w 1870368"/>
                  <a:gd name="connsiteY2" fmla="*/ 0 h 958168"/>
                  <a:gd name="connsiteX3" fmla="*/ 1388192 w 1870368"/>
                  <a:gd name="connsiteY3" fmla="*/ 64808 h 958168"/>
                  <a:gd name="connsiteX4" fmla="*/ 1870366 w 1870368"/>
                  <a:gd name="connsiteY4" fmla="*/ 517816 h 958168"/>
                  <a:gd name="connsiteX5" fmla="*/ 1520673 w 1870368"/>
                  <a:gd name="connsiteY5" fmla="*/ 791852 h 958168"/>
                  <a:gd name="connsiteX6" fmla="*/ 1344043 w 1870368"/>
                  <a:gd name="connsiteY6" fmla="*/ 828366 h 958168"/>
                  <a:gd name="connsiteX7" fmla="*/ 935183 w 1870368"/>
                  <a:gd name="connsiteY7" fmla="*/ 837510 h 958168"/>
                  <a:gd name="connsiteX8" fmla="*/ 532835 w 1870368"/>
                  <a:gd name="connsiteY8" fmla="*/ 822633 h 958168"/>
                  <a:gd name="connsiteX9" fmla="*/ 338580 w 1870368"/>
                  <a:gd name="connsiteY9" fmla="*/ 801470 h 958168"/>
                  <a:gd name="connsiteX10" fmla="*/ 1 w 1870368"/>
                  <a:gd name="connsiteY10" fmla="*/ 517815 h 958168"/>
                  <a:gd name="connsiteX11" fmla="*/ 2 w 1870368"/>
                  <a:gd name="connsiteY11" fmla="*/ 517813 h 958168"/>
                  <a:gd name="connsiteX0" fmla="*/ 2 w 1870368"/>
                  <a:gd name="connsiteY0" fmla="*/ 517813 h 958168"/>
                  <a:gd name="connsiteX1" fmla="*/ 482179 w 1870368"/>
                  <a:gd name="connsiteY1" fmla="*/ 64807 h 958168"/>
                  <a:gd name="connsiteX2" fmla="*/ 935185 w 1870368"/>
                  <a:gd name="connsiteY2" fmla="*/ 0 h 958168"/>
                  <a:gd name="connsiteX3" fmla="*/ 1388192 w 1870368"/>
                  <a:gd name="connsiteY3" fmla="*/ 64808 h 958168"/>
                  <a:gd name="connsiteX4" fmla="*/ 1870366 w 1870368"/>
                  <a:gd name="connsiteY4" fmla="*/ 517816 h 958168"/>
                  <a:gd name="connsiteX5" fmla="*/ 1520673 w 1870368"/>
                  <a:gd name="connsiteY5" fmla="*/ 791852 h 958168"/>
                  <a:gd name="connsiteX6" fmla="*/ 1344043 w 1870368"/>
                  <a:gd name="connsiteY6" fmla="*/ 828366 h 958168"/>
                  <a:gd name="connsiteX7" fmla="*/ 935183 w 1870368"/>
                  <a:gd name="connsiteY7" fmla="*/ 837510 h 958168"/>
                  <a:gd name="connsiteX8" fmla="*/ 532835 w 1870368"/>
                  <a:gd name="connsiteY8" fmla="*/ 822633 h 958168"/>
                  <a:gd name="connsiteX9" fmla="*/ 338580 w 1870368"/>
                  <a:gd name="connsiteY9" fmla="*/ 801470 h 958168"/>
                  <a:gd name="connsiteX10" fmla="*/ 1 w 1870368"/>
                  <a:gd name="connsiteY10" fmla="*/ 517815 h 958168"/>
                  <a:gd name="connsiteX11" fmla="*/ 2 w 1870368"/>
                  <a:gd name="connsiteY11" fmla="*/ 517813 h 958168"/>
                  <a:gd name="connsiteX0" fmla="*/ 2 w 1870368"/>
                  <a:gd name="connsiteY0" fmla="*/ 517813 h 958168"/>
                  <a:gd name="connsiteX1" fmla="*/ 482179 w 1870368"/>
                  <a:gd name="connsiteY1" fmla="*/ 64807 h 958168"/>
                  <a:gd name="connsiteX2" fmla="*/ 935185 w 1870368"/>
                  <a:gd name="connsiteY2" fmla="*/ 0 h 958168"/>
                  <a:gd name="connsiteX3" fmla="*/ 1388192 w 1870368"/>
                  <a:gd name="connsiteY3" fmla="*/ 64808 h 958168"/>
                  <a:gd name="connsiteX4" fmla="*/ 1870366 w 1870368"/>
                  <a:gd name="connsiteY4" fmla="*/ 517816 h 958168"/>
                  <a:gd name="connsiteX5" fmla="*/ 1527112 w 1870368"/>
                  <a:gd name="connsiteY5" fmla="*/ 807951 h 958168"/>
                  <a:gd name="connsiteX6" fmla="*/ 1344043 w 1870368"/>
                  <a:gd name="connsiteY6" fmla="*/ 828366 h 958168"/>
                  <a:gd name="connsiteX7" fmla="*/ 935183 w 1870368"/>
                  <a:gd name="connsiteY7" fmla="*/ 837510 h 958168"/>
                  <a:gd name="connsiteX8" fmla="*/ 532835 w 1870368"/>
                  <a:gd name="connsiteY8" fmla="*/ 822633 h 958168"/>
                  <a:gd name="connsiteX9" fmla="*/ 338580 w 1870368"/>
                  <a:gd name="connsiteY9" fmla="*/ 801470 h 958168"/>
                  <a:gd name="connsiteX10" fmla="*/ 1 w 1870368"/>
                  <a:gd name="connsiteY10" fmla="*/ 517815 h 958168"/>
                  <a:gd name="connsiteX11" fmla="*/ 2 w 1870368"/>
                  <a:gd name="connsiteY11" fmla="*/ 517813 h 958168"/>
                  <a:gd name="connsiteX0" fmla="*/ 2 w 1870368"/>
                  <a:gd name="connsiteY0" fmla="*/ 517813 h 958168"/>
                  <a:gd name="connsiteX1" fmla="*/ 482179 w 1870368"/>
                  <a:gd name="connsiteY1" fmla="*/ 64807 h 958168"/>
                  <a:gd name="connsiteX2" fmla="*/ 935185 w 1870368"/>
                  <a:gd name="connsiteY2" fmla="*/ 0 h 958168"/>
                  <a:gd name="connsiteX3" fmla="*/ 1388192 w 1870368"/>
                  <a:gd name="connsiteY3" fmla="*/ 64808 h 958168"/>
                  <a:gd name="connsiteX4" fmla="*/ 1870366 w 1870368"/>
                  <a:gd name="connsiteY4" fmla="*/ 517816 h 958168"/>
                  <a:gd name="connsiteX5" fmla="*/ 1527112 w 1870368"/>
                  <a:gd name="connsiteY5" fmla="*/ 807951 h 958168"/>
                  <a:gd name="connsiteX6" fmla="*/ 1344043 w 1870368"/>
                  <a:gd name="connsiteY6" fmla="*/ 828366 h 958168"/>
                  <a:gd name="connsiteX7" fmla="*/ 935183 w 1870368"/>
                  <a:gd name="connsiteY7" fmla="*/ 837510 h 958168"/>
                  <a:gd name="connsiteX8" fmla="*/ 532835 w 1870368"/>
                  <a:gd name="connsiteY8" fmla="*/ 822633 h 958168"/>
                  <a:gd name="connsiteX9" fmla="*/ 338580 w 1870368"/>
                  <a:gd name="connsiteY9" fmla="*/ 801470 h 958168"/>
                  <a:gd name="connsiteX10" fmla="*/ 1 w 1870368"/>
                  <a:gd name="connsiteY10" fmla="*/ 517815 h 958168"/>
                  <a:gd name="connsiteX11" fmla="*/ 2 w 1870368"/>
                  <a:gd name="connsiteY11" fmla="*/ 517813 h 958168"/>
                  <a:gd name="connsiteX0" fmla="*/ 2 w 1870368"/>
                  <a:gd name="connsiteY0" fmla="*/ 517813 h 958168"/>
                  <a:gd name="connsiteX1" fmla="*/ 482179 w 1870368"/>
                  <a:gd name="connsiteY1" fmla="*/ 64807 h 958168"/>
                  <a:gd name="connsiteX2" fmla="*/ 935185 w 1870368"/>
                  <a:gd name="connsiteY2" fmla="*/ 0 h 958168"/>
                  <a:gd name="connsiteX3" fmla="*/ 1388192 w 1870368"/>
                  <a:gd name="connsiteY3" fmla="*/ 64808 h 958168"/>
                  <a:gd name="connsiteX4" fmla="*/ 1870366 w 1870368"/>
                  <a:gd name="connsiteY4" fmla="*/ 517816 h 958168"/>
                  <a:gd name="connsiteX5" fmla="*/ 1527112 w 1870368"/>
                  <a:gd name="connsiteY5" fmla="*/ 807951 h 958168"/>
                  <a:gd name="connsiteX6" fmla="*/ 1344043 w 1870368"/>
                  <a:gd name="connsiteY6" fmla="*/ 828366 h 958168"/>
                  <a:gd name="connsiteX7" fmla="*/ 935183 w 1870368"/>
                  <a:gd name="connsiteY7" fmla="*/ 837510 h 958168"/>
                  <a:gd name="connsiteX8" fmla="*/ 532835 w 1870368"/>
                  <a:gd name="connsiteY8" fmla="*/ 822633 h 958168"/>
                  <a:gd name="connsiteX9" fmla="*/ 338580 w 1870368"/>
                  <a:gd name="connsiteY9" fmla="*/ 801470 h 958168"/>
                  <a:gd name="connsiteX10" fmla="*/ 1 w 1870368"/>
                  <a:gd name="connsiteY10" fmla="*/ 517815 h 958168"/>
                  <a:gd name="connsiteX11" fmla="*/ 2 w 1870368"/>
                  <a:gd name="connsiteY11" fmla="*/ 517813 h 958168"/>
                  <a:gd name="connsiteX0" fmla="*/ 2 w 1870368"/>
                  <a:gd name="connsiteY0" fmla="*/ 517813 h 974266"/>
                  <a:gd name="connsiteX1" fmla="*/ 482179 w 1870368"/>
                  <a:gd name="connsiteY1" fmla="*/ 64807 h 974266"/>
                  <a:gd name="connsiteX2" fmla="*/ 935185 w 1870368"/>
                  <a:gd name="connsiteY2" fmla="*/ 0 h 974266"/>
                  <a:gd name="connsiteX3" fmla="*/ 1388192 w 1870368"/>
                  <a:gd name="connsiteY3" fmla="*/ 64808 h 974266"/>
                  <a:gd name="connsiteX4" fmla="*/ 1870366 w 1870368"/>
                  <a:gd name="connsiteY4" fmla="*/ 517816 h 974266"/>
                  <a:gd name="connsiteX5" fmla="*/ 1527112 w 1870368"/>
                  <a:gd name="connsiteY5" fmla="*/ 807951 h 974266"/>
                  <a:gd name="connsiteX6" fmla="*/ 1344043 w 1870368"/>
                  <a:gd name="connsiteY6" fmla="*/ 828366 h 974266"/>
                  <a:gd name="connsiteX7" fmla="*/ 935183 w 1870368"/>
                  <a:gd name="connsiteY7" fmla="*/ 837510 h 974266"/>
                  <a:gd name="connsiteX8" fmla="*/ 532835 w 1870368"/>
                  <a:gd name="connsiteY8" fmla="*/ 822633 h 974266"/>
                  <a:gd name="connsiteX9" fmla="*/ 351459 w 1870368"/>
                  <a:gd name="connsiteY9" fmla="*/ 817568 h 974266"/>
                  <a:gd name="connsiteX10" fmla="*/ 1 w 1870368"/>
                  <a:gd name="connsiteY10" fmla="*/ 517815 h 974266"/>
                  <a:gd name="connsiteX11" fmla="*/ 2 w 1870368"/>
                  <a:gd name="connsiteY11" fmla="*/ 517813 h 974266"/>
                  <a:gd name="connsiteX0" fmla="*/ 2 w 1870368"/>
                  <a:gd name="connsiteY0" fmla="*/ 517813 h 974266"/>
                  <a:gd name="connsiteX1" fmla="*/ 482179 w 1870368"/>
                  <a:gd name="connsiteY1" fmla="*/ 64807 h 974266"/>
                  <a:gd name="connsiteX2" fmla="*/ 935185 w 1870368"/>
                  <a:gd name="connsiteY2" fmla="*/ 0 h 974266"/>
                  <a:gd name="connsiteX3" fmla="*/ 1388192 w 1870368"/>
                  <a:gd name="connsiteY3" fmla="*/ 64808 h 974266"/>
                  <a:gd name="connsiteX4" fmla="*/ 1870366 w 1870368"/>
                  <a:gd name="connsiteY4" fmla="*/ 517816 h 974266"/>
                  <a:gd name="connsiteX5" fmla="*/ 1520672 w 1870368"/>
                  <a:gd name="connsiteY5" fmla="*/ 824049 h 974266"/>
                  <a:gd name="connsiteX6" fmla="*/ 1344043 w 1870368"/>
                  <a:gd name="connsiteY6" fmla="*/ 828366 h 974266"/>
                  <a:gd name="connsiteX7" fmla="*/ 935183 w 1870368"/>
                  <a:gd name="connsiteY7" fmla="*/ 837510 h 974266"/>
                  <a:gd name="connsiteX8" fmla="*/ 532835 w 1870368"/>
                  <a:gd name="connsiteY8" fmla="*/ 822633 h 974266"/>
                  <a:gd name="connsiteX9" fmla="*/ 351459 w 1870368"/>
                  <a:gd name="connsiteY9" fmla="*/ 817568 h 974266"/>
                  <a:gd name="connsiteX10" fmla="*/ 1 w 1870368"/>
                  <a:gd name="connsiteY10" fmla="*/ 517815 h 974266"/>
                  <a:gd name="connsiteX11" fmla="*/ 2 w 1870368"/>
                  <a:gd name="connsiteY11" fmla="*/ 517813 h 974266"/>
                  <a:gd name="connsiteX0" fmla="*/ 2 w 1870368"/>
                  <a:gd name="connsiteY0" fmla="*/ 517813 h 974266"/>
                  <a:gd name="connsiteX1" fmla="*/ 482179 w 1870368"/>
                  <a:gd name="connsiteY1" fmla="*/ 64807 h 974266"/>
                  <a:gd name="connsiteX2" fmla="*/ 935185 w 1870368"/>
                  <a:gd name="connsiteY2" fmla="*/ 0 h 974266"/>
                  <a:gd name="connsiteX3" fmla="*/ 1388192 w 1870368"/>
                  <a:gd name="connsiteY3" fmla="*/ 64808 h 974266"/>
                  <a:gd name="connsiteX4" fmla="*/ 1870366 w 1870368"/>
                  <a:gd name="connsiteY4" fmla="*/ 517816 h 974266"/>
                  <a:gd name="connsiteX5" fmla="*/ 1520672 w 1870368"/>
                  <a:gd name="connsiteY5" fmla="*/ 824049 h 974266"/>
                  <a:gd name="connsiteX6" fmla="*/ 1344043 w 1870368"/>
                  <a:gd name="connsiteY6" fmla="*/ 828366 h 974266"/>
                  <a:gd name="connsiteX7" fmla="*/ 935183 w 1870368"/>
                  <a:gd name="connsiteY7" fmla="*/ 837510 h 974266"/>
                  <a:gd name="connsiteX8" fmla="*/ 532835 w 1870368"/>
                  <a:gd name="connsiteY8" fmla="*/ 822633 h 974266"/>
                  <a:gd name="connsiteX9" fmla="*/ 351459 w 1870368"/>
                  <a:gd name="connsiteY9" fmla="*/ 817568 h 974266"/>
                  <a:gd name="connsiteX10" fmla="*/ 1 w 1870368"/>
                  <a:gd name="connsiteY10" fmla="*/ 517815 h 974266"/>
                  <a:gd name="connsiteX11" fmla="*/ 2 w 1870368"/>
                  <a:gd name="connsiteY11" fmla="*/ 517813 h 9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70368" h="974266">
                    <a:moveTo>
                      <a:pt x="2" y="517813"/>
                    </a:moveTo>
                    <a:cubicBezTo>
                      <a:pt x="3" y="329498"/>
                      <a:pt x="184643" y="156028"/>
                      <a:pt x="482179" y="64807"/>
                    </a:cubicBezTo>
                    <a:cubicBezTo>
                      <a:pt x="620825" y="22300"/>
                      <a:pt x="776705" y="0"/>
                      <a:pt x="935185" y="0"/>
                    </a:cubicBezTo>
                    <a:cubicBezTo>
                      <a:pt x="1093665" y="0"/>
                      <a:pt x="1249546" y="22301"/>
                      <a:pt x="1388192" y="64808"/>
                    </a:cubicBezTo>
                    <a:cubicBezTo>
                      <a:pt x="1685728" y="156029"/>
                      <a:pt x="1870368" y="329500"/>
                      <a:pt x="1870366" y="517816"/>
                    </a:cubicBezTo>
                    <a:cubicBezTo>
                      <a:pt x="1870366" y="706132"/>
                      <a:pt x="1724836" y="935671"/>
                      <a:pt x="1520672" y="824049"/>
                    </a:cubicBezTo>
                    <a:cubicBezTo>
                      <a:pt x="1393588" y="808692"/>
                      <a:pt x="1441624" y="826123"/>
                      <a:pt x="1344043" y="828366"/>
                    </a:cubicBezTo>
                    <a:cubicBezTo>
                      <a:pt x="1246462" y="830609"/>
                      <a:pt x="1070384" y="838466"/>
                      <a:pt x="935183" y="837510"/>
                    </a:cubicBezTo>
                    <a:cubicBezTo>
                      <a:pt x="799982" y="836555"/>
                      <a:pt x="630122" y="825957"/>
                      <a:pt x="532835" y="822633"/>
                    </a:cubicBezTo>
                    <a:cubicBezTo>
                      <a:pt x="435548" y="819309"/>
                      <a:pt x="488228" y="856343"/>
                      <a:pt x="351459" y="817568"/>
                    </a:cubicBezTo>
                    <a:cubicBezTo>
                      <a:pt x="121537" y="974266"/>
                      <a:pt x="0" y="706130"/>
                      <a:pt x="1" y="517815"/>
                    </a:cubicBezTo>
                    <a:cubicBezTo>
                      <a:pt x="1" y="517814"/>
                      <a:pt x="2" y="517814"/>
                      <a:pt x="2" y="517813"/>
                    </a:cubicBezTo>
                    <a:close/>
                  </a:path>
                </a:pathLst>
              </a:cu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grpSp>
            <p:nvGrpSpPr>
              <p:cNvPr id="169" name="Group 98"/>
              <p:cNvGrpSpPr/>
              <p:nvPr/>
            </p:nvGrpSpPr>
            <p:grpSpPr>
              <a:xfrm>
                <a:off x="3747001" y="4926322"/>
                <a:ext cx="1491482" cy="237471"/>
                <a:chOff x="3021679" y="4279463"/>
                <a:chExt cx="2177418" cy="237471"/>
              </a:xfrm>
            </p:grpSpPr>
            <p:sp>
              <p:nvSpPr>
                <p:cNvPr id="171" name="Isosceles Triangle 170"/>
                <p:cNvSpPr/>
                <p:nvPr/>
              </p:nvSpPr>
              <p:spPr>
                <a:xfrm>
                  <a:off x="4380343" y="4282147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2" name="Isosceles Triangle 171"/>
                <p:cNvSpPr/>
                <p:nvPr/>
              </p:nvSpPr>
              <p:spPr>
                <a:xfrm>
                  <a:off x="3852085" y="4280648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3" name="Freeform 172"/>
                <p:cNvSpPr/>
                <p:nvPr/>
              </p:nvSpPr>
              <p:spPr>
                <a:xfrm>
                  <a:off x="4929546" y="4279463"/>
                  <a:ext cx="269551" cy="233464"/>
                </a:xfrm>
                <a:custGeom>
                  <a:avLst/>
                  <a:gdLst>
                    <a:gd name="connsiteX0" fmla="*/ 0 w 535022"/>
                    <a:gd name="connsiteY0" fmla="*/ 233464 h 233464"/>
                    <a:gd name="connsiteX1" fmla="*/ 267511 w 535022"/>
                    <a:gd name="connsiteY1" fmla="*/ 0 h 233464"/>
                    <a:gd name="connsiteX2" fmla="*/ 535022 w 535022"/>
                    <a:gd name="connsiteY2" fmla="*/ 233464 h 233464"/>
                    <a:gd name="connsiteX3" fmla="*/ 0 w 535022"/>
                    <a:gd name="connsiteY3" fmla="*/ 233464 h 233464"/>
                    <a:gd name="connsiteX0" fmla="*/ 0 w 269551"/>
                    <a:gd name="connsiteY0" fmla="*/ 233464 h 233464"/>
                    <a:gd name="connsiteX1" fmla="*/ 267511 w 269551"/>
                    <a:gd name="connsiteY1" fmla="*/ 0 h 233464"/>
                    <a:gd name="connsiteX2" fmla="*/ 269551 w 269551"/>
                    <a:gd name="connsiteY2" fmla="*/ 233464 h 233464"/>
                    <a:gd name="connsiteX3" fmla="*/ 0 w 269551"/>
                    <a:gd name="connsiteY3" fmla="*/ 233464 h 233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9551" h="233464">
                      <a:moveTo>
                        <a:pt x="0" y="233464"/>
                      </a:moveTo>
                      <a:lnTo>
                        <a:pt x="267511" y="0"/>
                      </a:lnTo>
                      <a:lnTo>
                        <a:pt x="269551" y="233464"/>
                      </a:lnTo>
                      <a:lnTo>
                        <a:pt x="0" y="233464"/>
                      </a:lnTo>
                      <a:close/>
                    </a:path>
                  </a:pathLst>
                </a:cu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4" name="Isosceles Triangle 173"/>
                <p:cNvSpPr/>
                <p:nvPr/>
              </p:nvSpPr>
              <p:spPr>
                <a:xfrm>
                  <a:off x="3308525" y="4283470"/>
                  <a:ext cx="535022" cy="233464"/>
                </a:xfrm>
                <a:prstGeom prst="triangle">
                  <a:avLst/>
                </a:prstGeom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5" name="Freeform 174"/>
                <p:cNvSpPr/>
                <p:nvPr/>
              </p:nvSpPr>
              <p:spPr>
                <a:xfrm flipH="1">
                  <a:off x="3021680" y="4283092"/>
                  <a:ext cx="269551" cy="233464"/>
                </a:xfrm>
                <a:custGeom>
                  <a:avLst/>
                  <a:gdLst>
                    <a:gd name="connsiteX0" fmla="*/ 0 w 535022"/>
                    <a:gd name="connsiteY0" fmla="*/ 233464 h 233464"/>
                    <a:gd name="connsiteX1" fmla="*/ 267511 w 535022"/>
                    <a:gd name="connsiteY1" fmla="*/ 0 h 233464"/>
                    <a:gd name="connsiteX2" fmla="*/ 535022 w 535022"/>
                    <a:gd name="connsiteY2" fmla="*/ 233464 h 233464"/>
                    <a:gd name="connsiteX3" fmla="*/ 0 w 535022"/>
                    <a:gd name="connsiteY3" fmla="*/ 233464 h 233464"/>
                    <a:gd name="connsiteX0" fmla="*/ 0 w 269551"/>
                    <a:gd name="connsiteY0" fmla="*/ 233464 h 233464"/>
                    <a:gd name="connsiteX1" fmla="*/ 267511 w 269551"/>
                    <a:gd name="connsiteY1" fmla="*/ 0 h 233464"/>
                    <a:gd name="connsiteX2" fmla="*/ 269551 w 269551"/>
                    <a:gd name="connsiteY2" fmla="*/ 233464 h 233464"/>
                    <a:gd name="connsiteX3" fmla="*/ 0 w 269551"/>
                    <a:gd name="connsiteY3" fmla="*/ 233464 h 233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9551" h="233464">
                      <a:moveTo>
                        <a:pt x="0" y="233464"/>
                      </a:moveTo>
                      <a:lnTo>
                        <a:pt x="267511" y="0"/>
                      </a:lnTo>
                      <a:lnTo>
                        <a:pt x="269551" y="233464"/>
                      </a:lnTo>
                      <a:lnTo>
                        <a:pt x="0" y="233464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6" name="Straight Connector 175"/>
                <p:cNvCxnSpPr>
                  <a:stCxn id="175" idx="2"/>
                  <a:endCxn id="173" idx="2"/>
                </p:cNvCxnSpPr>
                <p:nvPr/>
              </p:nvCxnSpPr>
              <p:spPr>
                <a:xfrm rot="10800000" flipH="1">
                  <a:off x="3021679" y="4512928"/>
                  <a:ext cx="2177417" cy="3629"/>
                </a:xfrm>
                <a:prstGeom prst="line">
                  <a:avLst/>
                </a:prstGeom>
                <a:ln w="1905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0" name="Rectangle 169"/>
              <p:cNvSpPr/>
              <p:nvPr/>
            </p:nvSpPr>
            <p:spPr>
              <a:xfrm>
                <a:off x="4350152" y="5314056"/>
                <a:ext cx="26192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l-GR" sz="2400" baseline="-25000" dirty="0">
                    <a:solidFill>
                      <a:schemeClr val="bg1"/>
                    </a:solidFill>
                  </a:rPr>
                  <a:t>δ</a:t>
                </a:r>
                <a:endParaRPr lang="en-GB" sz="2400" baseline="-250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80" name="Right Arrow 179"/>
          <p:cNvSpPr/>
          <p:nvPr/>
        </p:nvSpPr>
        <p:spPr>
          <a:xfrm>
            <a:off x="5782733" y="3903133"/>
            <a:ext cx="762000" cy="154093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486067" y="1771197"/>
            <a:ext cx="2178996" cy="1363371"/>
            <a:chOff x="486067" y="1771197"/>
            <a:chExt cx="2178996" cy="1363371"/>
          </a:xfrm>
        </p:grpSpPr>
        <p:grpSp>
          <p:nvGrpSpPr>
            <p:cNvPr id="181" name="Group 180"/>
            <p:cNvGrpSpPr/>
            <p:nvPr/>
          </p:nvGrpSpPr>
          <p:grpSpPr>
            <a:xfrm>
              <a:off x="486067" y="1771197"/>
              <a:ext cx="2178996" cy="1363371"/>
              <a:chOff x="826851" y="2149813"/>
              <a:chExt cx="2178996" cy="1363371"/>
            </a:xfrm>
          </p:grpSpPr>
          <p:sp>
            <p:nvSpPr>
              <p:cNvPr id="182" name="Rectangle 181"/>
              <p:cNvSpPr/>
              <p:nvPr/>
            </p:nvSpPr>
            <p:spPr>
              <a:xfrm>
                <a:off x="826851" y="2149813"/>
                <a:ext cx="2178996" cy="112840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Isosceles Triangle 182"/>
              <p:cNvSpPr/>
              <p:nvPr/>
            </p:nvSpPr>
            <p:spPr>
              <a:xfrm rot="10800000">
                <a:off x="846306" y="3278221"/>
                <a:ext cx="535022" cy="233464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Isosceles Triangle 183"/>
              <p:cNvSpPr/>
              <p:nvPr/>
            </p:nvSpPr>
            <p:spPr>
              <a:xfrm rot="10800000">
                <a:off x="1374564" y="3279720"/>
                <a:ext cx="535022" cy="233464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Isosceles Triangle 184"/>
              <p:cNvSpPr/>
              <p:nvPr/>
            </p:nvSpPr>
            <p:spPr>
              <a:xfrm rot="10800000">
                <a:off x="2451524" y="3276898"/>
                <a:ext cx="535022" cy="233464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Isosceles Triangle 185"/>
              <p:cNvSpPr/>
              <p:nvPr/>
            </p:nvSpPr>
            <p:spPr>
              <a:xfrm rot="10800000">
                <a:off x="1918124" y="3276898"/>
                <a:ext cx="535022" cy="233464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7" name="Straight Connector 186"/>
              <p:cNvCxnSpPr>
                <a:stCxn id="183" idx="4"/>
                <a:endCxn id="185" idx="2"/>
              </p:cNvCxnSpPr>
              <p:nvPr/>
            </p:nvCxnSpPr>
            <p:spPr>
              <a:xfrm rot="5400000" flipH="1" flipV="1">
                <a:off x="1915765" y="2207440"/>
                <a:ext cx="1323" cy="214024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8" name="Group 187"/>
            <p:cNvGrpSpPr/>
            <p:nvPr/>
          </p:nvGrpSpPr>
          <p:grpSpPr>
            <a:xfrm>
              <a:off x="1458718" y="2143526"/>
              <a:ext cx="299694" cy="471368"/>
              <a:chOff x="3449916" y="4284263"/>
              <a:chExt cx="299694" cy="471368"/>
            </a:xfrm>
          </p:grpSpPr>
          <p:sp>
            <p:nvSpPr>
              <p:cNvPr id="189" name="Rectangle 62"/>
              <p:cNvSpPr/>
              <p:nvPr/>
            </p:nvSpPr>
            <p:spPr>
              <a:xfrm>
                <a:off x="3449916" y="4284263"/>
                <a:ext cx="261921" cy="471368"/>
              </a:xfrm>
              <a:prstGeom prst="flowChartDocumen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l-GR" sz="2800" baseline="-25000" dirty="0">
                    <a:solidFill>
                      <a:schemeClr val="bg1"/>
                    </a:solidFill>
                  </a:rPr>
                  <a:t>δ</a:t>
                </a:r>
                <a:endParaRPr lang="en-GB" sz="2800" baseline="-250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90" name="Straight Connector 189"/>
              <p:cNvCxnSpPr/>
              <p:nvPr/>
            </p:nvCxnSpPr>
            <p:spPr>
              <a:xfrm flipV="1">
                <a:off x="3500393" y="4429649"/>
                <a:ext cx="249217" cy="252351"/>
              </a:xfrm>
              <a:prstGeom prst="lin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Group 3"/>
          <p:cNvGrpSpPr/>
          <p:nvPr/>
        </p:nvGrpSpPr>
        <p:grpSpPr>
          <a:xfrm>
            <a:off x="514683" y="5102005"/>
            <a:ext cx="2178996" cy="1148747"/>
            <a:chOff x="514683" y="5102005"/>
            <a:chExt cx="2178996" cy="1148747"/>
          </a:xfrm>
        </p:grpSpPr>
        <p:grpSp>
          <p:nvGrpSpPr>
            <p:cNvPr id="225" name="Group 224"/>
            <p:cNvGrpSpPr/>
            <p:nvPr/>
          </p:nvGrpSpPr>
          <p:grpSpPr>
            <a:xfrm>
              <a:off x="514683" y="5102005"/>
              <a:ext cx="2178996" cy="1148747"/>
              <a:chOff x="3021288" y="4279463"/>
              <a:chExt cx="2178996" cy="1364556"/>
            </a:xfrm>
          </p:grpSpPr>
          <p:sp>
            <p:nvSpPr>
              <p:cNvPr id="226" name="Rectangle 225"/>
              <p:cNvSpPr/>
              <p:nvPr/>
            </p:nvSpPr>
            <p:spPr>
              <a:xfrm rot="10800000">
                <a:off x="3021288" y="4515611"/>
                <a:ext cx="2178996" cy="1128408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27" name="Group 226"/>
              <p:cNvGrpSpPr/>
              <p:nvPr/>
            </p:nvGrpSpPr>
            <p:grpSpPr>
              <a:xfrm>
                <a:off x="3021679" y="4279463"/>
                <a:ext cx="2177418" cy="237471"/>
                <a:chOff x="3021679" y="4279463"/>
                <a:chExt cx="2177418" cy="237471"/>
              </a:xfrm>
            </p:grpSpPr>
            <p:sp>
              <p:nvSpPr>
                <p:cNvPr id="228" name="Isosceles Triangle 227"/>
                <p:cNvSpPr/>
                <p:nvPr/>
              </p:nvSpPr>
              <p:spPr>
                <a:xfrm>
                  <a:off x="4380343" y="4282147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9" name="Isosceles Triangle 228"/>
                <p:cNvSpPr/>
                <p:nvPr/>
              </p:nvSpPr>
              <p:spPr>
                <a:xfrm>
                  <a:off x="3852085" y="4280648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0" name="Freeform 229"/>
                <p:cNvSpPr/>
                <p:nvPr/>
              </p:nvSpPr>
              <p:spPr>
                <a:xfrm>
                  <a:off x="4929546" y="4279463"/>
                  <a:ext cx="269551" cy="233464"/>
                </a:xfrm>
                <a:custGeom>
                  <a:avLst/>
                  <a:gdLst>
                    <a:gd name="connsiteX0" fmla="*/ 0 w 535022"/>
                    <a:gd name="connsiteY0" fmla="*/ 233464 h 233464"/>
                    <a:gd name="connsiteX1" fmla="*/ 267511 w 535022"/>
                    <a:gd name="connsiteY1" fmla="*/ 0 h 233464"/>
                    <a:gd name="connsiteX2" fmla="*/ 535022 w 535022"/>
                    <a:gd name="connsiteY2" fmla="*/ 233464 h 233464"/>
                    <a:gd name="connsiteX3" fmla="*/ 0 w 535022"/>
                    <a:gd name="connsiteY3" fmla="*/ 233464 h 233464"/>
                    <a:gd name="connsiteX0" fmla="*/ 0 w 269551"/>
                    <a:gd name="connsiteY0" fmla="*/ 233464 h 233464"/>
                    <a:gd name="connsiteX1" fmla="*/ 267511 w 269551"/>
                    <a:gd name="connsiteY1" fmla="*/ 0 h 233464"/>
                    <a:gd name="connsiteX2" fmla="*/ 269551 w 269551"/>
                    <a:gd name="connsiteY2" fmla="*/ 233464 h 233464"/>
                    <a:gd name="connsiteX3" fmla="*/ 0 w 269551"/>
                    <a:gd name="connsiteY3" fmla="*/ 233464 h 233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9551" h="233464">
                      <a:moveTo>
                        <a:pt x="0" y="233464"/>
                      </a:moveTo>
                      <a:lnTo>
                        <a:pt x="267511" y="0"/>
                      </a:lnTo>
                      <a:lnTo>
                        <a:pt x="269551" y="233464"/>
                      </a:lnTo>
                      <a:lnTo>
                        <a:pt x="0" y="233464"/>
                      </a:lnTo>
                      <a:close/>
                    </a:path>
                  </a:pathLst>
                </a:cu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1" name="Isosceles Triangle 230"/>
                <p:cNvSpPr/>
                <p:nvPr/>
              </p:nvSpPr>
              <p:spPr>
                <a:xfrm>
                  <a:off x="3308525" y="4283470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2" name="Freeform 231"/>
                <p:cNvSpPr/>
                <p:nvPr/>
              </p:nvSpPr>
              <p:spPr>
                <a:xfrm flipH="1">
                  <a:off x="3021680" y="4283092"/>
                  <a:ext cx="269551" cy="233464"/>
                </a:xfrm>
                <a:custGeom>
                  <a:avLst/>
                  <a:gdLst>
                    <a:gd name="connsiteX0" fmla="*/ 0 w 535022"/>
                    <a:gd name="connsiteY0" fmla="*/ 233464 h 233464"/>
                    <a:gd name="connsiteX1" fmla="*/ 267511 w 535022"/>
                    <a:gd name="connsiteY1" fmla="*/ 0 h 233464"/>
                    <a:gd name="connsiteX2" fmla="*/ 535022 w 535022"/>
                    <a:gd name="connsiteY2" fmla="*/ 233464 h 233464"/>
                    <a:gd name="connsiteX3" fmla="*/ 0 w 535022"/>
                    <a:gd name="connsiteY3" fmla="*/ 233464 h 233464"/>
                    <a:gd name="connsiteX0" fmla="*/ 0 w 269551"/>
                    <a:gd name="connsiteY0" fmla="*/ 233464 h 233464"/>
                    <a:gd name="connsiteX1" fmla="*/ 267511 w 269551"/>
                    <a:gd name="connsiteY1" fmla="*/ 0 h 233464"/>
                    <a:gd name="connsiteX2" fmla="*/ 269551 w 269551"/>
                    <a:gd name="connsiteY2" fmla="*/ 233464 h 233464"/>
                    <a:gd name="connsiteX3" fmla="*/ 0 w 269551"/>
                    <a:gd name="connsiteY3" fmla="*/ 233464 h 233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9551" h="233464">
                      <a:moveTo>
                        <a:pt x="0" y="233464"/>
                      </a:moveTo>
                      <a:lnTo>
                        <a:pt x="267511" y="0"/>
                      </a:lnTo>
                      <a:lnTo>
                        <a:pt x="269551" y="233464"/>
                      </a:lnTo>
                      <a:lnTo>
                        <a:pt x="0" y="233464"/>
                      </a:lnTo>
                      <a:close/>
                    </a:path>
                  </a:pathLst>
                </a:cu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233" name="Straight Connector 232"/>
                <p:cNvCxnSpPr>
                  <a:stCxn id="232" idx="2"/>
                  <a:endCxn id="230" idx="2"/>
                </p:cNvCxnSpPr>
                <p:nvPr/>
              </p:nvCxnSpPr>
              <p:spPr>
                <a:xfrm rot="10800000" flipH="1">
                  <a:off x="3021679" y="4512928"/>
                  <a:ext cx="2177417" cy="3629"/>
                </a:xfrm>
                <a:prstGeom prst="line">
                  <a:avLst/>
                </a:prstGeom>
                <a:ln w="1905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34" name="Rectangle 233"/>
            <p:cNvSpPr/>
            <p:nvPr/>
          </p:nvSpPr>
          <p:spPr>
            <a:xfrm>
              <a:off x="1481070" y="5547735"/>
              <a:ext cx="2619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l-GR" sz="2400" baseline="-25000" dirty="0">
                  <a:solidFill>
                    <a:schemeClr val="bg1"/>
                  </a:solidFill>
                </a:rPr>
                <a:t>δ</a:t>
              </a:r>
              <a:endParaRPr lang="en-GB" sz="2400" baseline="-25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35" name="Isosceles Triangle 234"/>
          <p:cNvSpPr/>
          <p:nvPr/>
        </p:nvSpPr>
        <p:spPr>
          <a:xfrm rot="5400000">
            <a:off x="9262737" y="4471434"/>
            <a:ext cx="446315" cy="424543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3532014" y="2038290"/>
            <a:ext cx="1870368" cy="1047481"/>
            <a:chOff x="3532014" y="2038290"/>
            <a:chExt cx="1870368" cy="1047481"/>
          </a:xfrm>
        </p:grpSpPr>
        <p:grpSp>
          <p:nvGrpSpPr>
            <p:cNvPr id="292" name="Group 291"/>
            <p:cNvGrpSpPr/>
            <p:nvPr/>
          </p:nvGrpSpPr>
          <p:grpSpPr>
            <a:xfrm>
              <a:off x="3532014" y="2038290"/>
              <a:ext cx="1870368" cy="1047481"/>
              <a:chOff x="9932602" y="1874704"/>
              <a:chExt cx="1870368" cy="1047481"/>
            </a:xfrm>
          </p:grpSpPr>
          <p:sp>
            <p:nvSpPr>
              <p:cNvPr id="293" name="Rectangle 11"/>
              <p:cNvSpPr/>
              <p:nvPr/>
            </p:nvSpPr>
            <p:spPr>
              <a:xfrm>
                <a:off x="9932602" y="1874704"/>
                <a:ext cx="1870368" cy="972896"/>
              </a:xfrm>
              <a:custGeom>
                <a:avLst/>
                <a:gdLst>
                  <a:gd name="connsiteX0" fmla="*/ 0 w 1870364"/>
                  <a:gd name="connsiteY0" fmla="*/ 517814 h 1035627"/>
                  <a:gd name="connsiteX1" fmla="*/ 482177 w 1870364"/>
                  <a:gd name="connsiteY1" fmla="*/ 64808 h 1035627"/>
                  <a:gd name="connsiteX2" fmla="*/ 935183 w 1870364"/>
                  <a:gd name="connsiteY2" fmla="*/ 1 h 1035627"/>
                  <a:gd name="connsiteX3" fmla="*/ 1388190 w 1870364"/>
                  <a:gd name="connsiteY3" fmla="*/ 64809 h 1035627"/>
                  <a:gd name="connsiteX4" fmla="*/ 1870364 w 1870364"/>
                  <a:gd name="connsiteY4" fmla="*/ 517817 h 1035627"/>
                  <a:gd name="connsiteX5" fmla="*/ 1388188 w 1870364"/>
                  <a:gd name="connsiteY5" fmla="*/ 970824 h 1035627"/>
                  <a:gd name="connsiteX6" fmla="*/ 935181 w 1870364"/>
                  <a:gd name="connsiteY6" fmla="*/ 1035631 h 1035627"/>
                  <a:gd name="connsiteX7" fmla="*/ 482174 w 1870364"/>
                  <a:gd name="connsiteY7" fmla="*/ 970823 h 1035627"/>
                  <a:gd name="connsiteX8" fmla="*/ -1 w 1870364"/>
                  <a:gd name="connsiteY8" fmla="*/ 517816 h 1035627"/>
                  <a:gd name="connsiteX9" fmla="*/ 0 w 1870364"/>
                  <a:gd name="connsiteY9" fmla="*/ 517814 h 1035627"/>
                  <a:gd name="connsiteX0" fmla="*/ 2 w 1870368"/>
                  <a:gd name="connsiteY0" fmla="*/ 517813 h 1013330"/>
                  <a:gd name="connsiteX1" fmla="*/ 482179 w 1870368"/>
                  <a:gd name="connsiteY1" fmla="*/ 64807 h 1013330"/>
                  <a:gd name="connsiteX2" fmla="*/ 935185 w 1870368"/>
                  <a:gd name="connsiteY2" fmla="*/ 0 h 1013330"/>
                  <a:gd name="connsiteX3" fmla="*/ 1388192 w 1870368"/>
                  <a:gd name="connsiteY3" fmla="*/ 64808 h 1013330"/>
                  <a:gd name="connsiteX4" fmla="*/ 1870366 w 1870368"/>
                  <a:gd name="connsiteY4" fmla="*/ 517816 h 1013330"/>
                  <a:gd name="connsiteX5" fmla="*/ 1388190 w 1870368"/>
                  <a:gd name="connsiteY5" fmla="*/ 970823 h 1013330"/>
                  <a:gd name="connsiteX6" fmla="*/ 935183 w 1870368"/>
                  <a:gd name="connsiteY6" fmla="*/ 837510 h 1013330"/>
                  <a:gd name="connsiteX7" fmla="*/ 482176 w 1870368"/>
                  <a:gd name="connsiteY7" fmla="*/ 970822 h 1013330"/>
                  <a:gd name="connsiteX8" fmla="*/ 1 w 1870368"/>
                  <a:gd name="connsiteY8" fmla="*/ 517815 h 1013330"/>
                  <a:gd name="connsiteX9" fmla="*/ 2 w 1870368"/>
                  <a:gd name="connsiteY9" fmla="*/ 517813 h 1013330"/>
                  <a:gd name="connsiteX0" fmla="*/ 2 w 1870368"/>
                  <a:gd name="connsiteY0" fmla="*/ 517813 h 1013329"/>
                  <a:gd name="connsiteX1" fmla="*/ 482179 w 1870368"/>
                  <a:gd name="connsiteY1" fmla="*/ 64807 h 1013329"/>
                  <a:gd name="connsiteX2" fmla="*/ 935185 w 1870368"/>
                  <a:gd name="connsiteY2" fmla="*/ 0 h 1013329"/>
                  <a:gd name="connsiteX3" fmla="*/ 1388192 w 1870368"/>
                  <a:gd name="connsiteY3" fmla="*/ 64808 h 1013329"/>
                  <a:gd name="connsiteX4" fmla="*/ 1870366 w 1870368"/>
                  <a:gd name="connsiteY4" fmla="*/ 517816 h 1013329"/>
                  <a:gd name="connsiteX5" fmla="*/ 1462718 w 1870368"/>
                  <a:gd name="connsiteY5" fmla="*/ 907761 h 1013329"/>
                  <a:gd name="connsiteX6" fmla="*/ 935183 w 1870368"/>
                  <a:gd name="connsiteY6" fmla="*/ 837510 h 1013329"/>
                  <a:gd name="connsiteX7" fmla="*/ 482176 w 1870368"/>
                  <a:gd name="connsiteY7" fmla="*/ 970822 h 1013329"/>
                  <a:gd name="connsiteX8" fmla="*/ 1 w 1870368"/>
                  <a:gd name="connsiteY8" fmla="*/ 517815 h 1013329"/>
                  <a:gd name="connsiteX9" fmla="*/ 2 w 1870368"/>
                  <a:gd name="connsiteY9" fmla="*/ 517813 h 1013329"/>
                  <a:gd name="connsiteX0" fmla="*/ 2 w 1870368"/>
                  <a:gd name="connsiteY0" fmla="*/ 517813 h 1013329"/>
                  <a:gd name="connsiteX1" fmla="*/ 482179 w 1870368"/>
                  <a:gd name="connsiteY1" fmla="*/ 64807 h 1013329"/>
                  <a:gd name="connsiteX2" fmla="*/ 935185 w 1870368"/>
                  <a:gd name="connsiteY2" fmla="*/ 0 h 1013329"/>
                  <a:gd name="connsiteX3" fmla="*/ 1388192 w 1870368"/>
                  <a:gd name="connsiteY3" fmla="*/ 64808 h 1013329"/>
                  <a:gd name="connsiteX4" fmla="*/ 1870366 w 1870368"/>
                  <a:gd name="connsiteY4" fmla="*/ 517816 h 1013329"/>
                  <a:gd name="connsiteX5" fmla="*/ 1462718 w 1870368"/>
                  <a:gd name="connsiteY5" fmla="*/ 907761 h 1013329"/>
                  <a:gd name="connsiteX6" fmla="*/ 1344043 w 1870368"/>
                  <a:gd name="connsiteY6" fmla="*/ 828366 h 1013329"/>
                  <a:gd name="connsiteX7" fmla="*/ 935183 w 1870368"/>
                  <a:gd name="connsiteY7" fmla="*/ 837510 h 1013329"/>
                  <a:gd name="connsiteX8" fmla="*/ 482176 w 1870368"/>
                  <a:gd name="connsiteY8" fmla="*/ 970822 h 1013329"/>
                  <a:gd name="connsiteX9" fmla="*/ 1 w 1870368"/>
                  <a:gd name="connsiteY9" fmla="*/ 517815 h 1013329"/>
                  <a:gd name="connsiteX10" fmla="*/ 2 w 1870368"/>
                  <a:gd name="connsiteY10" fmla="*/ 517813 h 1013329"/>
                  <a:gd name="connsiteX0" fmla="*/ 2 w 1870368"/>
                  <a:gd name="connsiteY0" fmla="*/ 517813 h 972896"/>
                  <a:gd name="connsiteX1" fmla="*/ 482179 w 1870368"/>
                  <a:gd name="connsiteY1" fmla="*/ 64807 h 972896"/>
                  <a:gd name="connsiteX2" fmla="*/ 935185 w 1870368"/>
                  <a:gd name="connsiteY2" fmla="*/ 0 h 972896"/>
                  <a:gd name="connsiteX3" fmla="*/ 1388192 w 1870368"/>
                  <a:gd name="connsiteY3" fmla="*/ 64808 h 972896"/>
                  <a:gd name="connsiteX4" fmla="*/ 1870366 w 1870368"/>
                  <a:gd name="connsiteY4" fmla="*/ 517816 h 972896"/>
                  <a:gd name="connsiteX5" fmla="*/ 1462718 w 1870368"/>
                  <a:gd name="connsiteY5" fmla="*/ 907761 h 972896"/>
                  <a:gd name="connsiteX6" fmla="*/ 1344043 w 1870368"/>
                  <a:gd name="connsiteY6" fmla="*/ 828366 h 972896"/>
                  <a:gd name="connsiteX7" fmla="*/ 935183 w 1870368"/>
                  <a:gd name="connsiteY7" fmla="*/ 837510 h 972896"/>
                  <a:gd name="connsiteX8" fmla="*/ 393315 w 1870368"/>
                  <a:gd name="connsiteY8" fmla="*/ 881962 h 972896"/>
                  <a:gd name="connsiteX9" fmla="*/ 1 w 1870368"/>
                  <a:gd name="connsiteY9" fmla="*/ 517815 h 972896"/>
                  <a:gd name="connsiteX10" fmla="*/ 2 w 1870368"/>
                  <a:gd name="connsiteY10" fmla="*/ 517813 h 972896"/>
                  <a:gd name="connsiteX0" fmla="*/ 2 w 1870368"/>
                  <a:gd name="connsiteY0" fmla="*/ 517813 h 972896"/>
                  <a:gd name="connsiteX1" fmla="*/ 482179 w 1870368"/>
                  <a:gd name="connsiteY1" fmla="*/ 64807 h 972896"/>
                  <a:gd name="connsiteX2" fmla="*/ 935185 w 1870368"/>
                  <a:gd name="connsiteY2" fmla="*/ 0 h 972896"/>
                  <a:gd name="connsiteX3" fmla="*/ 1388192 w 1870368"/>
                  <a:gd name="connsiteY3" fmla="*/ 64808 h 972896"/>
                  <a:gd name="connsiteX4" fmla="*/ 1870366 w 1870368"/>
                  <a:gd name="connsiteY4" fmla="*/ 517816 h 972896"/>
                  <a:gd name="connsiteX5" fmla="*/ 1462718 w 1870368"/>
                  <a:gd name="connsiteY5" fmla="*/ 907761 h 972896"/>
                  <a:gd name="connsiteX6" fmla="*/ 1344043 w 1870368"/>
                  <a:gd name="connsiteY6" fmla="*/ 828366 h 972896"/>
                  <a:gd name="connsiteX7" fmla="*/ 935183 w 1870368"/>
                  <a:gd name="connsiteY7" fmla="*/ 837510 h 972896"/>
                  <a:gd name="connsiteX8" fmla="*/ 532835 w 1870368"/>
                  <a:gd name="connsiteY8" fmla="*/ 822633 h 972896"/>
                  <a:gd name="connsiteX9" fmla="*/ 393315 w 1870368"/>
                  <a:gd name="connsiteY9" fmla="*/ 881962 h 972896"/>
                  <a:gd name="connsiteX10" fmla="*/ 1 w 1870368"/>
                  <a:gd name="connsiteY10" fmla="*/ 517815 h 972896"/>
                  <a:gd name="connsiteX11" fmla="*/ 2 w 1870368"/>
                  <a:gd name="connsiteY11" fmla="*/ 517813 h 972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70368" h="972896">
                    <a:moveTo>
                      <a:pt x="2" y="517813"/>
                    </a:moveTo>
                    <a:cubicBezTo>
                      <a:pt x="3" y="329498"/>
                      <a:pt x="184643" y="156028"/>
                      <a:pt x="482179" y="64807"/>
                    </a:cubicBezTo>
                    <a:cubicBezTo>
                      <a:pt x="620825" y="22300"/>
                      <a:pt x="776705" y="0"/>
                      <a:pt x="935185" y="0"/>
                    </a:cubicBezTo>
                    <a:cubicBezTo>
                      <a:pt x="1093665" y="0"/>
                      <a:pt x="1249546" y="22301"/>
                      <a:pt x="1388192" y="64808"/>
                    </a:cubicBezTo>
                    <a:cubicBezTo>
                      <a:pt x="1685728" y="156029"/>
                      <a:pt x="1870368" y="329500"/>
                      <a:pt x="1870366" y="517816"/>
                    </a:cubicBezTo>
                    <a:cubicBezTo>
                      <a:pt x="1870366" y="706132"/>
                      <a:pt x="1760254" y="816540"/>
                      <a:pt x="1462718" y="907761"/>
                    </a:cubicBezTo>
                    <a:cubicBezTo>
                      <a:pt x="1367831" y="972896"/>
                      <a:pt x="1431965" y="840074"/>
                      <a:pt x="1344043" y="828366"/>
                    </a:cubicBezTo>
                    <a:cubicBezTo>
                      <a:pt x="1256121" y="816658"/>
                      <a:pt x="1070384" y="838466"/>
                      <a:pt x="935183" y="837510"/>
                    </a:cubicBezTo>
                    <a:cubicBezTo>
                      <a:pt x="799982" y="836555"/>
                      <a:pt x="623146" y="815224"/>
                      <a:pt x="532835" y="822633"/>
                    </a:cubicBezTo>
                    <a:cubicBezTo>
                      <a:pt x="442524" y="830042"/>
                      <a:pt x="497886" y="943275"/>
                      <a:pt x="393315" y="881962"/>
                    </a:cubicBezTo>
                    <a:cubicBezTo>
                      <a:pt x="95779" y="790741"/>
                      <a:pt x="0" y="706130"/>
                      <a:pt x="1" y="517815"/>
                    </a:cubicBezTo>
                    <a:cubicBezTo>
                      <a:pt x="1" y="517814"/>
                      <a:pt x="2" y="517814"/>
                      <a:pt x="2" y="517813"/>
                    </a:cubicBezTo>
                    <a:close/>
                  </a:path>
                </a:pathLst>
              </a:cu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grpSp>
            <p:nvGrpSpPr>
              <p:cNvPr id="294" name="Group 293"/>
              <p:cNvGrpSpPr/>
              <p:nvPr/>
            </p:nvGrpSpPr>
            <p:grpSpPr>
              <a:xfrm>
                <a:off x="10138549" y="2685899"/>
                <a:ext cx="1479699" cy="236286"/>
                <a:chOff x="760581" y="5762923"/>
                <a:chExt cx="2140241" cy="236286"/>
              </a:xfrm>
            </p:grpSpPr>
            <p:sp>
              <p:nvSpPr>
                <p:cNvPr id="295" name="Isosceles Triangle 294"/>
                <p:cNvSpPr/>
                <p:nvPr/>
              </p:nvSpPr>
              <p:spPr>
                <a:xfrm rot="10800000">
                  <a:off x="760581" y="5764246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6" name="Isosceles Triangle 295"/>
                <p:cNvSpPr/>
                <p:nvPr/>
              </p:nvSpPr>
              <p:spPr>
                <a:xfrm rot="10800000">
                  <a:off x="1288839" y="5765745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7" name="Isosceles Triangle 296"/>
                <p:cNvSpPr/>
                <p:nvPr/>
              </p:nvSpPr>
              <p:spPr>
                <a:xfrm rot="10800000">
                  <a:off x="2365799" y="5762923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8" name="Isosceles Triangle 297"/>
                <p:cNvSpPr/>
                <p:nvPr/>
              </p:nvSpPr>
              <p:spPr>
                <a:xfrm rot="10800000">
                  <a:off x="1832399" y="5762923"/>
                  <a:ext cx="535022" cy="233464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299" name="Straight Connector 298"/>
                <p:cNvCxnSpPr>
                  <a:stCxn id="295" idx="4"/>
                  <a:endCxn id="297" idx="2"/>
                </p:cNvCxnSpPr>
                <p:nvPr/>
              </p:nvCxnSpPr>
              <p:spPr>
                <a:xfrm rot="5400000" flipH="1" flipV="1">
                  <a:off x="1830040" y="4693465"/>
                  <a:ext cx="1323" cy="2140240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00" name="Group 299"/>
            <p:cNvGrpSpPr/>
            <p:nvPr/>
          </p:nvGrpSpPr>
          <p:grpSpPr>
            <a:xfrm>
              <a:off x="4339079" y="2228578"/>
              <a:ext cx="299694" cy="471368"/>
              <a:chOff x="3449916" y="4284263"/>
              <a:chExt cx="299694" cy="471368"/>
            </a:xfrm>
          </p:grpSpPr>
          <p:sp>
            <p:nvSpPr>
              <p:cNvPr id="301" name="Rectangle 62"/>
              <p:cNvSpPr/>
              <p:nvPr/>
            </p:nvSpPr>
            <p:spPr>
              <a:xfrm>
                <a:off x="3449916" y="4284263"/>
                <a:ext cx="261921" cy="471368"/>
              </a:xfrm>
              <a:prstGeom prst="flowChartDocumen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l-GR" sz="2800" baseline="-25000" dirty="0">
                    <a:solidFill>
                      <a:schemeClr val="bg1"/>
                    </a:solidFill>
                  </a:rPr>
                  <a:t>δ</a:t>
                </a:r>
                <a:endParaRPr lang="en-GB" sz="2800" baseline="-250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302" name="Straight Connector 301"/>
              <p:cNvCxnSpPr/>
              <p:nvPr/>
            </p:nvCxnSpPr>
            <p:spPr>
              <a:xfrm flipV="1">
                <a:off x="3500393" y="4429649"/>
                <a:ext cx="249217" cy="252351"/>
              </a:xfrm>
              <a:prstGeom prst="lin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3" name="Group 312"/>
          <p:cNvGrpSpPr/>
          <p:nvPr/>
        </p:nvGrpSpPr>
        <p:grpSpPr>
          <a:xfrm>
            <a:off x="3474435" y="5140673"/>
            <a:ext cx="1870368" cy="1052497"/>
            <a:chOff x="3533707" y="4926322"/>
            <a:chExt cx="1870368" cy="1052497"/>
          </a:xfrm>
        </p:grpSpPr>
        <p:sp>
          <p:nvSpPr>
            <p:cNvPr id="314" name="Rectangle 11"/>
            <p:cNvSpPr/>
            <p:nvPr/>
          </p:nvSpPr>
          <p:spPr>
            <a:xfrm rot="10800000">
              <a:off x="3533707" y="5004553"/>
              <a:ext cx="1870368" cy="974266"/>
            </a:xfrm>
            <a:custGeom>
              <a:avLst/>
              <a:gdLst>
                <a:gd name="connsiteX0" fmla="*/ 0 w 1870364"/>
                <a:gd name="connsiteY0" fmla="*/ 517814 h 1035627"/>
                <a:gd name="connsiteX1" fmla="*/ 482177 w 1870364"/>
                <a:gd name="connsiteY1" fmla="*/ 64808 h 1035627"/>
                <a:gd name="connsiteX2" fmla="*/ 935183 w 1870364"/>
                <a:gd name="connsiteY2" fmla="*/ 1 h 1035627"/>
                <a:gd name="connsiteX3" fmla="*/ 1388190 w 1870364"/>
                <a:gd name="connsiteY3" fmla="*/ 64809 h 1035627"/>
                <a:gd name="connsiteX4" fmla="*/ 1870364 w 1870364"/>
                <a:gd name="connsiteY4" fmla="*/ 517817 h 1035627"/>
                <a:gd name="connsiteX5" fmla="*/ 1388188 w 1870364"/>
                <a:gd name="connsiteY5" fmla="*/ 970824 h 1035627"/>
                <a:gd name="connsiteX6" fmla="*/ 935181 w 1870364"/>
                <a:gd name="connsiteY6" fmla="*/ 1035631 h 1035627"/>
                <a:gd name="connsiteX7" fmla="*/ 482174 w 1870364"/>
                <a:gd name="connsiteY7" fmla="*/ 970823 h 1035627"/>
                <a:gd name="connsiteX8" fmla="*/ -1 w 1870364"/>
                <a:gd name="connsiteY8" fmla="*/ 517816 h 1035627"/>
                <a:gd name="connsiteX9" fmla="*/ 0 w 1870364"/>
                <a:gd name="connsiteY9" fmla="*/ 517814 h 1035627"/>
                <a:gd name="connsiteX0" fmla="*/ 2 w 1870368"/>
                <a:gd name="connsiteY0" fmla="*/ 517813 h 1013330"/>
                <a:gd name="connsiteX1" fmla="*/ 482179 w 1870368"/>
                <a:gd name="connsiteY1" fmla="*/ 64807 h 1013330"/>
                <a:gd name="connsiteX2" fmla="*/ 935185 w 1870368"/>
                <a:gd name="connsiteY2" fmla="*/ 0 h 1013330"/>
                <a:gd name="connsiteX3" fmla="*/ 1388192 w 1870368"/>
                <a:gd name="connsiteY3" fmla="*/ 64808 h 1013330"/>
                <a:gd name="connsiteX4" fmla="*/ 1870366 w 1870368"/>
                <a:gd name="connsiteY4" fmla="*/ 517816 h 1013330"/>
                <a:gd name="connsiteX5" fmla="*/ 1388190 w 1870368"/>
                <a:gd name="connsiteY5" fmla="*/ 970823 h 1013330"/>
                <a:gd name="connsiteX6" fmla="*/ 935183 w 1870368"/>
                <a:gd name="connsiteY6" fmla="*/ 837510 h 1013330"/>
                <a:gd name="connsiteX7" fmla="*/ 482176 w 1870368"/>
                <a:gd name="connsiteY7" fmla="*/ 970822 h 1013330"/>
                <a:gd name="connsiteX8" fmla="*/ 1 w 1870368"/>
                <a:gd name="connsiteY8" fmla="*/ 517815 h 1013330"/>
                <a:gd name="connsiteX9" fmla="*/ 2 w 1870368"/>
                <a:gd name="connsiteY9" fmla="*/ 517813 h 1013330"/>
                <a:gd name="connsiteX0" fmla="*/ 2 w 1870368"/>
                <a:gd name="connsiteY0" fmla="*/ 517813 h 1013329"/>
                <a:gd name="connsiteX1" fmla="*/ 482179 w 1870368"/>
                <a:gd name="connsiteY1" fmla="*/ 64807 h 1013329"/>
                <a:gd name="connsiteX2" fmla="*/ 935185 w 1870368"/>
                <a:gd name="connsiteY2" fmla="*/ 0 h 1013329"/>
                <a:gd name="connsiteX3" fmla="*/ 1388192 w 1870368"/>
                <a:gd name="connsiteY3" fmla="*/ 64808 h 1013329"/>
                <a:gd name="connsiteX4" fmla="*/ 1870366 w 1870368"/>
                <a:gd name="connsiteY4" fmla="*/ 517816 h 1013329"/>
                <a:gd name="connsiteX5" fmla="*/ 1462718 w 1870368"/>
                <a:gd name="connsiteY5" fmla="*/ 907761 h 1013329"/>
                <a:gd name="connsiteX6" fmla="*/ 935183 w 1870368"/>
                <a:gd name="connsiteY6" fmla="*/ 837510 h 1013329"/>
                <a:gd name="connsiteX7" fmla="*/ 482176 w 1870368"/>
                <a:gd name="connsiteY7" fmla="*/ 970822 h 1013329"/>
                <a:gd name="connsiteX8" fmla="*/ 1 w 1870368"/>
                <a:gd name="connsiteY8" fmla="*/ 517815 h 1013329"/>
                <a:gd name="connsiteX9" fmla="*/ 2 w 1870368"/>
                <a:gd name="connsiteY9" fmla="*/ 517813 h 1013329"/>
                <a:gd name="connsiteX0" fmla="*/ 2 w 1870368"/>
                <a:gd name="connsiteY0" fmla="*/ 517813 h 1013329"/>
                <a:gd name="connsiteX1" fmla="*/ 482179 w 1870368"/>
                <a:gd name="connsiteY1" fmla="*/ 64807 h 1013329"/>
                <a:gd name="connsiteX2" fmla="*/ 935185 w 1870368"/>
                <a:gd name="connsiteY2" fmla="*/ 0 h 1013329"/>
                <a:gd name="connsiteX3" fmla="*/ 1388192 w 1870368"/>
                <a:gd name="connsiteY3" fmla="*/ 64808 h 1013329"/>
                <a:gd name="connsiteX4" fmla="*/ 1870366 w 1870368"/>
                <a:gd name="connsiteY4" fmla="*/ 517816 h 1013329"/>
                <a:gd name="connsiteX5" fmla="*/ 1462718 w 1870368"/>
                <a:gd name="connsiteY5" fmla="*/ 907761 h 1013329"/>
                <a:gd name="connsiteX6" fmla="*/ 1344043 w 1870368"/>
                <a:gd name="connsiteY6" fmla="*/ 828366 h 1013329"/>
                <a:gd name="connsiteX7" fmla="*/ 935183 w 1870368"/>
                <a:gd name="connsiteY7" fmla="*/ 837510 h 1013329"/>
                <a:gd name="connsiteX8" fmla="*/ 482176 w 1870368"/>
                <a:gd name="connsiteY8" fmla="*/ 970822 h 1013329"/>
                <a:gd name="connsiteX9" fmla="*/ 1 w 1870368"/>
                <a:gd name="connsiteY9" fmla="*/ 517815 h 1013329"/>
                <a:gd name="connsiteX10" fmla="*/ 2 w 1870368"/>
                <a:gd name="connsiteY10" fmla="*/ 517813 h 1013329"/>
                <a:gd name="connsiteX0" fmla="*/ 2 w 1870368"/>
                <a:gd name="connsiteY0" fmla="*/ 517813 h 972896"/>
                <a:gd name="connsiteX1" fmla="*/ 482179 w 1870368"/>
                <a:gd name="connsiteY1" fmla="*/ 64807 h 972896"/>
                <a:gd name="connsiteX2" fmla="*/ 935185 w 1870368"/>
                <a:gd name="connsiteY2" fmla="*/ 0 h 972896"/>
                <a:gd name="connsiteX3" fmla="*/ 1388192 w 1870368"/>
                <a:gd name="connsiteY3" fmla="*/ 64808 h 972896"/>
                <a:gd name="connsiteX4" fmla="*/ 1870366 w 1870368"/>
                <a:gd name="connsiteY4" fmla="*/ 517816 h 972896"/>
                <a:gd name="connsiteX5" fmla="*/ 1462718 w 1870368"/>
                <a:gd name="connsiteY5" fmla="*/ 907761 h 972896"/>
                <a:gd name="connsiteX6" fmla="*/ 1344043 w 1870368"/>
                <a:gd name="connsiteY6" fmla="*/ 828366 h 972896"/>
                <a:gd name="connsiteX7" fmla="*/ 935183 w 1870368"/>
                <a:gd name="connsiteY7" fmla="*/ 837510 h 972896"/>
                <a:gd name="connsiteX8" fmla="*/ 393315 w 1870368"/>
                <a:gd name="connsiteY8" fmla="*/ 881962 h 972896"/>
                <a:gd name="connsiteX9" fmla="*/ 1 w 1870368"/>
                <a:gd name="connsiteY9" fmla="*/ 517815 h 972896"/>
                <a:gd name="connsiteX10" fmla="*/ 2 w 1870368"/>
                <a:gd name="connsiteY10" fmla="*/ 517813 h 972896"/>
                <a:gd name="connsiteX0" fmla="*/ 2 w 1870368"/>
                <a:gd name="connsiteY0" fmla="*/ 517813 h 972896"/>
                <a:gd name="connsiteX1" fmla="*/ 482179 w 1870368"/>
                <a:gd name="connsiteY1" fmla="*/ 64807 h 972896"/>
                <a:gd name="connsiteX2" fmla="*/ 935185 w 1870368"/>
                <a:gd name="connsiteY2" fmla="*/ 0 h 972896"/>
                <a:gd name="connsiteX3" fmla="*/ 1388192 w 1870368"/>
                <a:gd name="connsiteY3" fmla="*/ 64808 h 972896"/>
                <a:gd name="connsiteX4" fmla="*/ 1870366 w 1870368"/>
                <a:gd name="connsiteY4" fmla="*/ 517816 h 972896"/>
                <a:gd name="connsiteX5" fmla="*/ 1462718 w 1870368"/>
                <a:gd name="connsiteY5" fmla="*/ 907761 h 972896"/>
                <a:gd name="connsiteX6" fmla="*/ 1344043 w 1870368"/>
                <a:gd name="connsiteY6" fmla="*/ 828366 h 972896"/>
                <a:gd name="connsiteX7" fmla="*/ 935183 w 1870368"/>
                <a:gd name="connsiteY7" fmla="*/ 837510 h 972896"/>
                <a:gd name="connsiteX8" fmla="*/ 532835 w 1870368"/>
                <a:gd name="connsiteY8" fmla="*/ 822633 h 972896"/>
                <a:gd name="connsiteX9" fmla="*/ 393315 w 1870368"/>
                <a:gd name="connsiteY9" fmla="*/ 881962 h 972896"/>
                <a:gd name="connsiteX10" fmla="*/ 1 w 1870368"/>
                <a:gd name="connsiteY10" fmla="*/ 517815 h 972896"/>
                <a:gd name="connsiteX11" fmla="*/ 2 w 1870368"/>
                <a:gd name="connsiteY11" fmla="*/ 517813 h 972896"/>
                <a:gd name="connsiteX0" fmla="*/ 2 w 1870368"/>
                <a:gd name="connsiteY0" fmla="*/ 517813 h 972896"/>
                <a:gd name="connsiteX1" fmla="*/ 482179 w 1870368"/>
                <a:gd name="connsiteY1" fmla="*/ 64807 h 972896"/>
                <a:gd name="connsiteX2" fmla="*/ 935185 w 1870368"/>
                <a:gd name="connsiteY2" fmla="*/ 0 h 972896"/>
                <a:gd name="connsiteX3" fmla="*/ 1388192 w 1870368"/>
                <a:gd name="connsiteY3" fmla="*/ 64808 h 972896"/>
                <a:gd name="connsiteX4" fmla="*/ 1870366 w 1870368"/>
                <a:gd name="connsiteY4" fmla="*/ 517816 h 972896"/>
                <a:gd name="connsiteX5" fmla="*/ 1462718 w 1870368"/>
                <a:gd name="connsiteY5" fmla="*/ 907761 h 972896"/>
                <a:gd name="connsiteX6" fmla="*/ 1344043 w 1870368"/>
                <a:gd name="connsiteY6" fmla="*/ 828366 h 972896"/>
                <a:gd name="connsiteX7" fmla="*/ 935183 w 1870368"/>
                <a:gd name="connsiteY7" fmla="*/ 837510 h 972896"/>
                <a:gd name="connsiteX8" fmla="*/ 532835 w 1870368"/>
                <a:gd name="connsiteY8" fmla="*/ 822633 h 972896"/>
                <a:gd name="connsiteX9" fmla="*/ 357898 w 1870368"/>
                <a:gd name="connsiteY9" fmla="*/ 772492 h 972896"/>
                <a:gd name="connsiteX10" fmla="*/ 1 w 1870368"/>
                <a:gd name="connsiteY10" fmla="*/ 517815 h 972896"/>
                <a:gd name="connsiteX11" fmla="*/ 2 w 1870368"/>
                <a:gd name="connsiteY11" fmla="*/ 517813 h 972896"/>
                <a:gd name="connsiteX0" fmla="*/ 2 w 1870368"/>
                <a:gd name="connsiteY0" fmla="*/ 517813 h 972896"/>
                <a:gd name="connsiteX1" fmla="*/ 482179 w 1870368"/>
                <a:gd name="connsiteY1" fmla="*/ 64807 h 972896"/>
                <a:gd name="connsiteX2" fmla="*/ 935185 w 1870368"/>
                <a:gd name="connsiteY2" fmla="*/ 0 h 972896"/>
                <a:gd name="connsiteX3" fmla="*/ 1388192 w 1870368"/>
                <a:gd name="connsiteY3" fmla="*/ 64808 h 972896"/>
                <a:gd name="connsiteX4" fmla="*/ 1870366 w 1870368"/>
                <a:gd name="connsiteY4" fmla="*/ 517816 h 972896"/>
                <a:gd name="connsiteX5" fmla="*/ 1462718 w 1870368"/>
                <a:gd name="connsiteY5" fmla="*/ 907761 h 972896"/>
                <a:gd name="connsiteX6" fmla="*/ 1344043 w 1870368"/>
                <a:gd name="connsiteY6" fmla="*/ 828366 h 972896"/>
                <a:gd name="connsiteX7" fmla="*/ 935183 w 1870368"/>
                <a:gd name="connsiteY7" fmla="*/ 837510 h 972896"/>
                <a:gd name="connsiteX8" fmla="*/ 532835 w 1870368"/>
                <a:gd name="connsiteY8" fmla="*/ 822633 h 972896"/>
                <a:gd name="connsiteX9" fmla="*/ 357898 w 1870368"/>
                <a:gd name="connsiteY9" fmla="*/ 772492 h 972896"/>
                <a:gd name="connsiteX10" fmla="*/ 1 w 1870368"/>
                <a:gd name="connsiteY10" fmla="*/ 517815 h 972896"/>
                <a:gd name="connsiteX11" fmla="*/ 2 w 1870368"/>
                <a:gd name="connsiteY11" fmla="*/ 517813 h 972896"/>
                <a:gd name="connsiteX0" fmla="*/ 2 w 1870368"/>
                <a:gd name="connsiteY0" fmla="*/ 517813 h 972896"/>
                <a:gd name="connsiteX1" fmla="*/ 482179 w 1870368"/>
                <a:gd name="connsiteY1" fmla="*/ 64807 h 972896"/>
                <a:gd name="connsiteX2" fmla="*/ 935185 w 1870368"/>
                <a:gd name="connsiteY2" fmla="*/ 0 h 972896"/>
                <a:gd name="connsiteX3" fmla="*/ 1388192 w 1870368"/>
                <a:gd name="connsiteY3" fmla="*/ 64808 h 972896"/>
                <a:gd name="connsiteX4" fmla="*/ 1870366 w 1870368"/>
                <a:gd name="connsiteY4" fmla="*/ 517816 h 972896"/>
                <a:gd name="connsiteX5" fmla="*/ 1462718 w 1870368"/>
                <a:gd name="connsiteY5" fmla="*/ 907761 h 972896"/>
                <a:gd name="connsiteX6" fmla="*/ 1344043 w 1870368"/>
                <a:gd name="connsiteY6" fmla="*/ 828366 h 972896"/>
                <a:gd name="connsiteX7" fmla="*/ 935183 w 1870368"/>
                <a:gd name="connsiteY7" fmla="*/ 837510 h 972896"/>
                <a:gd name="connsiteX8" fmla="*/ 532835 w 1870368"/>
                <a:gd name="connsiteY8" fmla="*/ 822633 h 972896"/>
                <a:gd name="connsiteX9" fmla="*/ 338580 w 1870368"/>
                <a:gd name="connsiteY9" fmla="*/ 801470 h 972896"/>
                <a:gd name="connsiteX10" fmla="*/ 1 w 1870368"/>
                <a:gd name="connsiteY10" fmla="*/ 517815 h 972896"/>
                <a:gd name="connsiteX11" fmla="*/ 2 w 1870368"/>
                <a:gd name="connsiteY11" fmla="*/ 517813 h 972896"/>
                <a:gd name="connsiteX0" fmla="*/ 2 w 1870368"/>
                <a:gd name="connsiteY0" fmla="*/ 517813 h 958168"/>
                <a:gd name="connsiteX1" fmla="*/ 482179 w 1870368"/>
                <a:gd name="connsiteY1" fmla="*/ 64807 h 958168"/>
                <a:gd name="connsiteX2" fmla="*/ 935185 w 1870368"/>
                <a:gd name="connsiteY2" fmla="*/ 0 h 958168"/>
                <a:gd name="connsiteX3" fmla="*/ 1388192 w 1870368"/>
                <a:gd name="connsiteY3" fmla="*/ 64808 h 958168"/>
                <a:gd name="connsiteX4" fmla="*/ 1870366 w 1870368"/>
                <a:gd name="connsiteY4" fmla="*/ 517816 h 958168"/>
                <a:gd name="connsiteX5" fmla="*/ 1520673 w 1870368"/>
                <a:gd name="connsiteY5" fmla="*/ 791852 h 958168"/>
                <a:gd name="connsiteX6" fmla="*/ 1344043 w 1870368"/>
                <a:gd name="connsiteY6" fmla="*/ 828366 h 958168"/>
                <a:gd name="connsiteX7" fmla="*/ 935183 w 1870368"/>
                <a:gd name="connsiteY7" fmla="*/ 837510 h 958168"/>
                <a:gd name="connsiteX8" fmla="*/ 532835 w 1870368"/>
                <a:gd name="connsiteY8" fmla="*/ 822633 h 958168"/>
                <a:gd name="connsiteX9" fmla="*/ 338580 w 1870368"/>
                <a:gd name="connsiteY9" fmla="*/ 801470 h 958168"/>
                <a:gd name="connsiteX10" fmla="*/ 1 w 1870368"/>
                <a:gd name="connsiteY10" fmla="*/ 517815 h 958168"/>
                <a:gd name="connsiteX11" fmla="*/ 2 w 1870368"/>
                <a:gd name="connsiteY11" fmla="*/ 517813 h 958168"/>
                <a:gd name="connsiteX0" fmla="*/ 2 w 1870368"/>
                <a:gd name="connsiteY0" fmla="*/ 517813 h 958168"/>
                <a:gd name="connsiteX1" fmla="*/ 482179 w 1870368"/>
                <a:gd name="connsiteY1" fmla="*/ 64807 h 958168"/>
                <a:gd name="connsiteX2" fmla="*/ 935185 w 1870368"/>
                <a:gd name="connsiteY2" fmla="*/ 0 h 958168"/>
                <a:gd name="connsiteX3" fmla="*/ 1388192 w 1870368"/>
                <a:gd name="connsiteY3" fmla="*/ 64808 h 958168"/>
                <a:gd name="connsiteX4" fmla="*/ 1870366 w 1870368"/>
                <a:gd name="connsiteY4" fmla="*/ 517816 h 958168"/>
                <a:gd name="connsiteX5" fmla="*/ 1520673 w 1870368"/>
                <a:gd name="connsiteY5" fmla="*/ 791852 h 958168"/>
                <a:gd name="connsiteX6" fmla="*/ 1344043 w 1870368"/>
                <a:gd name="connsiteY6" fmla="*/ 828366 h 958168"/>
                <a:gd name="connsiteX7" fmla="*/ 935183 w 1870368"/>
                <a:gd name="connsiteY7" fmla="*/ 837510 h 958168"/>
                <a:gd name="connsiteX8" fmla="*/ 532835 w 1870368"/>
                <a:gd name="connsiteY8" fmla="*/ 822633 h 958168"/>
                <a:gd name="connsiteX9" fmla="*/ 338580 w 1870368"/>
                <a:gd name="connsiteY9" fmla="*/ 801470 h 958168"/>
                <a:gd name="connsiteX10" fmla="*/ 1 w 1870368"/>
                <a:gd name="connsiteY10" fmla="*/ 517815 h 958168"/>
                <a:gd name="connsiteX11" fmla="*/ 2 w 1870368"/>
                <a:gd name="connsiteY11" fmla="*/ 517813 h 958168"/>
                <a:gd name="connsiteX0" fmla="*/ 2 w 1870368"/>
                <a:gd name="connsiteY0" fmla="*/ 517813 h 958168"/>
                <a:gd name="connsiteX1" fmla="*/ 482179 w 1870368"/>
                <a:gd name="connsiteY1" fmla="*/ 64807 h 958168"/>
                <a:gd name="connsiteX2" fmla="*/ 935185 w 1870368"/>
                <a:gd name="connsiteY2" fmla="*/ 0 h 958168"/>
                <a:gd name="connsiteX3" fmla="*/ 1388192 w 1870368"/>
                <a:gd name="connsiteY3" fmla="*/ 64808 h 958168"/>
                <a:gd name="connsiteX4" fmla="*/ 1870366 w 1870368"/>
                <a:gd name="connsiteY4" fmla="*/ 517816 h 958168"/>
                <a:gd name="connsiteX5" fmla="*/ 1527112 w 1870368"/>
                <a:gd name="connsiteY5" fmla="*/ 807951 h 958168"/>
                <a:gd name="connsiteX6" fmla="*/ 1344043 w 1870368"/>
                <a:gd name="connsiteY6" fmla="*/ 828366 h 958168"/>
                <a:gd name="connsiteX7" fmla="*/ 935183 w 1870368"/>
                <a:gd name="connsiteY7" fmla="*/ 837510 h 958168"/>
                <a:gd name="connsiteX8" fmla="*/ 532835 w 1870368"/>
                <a:gd name="connsiteY8" fmla="*/ 822633 h 958168"/>
                <a:gd name="connsiteX9" fmla="*/ 338580 w 1870368"/>
                <a:gd name="connsiteY9" fmla="*/ 801470 h 958168"/>
                <a:gd name="connsiteX10" fmla="*/ 1 w 1870368"/>
                <a:gd name="connsiteY10" fmla="*/ 517815 h 958168"/>
                <a:gd name="connsiteX11" fmla="*/ 2 w 1870368"/>
                <a:gd name="connsiteY11" fmla="*/ 517813 h 958168"/>
                <a:gd name="connsiteX0" fmla="*/ 2 w 1870368"/>
                <a:gd name="connsiteY0" fmla="*/ 517813 h 958168"/>
                <a:gd name="connsiteX1" fmla="*/ 482179 w 1870368"/>
                <a:gd name="connsiteY1" fmla="*/ 64807 h 958168"/>
                <a:gd name="connsiteX2" fmla="*/ 935185 w 1870368"/>
                <a:gd name="connsiteY2" fmla="*/ 0 h 958168"/>
                <a:gd name="connsiteX3" fmla="*/ 1388192 w 1870368"/>
                <a:gd name="connsiteY3" fmla="*/ 64808 h 958168"/>
                <a:gd name="connsiteX4" fmla="*/ 1870366 w 1870368"/>
                <a:gd name="connsiteY4" fmla="*/ 517816 h 958168"/>
                <a:gd name="connsiteX5" fmla="*/ 1527112 w 1870368"/>
                <a:gd name="connsiteY5" fmla="*/ 807951 h 958168"/>
                <a:gd name="connsiteX6" fmla="*/ 1344043 w 1870368"/>
                <a:gd name="connsiteY6" fmla="*/ 828366 h 958168"/>
                <a:gd name="connsiteX7" fmla="*/ 935183 w 1870368"/>
                <a:gd name="connsiteY7" fmla="*/ 837510 h 958168"/>
                <a:gd name="connsiteX8" fmla="*/ 532835 w 1870368"/>
                <a:gd name="connsiteY8" fmla="*/ 822633 h 958168"/>
                <a:gd name="connsiteX9" fmla="*/ 338580 w 1870368"/>
                <a:gd name="connsiteY9" fmla="*/ 801470 h 958168"/>
                <a:gd name="connsiteX10" fmla="*/ 1 w 1870368"/>
                <a:gd name="connsiteY10" fmla="*/ 517815 h 958168"/>
                <a:gd name="connsiteX11" fmla="*/ 2 w 1870368"/>
                <a:gd name="connsiteY11" fmla="*/ 517813 h 958168"/>
                <a:gd name="connsiteX0" fmla="*/ 2 w 1870368"/>
                <a:gd name="connsiteY0" fmla="*/ 517813 h 958168"/>
                <a:gd name="connsiteX1" fmla="*/ 482179 w 1870368"/>
                <a:gd name="connsiteY1" fmla="*/ 64807 h 958168"/>
                <a:gd name="connsiteX2" fmla="*/ 935185 w 1870368"/>
                <a:gd name="connsiteY2" fmla="*/ 0 h 958168"/>
                <a:gd name="connsiteX3" fmla="*/ 1388192 w 1870368"/>
                <a:gd name="connsiteY3" fmla="*/ 64808 h 958168"/>
                <a:gd name="connsiteX4" fmla="*/ 1870366 w 1870368"/>
                <a:gd name="connsiteY4" fmla="*/ 517816 h 958168"/>
                <a:gd name="connsiteX5" fmla="*/ 1527112 w 1870368"/>
                <a:gd name="connsiteY5" fmla="*/ 807951 h 958168"/>
                <a:gd name="connsiteX6" fmla="*/ 1344043 w 1870368"/>
                <a:gd name="connsiteY6" fmla="*/ 828366 h 958168"/>
                <a:gd name="connsiteX7" fmla="*/ 935183 w 1870368"/>
                <a:gd name="connsiteY7" fmla="*/ 837510 h 958168"/>
                <a:gd name="connsiteX8" fmla="*/ 532835 w 1870368"/>
                <a:gd name="connsiteY8" fmla="*/ 822633 h 958168"/>
                <a:gd name="connsiteX9" fmla="*/ 338580 w 1870368"/>
                <a:gd name="connsiteY9" fmla="*/ 801470 h 958168"/>
                <a:gd name="connsiteX10" fmla="*/ 1 w 1870368"/>
                <a:gd name="connsiteY10" fmla="*/ 517815 h 958168"/>
                <a:gd name="connsiteX11" fmla="*/ 2 w 1870368"/>
                <a:gd name="connsiteY11" fmla="*/ 517813 h 958168"/>
                <a:gd name="connsiteX0" fmla="*/ 2 w 1870368"/>
                <a:gd name="connsiteY0" fmla="*/ 517813 h 974266"/>
                <a:gd name="connsiteX1" fmla="*/ 482179 w 1870368"/>
                <a:gd name="connsiteY1" fmla="*/ 64807 h 974266"/>
                <a:gd name="connsiteX2" fmla="*/ 935185 w 1870368"/>
                <a:gd name="connsiteY2" fmla="*/ 0 h 974266"/>
                <a:gd name="connsiteX3" fmla="*/ 1388192 w 1870368"/>
                <a:gd name="connsiteY3" fmla="*/ 64808 h 974266"/>
                <a:gd name="connsiteX4" fmla="*/ 1870366 w 1870368"/>
                <a:gd name="connsiteY4" fmla="*/ 517816 h 974266"/>
                <a:gd name="connsiteX5" fmla="*/ 1527112 w 1870368"/>
                <a:gd name="connsiteY5" fmla="*/ 807951 h 974266"/>
                <a:gd name="connsiteX6" fmla="*/ 1344043 w 1870368"/>
                <a:gd name="connsiteY6" fmla="*/ 828366 h 974266"/>
                <a:gd name="connsiteX7" fmla="*/ 935183 w 1870368"/>
                <a:gd name="connsiteY7" fmla="*/ 837510 h 974266"/>
                <a:gd name="connsiteX8" fmla="*/ 532835 w 1870368"/>
                <a:gd name="connsiteY8" fmla="*/ 822633 h 974266"/>
                <a:gd name="connsiteX9" fmla="*/ 351459 w 1870368"/>
                <a:gd name="connsiteY9" fmla="*/ 817568 h 974266"/>
                <a:gd name="connsiteX10" fmla="*/ 1 w 1870368"/>
                <a:gd name="connsiteY10" fmla="*/ 517815 h 974266"/>
                <a:gd name="connsiteX11" fmla="*/ 2 w 1870368"/>
                <a:gd name="connsiteY11" fmla="*/ 517813 h 974266"/>
                <a:gd name="connsiteX0" fmla="*/ 2 w 1870368"/>
                <a:gd name="connsiteY0" fmla="*/ 517813 h 974266"/>
                <a:gd name="connsiteX1" fmla="*/ 482179 w 1870368"/>
                <a:gd name="connsiteY1" fmla="*/ 64807 h 974266"/>
                <a:gd name="connsiteX2" fmla="*/ 935185 w 1870368"/>
                <a:gd name="connsiteY2" fmla="*/ 0 h 974266"/>
                <a:gd name="connsiteX3" fmla="*/ 1388192 w 1870368"/>
                <a:gd name="connsiteY3" fmla="*/ 64808 h 974266"/>
                <a:gd name="connsiteX4" fmla="*/ 1870366 w 1870368"/>
                <a:gd name="connsiteY4" fmla="*/ 517816 h 974266"/>
                <a:gd name="connsiteX5" fmla="*/ 1520672 w 1870368"/>
                <a:gd name="connsiteY5" fmla="*/ 824049 h 974266"/>
                <a:gd name="connsiteX6" fmla="*/ 1344043 w 1870368"/>
                <a:gd name="connsiteY6" fmla="*/ 828366 h 974266"/>
                <a:gd name="connsiteX7" fmla="*/ 935183 w 1870368"/>
                <a:gd name="connsiteY7" fmla="*/ 837510 h 974266"/>
                <a:gd name="connsiteX8" fmla="*/ 532835 w 1870368"/>
                <a:gd name="connsiteY8" fmla="*/ 822633 h 974266"/>
                <a:gd name="connsiteX9" fmla="*/ 351459 w 1870368"/>
                <a:gd name="connsiteY9" fmla="*/ 817568 h 974266"/>
                <a:gd name="connsiteX10" fmla="*/ 1 w 1870368"/>
                <a:gd name="connsiteY10" fmla="*/ 517815 h 974266"/>
                <a:gd name="connsiteX11" fmla="*/ 2 w 1870368"/>
                <a:gd name="connsiteY11" fmla="*/ 517813 h 974266"/>
                <a:gd name="connsiteX0" fmla="*/ 2 w 1870368"/>
                <a:gd name="connsiteY0" fmla="*/ 517813 h 974266"/>
                <a:gd name="connsiteX1" fmla="*/ 482179 w 1870368"/>
                <a:gd name="connsiteY1" fmla="*/ 64807 h 974266"/>
                <a:gd name="connsiteX2" fmla="*/ 935185 w 1870368"/>
                <a:gd name="connsiteY2" fmla="*/ 0 h 974266"/>
                <a:gd name="connsiteX3" fmla="*/ 1388192 w 1870368"/>
                <a:gd name="connsiteY3" fmla="*/ 64808 h 974266"/>
                <a:gd name="connsiteX4" fmla="*/ 1870366 w 1870368"/>
                <a:gd name="connsiteY4" fmla="*/ 517816 h 974266"/>
                <a:gd name="connsiteX5" fmla="*/ 1520672 w 1870368"/>
                <a:gd name="connsiteY5" fmla="*/ 824049 h 974266"/>
                <a:gd name="connsiteX6" fmla="*/ 1344043 w 1870368"/>
                <a:gd name="connsiteY6" fmla="*/ 828366 h 974266"/>
                <a:gd name="connsiteX7" fmla="*/ 935183 w 1870368"/>
                <a:gd name="connsiteY7" fmla="*/ 837510 h 974266"/>
                <a:gd name="connsiteX8" fmla="*/ 532835 w 1870368"/>
                <a:gd name="connsiteY8" fmla="*/ 822633 h 974266"/>
                <a:gd name="connsiteX9" fmla="*/ 351459 w 1870368"/>
                <a:gd name="connsiteY9" fmla="*/ 817568 h 974266"/>
                <a:gd name="connsiteX10" fmla="*/ 1 w 1870368"/>
                <a:gd name="connsiteY10" fmla="*/ 517815 h 974266"/>
                <a:gd name="connsiteX11" fmla="*/ 2 w 1870368"/>
                <a:gd name="connsiteY11" fmla="*/ 517813 h 97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0368" h="974266">
                  <a:moveTo>
                    <a:pt x="2" y="517813"/>
                  </a:moveTo>
                  <a:cubicBezTo>
                    <a:pt x="3" y="329498"/>
                    <a:pt x="184643" y="156028"/>
                    <a:pt x="482179" y="64807"/>
                  </a:cubicBezTo>
                  <a:cubicBezTo>
                    <a:pt x="620825" y="22300"/>
                    <a:pt x="776705" y="0"/>
                    <a:pt x="935185" y="0"/>
                  </a:cubicBezTo>
                  <a:cubicBezTo>
                    <a:pt x="1093665" y="0"/>
                    <a:pt x="1249546" y="22301"/>
                    <a:pt x="1388192" y="64808"/>
                  </a:cubicBezTo>
                  <a:cubicBezTo>
                    <a:pt x="1685728" y="156029"/>
                    <a:pt x="1870368" y="329500"/>
                    <a:pt x="1870366" y="517816"/>
                  </a:cubicBezTo>
                  <a:cubicBezTo>
                    <a:pt x="1870366" y="706132"/>
                    <a:pt x="1724836" y="935671"/>
                    <a:pt x="1520672" y="824049"/>
                  </a:cubicBezTo>
                  <a:cubicBezTo>
                    <a:pt x="1393588" y="808692"/>
                    <a:pt x="1441624" y="826123"/>
                    <a:pt x="1344043" y="828366"/>
                  </a:cubicBezTo>
                  <a:cubicBezTo>
                    <a:pt x="1246462" y="830609"/>
                    <a:pt x="1070384" y="838466"/>
                    <a:pt x="935183" y="837510"/>
                  </a:cubicBezTo>
                  <a:cubicBezTo>
                    <a:pt x="799982" y="836555"/>
                    <a:pt x="630122" y="825957"/>
                    <a:pt x="532835" y="822633"/>
                  </a:cubicBezTo>
                  <a:cubicBezTo>
                    <a:pt x="435548" y="819309"/>
                    <a:pt x="488228" y="856343"/>
                    <a:pt x="351459" y="817568"/>
                  </a:cubicBezTo>
                  <a:cubicBezTo>
                    <a:pt x="121537" y="974266"/>
                    <a:pt x="0" y="706130"/>
                    <a:pt x="1" y="517815"/>
                  </a:cubicBezTo>
                  <a:cubicBezTo>
                    <a:pt x="1" y="517814"/>
                    <a:pt x="2" y="517814"/>
                    <a:pt x="2" y="517813"/>
                  </a:cubicBezTo>
                  <a:close/>
                </a:path>
              </a:pathLst>
            </a:cu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grpSp>
          <p:nvGrpSpPr>
            <p:cNvPr id="315" name="Group 98"/>
            <p:cNvGrpSpPr/>
            <p:nvPr/>
          </p:nvGrpSpPr>
          <p:grpSpPr>
            <a:xfrm>
              <a:off x="3747001" y="4926322"/>
              <a:ext cx="1491482" cy="237471"/>
              <a:chOff x="3021679" y="4279463"/>
              <a:chExt cx="2177418" cy="237471"/>
            </a:xfrm>
          </p:grpSpPr>
          <p:sp>
            <p:nvSpPr>
              <p:cNvPr id="317" name="Isosceles Triangle 316"/>
              <p:cNvSpPr/>
              <p:nvPr/>
            </p:nvSpPr>
            <p:spPr>
              <a:xfrm>
                <a:off x="4380343" y="4282147"/>
                <a:ext cx="535022" cy="233464"/>
              </a:xfrm>
              <a:prstGeom prst="triangl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8" name="Isosceles Triangle 317"/>
              <p:cNvSpPr/>
              <p:nvPr/>
            </p:nvSpPr>
            <p:spPr>
              <a:xfrm>
                <a:off x="3852085" y="4280648"/>
                <a:ext cx="535022" cy="233464"/>
              </a:xfrm>
              <a:prstGeom prst="triangl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9" name="Freeform 318"/>
              <p:cNvSpPr/>
              <p:nvPr/>
            </p:nvSpPr>
            <p:spPr>
              <a:xfrm>
                <a:off x="4929546" y="4279463"/>
                <a:ext cx="269551" cy="233464"/>
              </a:xfrm>
              <a:custGeom>
                <a:avLst/>
                <a:gdLst>
                  <a:gd name="connsiteX0" fmla="*/ 0 w 535022"/>
                  <a:gd name="connsiteY0" fmla="*/ 233464 h 233464"/>
                  <a:gd name="connsiteX1" fmla="*/ 267511 w 535022"/>
                  <a:gd name="connsiteY1" fmla="*/ 0 h 233464"/>
                  <a:gd name="connsiteX2" fmla="*/ 535022 w 535022"/>
                  <a:gd name="connsiteY2" fmla="*/ 233464 h 233464"/>
                  <a:gd name="connsiteX3" fmla="*/ 0 w 535022"/>
                  <a:gd name="connsiteY3" fmla="*/ 233464 h 233464"/>
                  <a:gd name="connsiteX0" fmla="*/ 0 w 269551"/>
                  <a:gd name="connsiteY0" fmla="*/ 233464 h 233464"/>
                  <a:gd name="connsiteX1" fmla="*/ 267511 w 269551"/>
                  <a:gd name="connsiteY1" fmla="*/ 0 h 233464"/>
                  <a:gd name="connsiteX2" fmla="*/ 269551 w 269551"/>
                  <a:gd name="connsiteY2" fmla="*/ 233464 h 233464"/>
                  <a:gd name="connsiteX3" fmla="*/ 0 w 269551"/>
                  <a:gd name="connsiteY3" fmla="*/ 233464 h 233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551" h="233464">
                    <a:moveTo>
                      <a:pt x="0" y="233464"/>
                    </a:moveTo>
                    <a:lnTo>
                      <a:pt x="267511" y="0"/>
                    </a:lnTo>
                    <a:lnTo>
                      <a:pt x="269551" y="233464"/>
                    </a:lnTo>
                    <a:lnTo>
                      <a:pt x="0" y="233464"/>
                    </a:lnTo>
                    <a:close/>
                  </a:path>
                </a:pathLst>
              </a:cu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0" name="Isosceles Triangle 319"/>
              <p:cNvSpPr/>
              <p:nvPr/>
            </p:nvSpPr>
            <p:spPr>
              <a:xfrm>
                <a:off x="3308525" y="4283470"/>
                <a:ext cx="535022" cy="23346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1" name="Freeform 320"/>
              <p:cNvSpPr/>
              <p:nvPr/>
            </p:nvSpPr>
            <p:spPr>
              <a:xfrm flipH="1">
                <a:off x="3021680" y="4283092"/>
                <a:ext cx="269551" cy="233464"/>
              </a:xfrm>
              <a:custGeom>
                <a:avLst/>
                <a:gdLst>
                  <a:gd name="connsiteX0" fmla="*/ 0 w 535022"/>
                  <a:gd name="connsiteY0" fmla="*/ 233464 h 233464"/>
                  <a:gd name="connsiteX1" fmla="*/ 267511 w 535022"/>
                  <a:gd name="connsiteY1" fmla="*/ 0 h 233464"/>
                  <a:gd name="connsiteX2" fmla="*/ 535022 w 535022"/>
                  <a:gd name="connsiteY2" fmla="*/ 233464 h 233464"/>
                  <a:gd name="connsiteX3" fmla="*/ 0 w 535022"/>
                  <a:gd name="connsiteY3" fmla="*/ 233464 h 233464"/>
                  <a:gd name="connsiteX0" fmla="*/ 0 w 269551"/>
                  <a:gd name="connsiteY0" fmla="*/ 233464 h 233464"/>
                  <a:gd name="connsiteX1" fmla="*/ 267511 w 269551"/>
                  <a:gd name="connsiteY1" fmla="*/ 0 h 233464"/>
                  <a:gd name="connsiteX2" fmla="*/ 269551 w 269551"/>
                  <a:gd name="connsiteY2" fmla="*/ 233464 h 233464"/>
                  <a:gd name="connsiteX3" fmla="*/ 0 w 269551"/>
                  <a:gd name="connsiteY3" fmla="*/ 233464 h 233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551" h="233464">
                    <a:moveTo>
                      <a:pt x="0" y="233464"/>
                    </a:moveTo>
                    <a:lnTo>
                      <a:pt x="267511" y="0"/>
                    </a:lnTo>
                    <a:lnTo>
                      <a:pt x="269551" y="233464"/>
                    </a:lnTo>
                    <a:lnTo>
                      <a:pt x="0" y="233464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22" name="Straight Connector 321"/>
              <p:cNvCxnSpPr>
                <a:stCxn id="321" idx="2"/>
                <a:endCxn id="319" idx="2"/>
              </p:cNvCxnSpPr>
              <p:nvPr/>
            </p:nvCxnSpPr>
            <p:spPr>
              <a:xfrm rot="10800000" flipH="1">
                <a:off x="3021679" y="4512928"/>
                <a:ext cx="2177417" cy="3629"/>
              </a:xfrm>
              <a:prstGeom prst="line">
                <a:avLst/>
              </a:prstGeom>
              <a:ln w="190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6" name="Rectangle 315"/>
            <p:cNvSpPr/>
            <p:nvPr/>
          </p:nvSpPr>
          <p:spPr>
            <a:xfrm>
              <a:off x="4350152" y="5314056"/>
              <a:ext cx="2619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l-GR" sz="2400" baseline="-25000" dirty="0">
                  <a:solidFill>
                    <a:schemeClr val="bg1"/>
                  </a:solidFill>
                </a:rPr>
                <a:t>δ</a:t>
              </a:r>
              <a:endParaRPr lang="en-GB" sz="2400" baseline="-25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6212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0.52851 0.2569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19" y="1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1.11111E-6 L 0.52395 0.2585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98" y="1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7037E-6 L 0.52669 -0.03912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28" y="-1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59259E-6 L 0.52487 -0.0564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37" y="-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animBg="1"/>
      <p:bldP spid="23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results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xmlns="" val="2646591260"/>
              </p:ext>
            </p:extLst>
          </p:nvPr>
        </p:nvGraphicFramePr>
        <p:xfrm>
          <a:off x="2871411" y="2816946"/>
          <a:ext cx="8346438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5294"/>
                <a:gridCol w="1229710"/>
                <a:gridCol w="1713346"/>
                <a:gridCol w="1386693"/>
                <a:gridCol w="2241395"/>
              </a:tblGrid>
              <a:tr h="629402">
                <a:tc>
                  <a:txBody>
                    <a:bodyPr/>
                    <a:lstStyle/>
                    <a:p>
                      <a:r>
                        <a:rPr lang="en-GB" dirty="0" smtClean="0"/>
                        <a:t>Code Churn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Affected LOC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Unchanged</a:t>
                      </a:r>
                      <a:r>
                        <a:rPr lang="en-GB" baseline="0" dirty="0" smtClean="0"/>
                        <a:t> code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Decrease in mutants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Decrease in execution</a:t>
                      </a:r>
                      <a:r>
                        <a:rPr lang="en-GB" baseline="0" dirty="0" smtClean="0"/>
                        <a:t> time</a:t>
                      </a:r>
                      <a:endParaRPr lang="en-GB" dirty="0"/>
                    </a:p>
                  </a:txBody>
                  <a:tcPr/>
                </a:tc>
              </a:tr>
              <a:tr h="176421">
                <a:tc>
                  <a:txBody>
                    <a:bodyPr/>
                    <a:lstStyle/>
                    <a:p>
                      <a:r>
                        <a:rPr lang="en-GB" dirty="0" smtClean="0"/>
                        <a:t>Low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99.8%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91%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91%</a:t>
                      </a:r>
                      <a:endParaRPr lang="en-GB" dirty="0"/>
                    </a:p>
                  </a:txBody>
                  <a:tcPr/>
                </a:tc>
              </a:tr>
              <a:tr h="304507">
                <a:tc>
                  <a:txBody>
                    <a:bodyPr/>
                    <a:lstStyle/>
                    <a:p>
                      <a:r>
                        <a:rPr lang="en-GB" dirty="0" smtClean="0"/>
                        <a:t>Medium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60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98.8%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62%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88%</a:t>
                      </a:r>
                      <a:endParaRPr lang="en-GB" dirty="0"/>
                    </a:p>
                  </a:txBody>
                  <a:tcPr/>
                </a:tc>
              </a:tr>
              <a:tr h="176421">
                <a:tc>
                  <a:txBody>
                    <a:bodyPr/>
                    <a:lstStyle/>
                    <a:p>
                      <a:r>
                        <a:rPr lang="en-GB" dirty="0" smtClean="0"/>
                        <a:t>High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720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85.6%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46%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89%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8662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57889" y="2968004"/>
            <a:ext cx="817964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b="1" dirty="0" smtClean="0"/>
              <a:t>Insight: </a:t>
            </a:r>
            <a:r>
              <a:rPr lang="en-US" sz="2500" dirty="0" smtClean="0"/>
              <a:t>Testing will never provide guarantees </a:t>
            </a:r>
            <a:endParaRPr lang="en-US" sz="2500" dirty="0"/>
          </a:p>
          <a:p>
            <a:r>
              <a:rPr lang="en-US" sz="2500" dirty="0" smtClean="0"/>
              <a:t>                                                  that bugs do not exists</a:t>
            </a:r>
            <a:endParaRPr lang="en-US" sz="25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2875" y="4143374"/>
            <a:ext cx="25650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89374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Activities</a:t>
            </a:r>
            <a:endParaRPr lang="en-US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285407434"/>
              </p:ext>
            </p:extLst>
          </p:nvPr>
        </p:nvGraphicFramePr>
        <p:xfrm>
          <a:off x="264147" y="1918416"/>
          <a:ext cx="11921765" cy="2904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1481441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Activities</a:t>
            </a:r>
            <a:endParaRPr lang="en-US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1629834612"/>
              </p:ext>
            </p:extLst>
          </p:nvPr>
        </p:nvGraphicFramePr>
        <p:xfrm>
          <a:off x="264147" y="1918416"/>
          <a:ext cx="11921765" cy="2904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3093012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7543658" y="1351669"/>
            <a:ext cx="3932242" cy="3971762"/>
            <a:chOff x="0" y="0"/>
            <a:chExt cx="1895475" cy="1914525"/>
          </a:xfrm>
        </p:grpSpPr>
        <p:sp>
          <p:nvSpPr>
            <p:cNvPr id="24" name="Oval 23"/>
            <p:cNvSpPr/>
            <p:nvPr/>
          </p:nvSpPr>
          <p:spPr>
            <a:xfrm>
              <a:off x="685800" y="0"/>
              <a:ext cx="285750" cy="285750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323850" y="390525"/>
              <a:ext cx="285750" cy="28575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1028700" y="390525"/>
              <a:ext cx="285750" cy="285750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1314450" y="828675"/>
              <a:ext cx="285750" cy="285750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723900" y="819150"/>
              <a:ext cx="285750" cy="28575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1009650" y="1238250"/>
              <a:ext cx="285750" cy="285750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0" y="800100"/>
              <a:ext cx="285750" cy="28575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695325" y="1628775"/>
              <a:ext cx="285750" cy="285750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1609725" y="1266825"/>
              <a:ext cx="285750" cy="28575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33" name="Straight Connector 32"/>
            <p:cNvCxnSpPr/>
            <p:nvPr/>
          </p:nvCxnSpPr>
          <p:spPr>
            <a:xfrm flipH="1">
              <a:off x="571500" y="247650"/>
              <a:ext cx="152400" cy="1714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219075" y="647700"/>
              <a:ext cx="152400" cy="1714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H="1">
              <a:off x="942975" y="657225"/>
              <a:ext cx="152400" cy="1714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1238250" y="1085850"/>
              <a:ext cx="152400" cy="17145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923925" y="1485900"/>
              <a:ext cx="152400" cy="17145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942975" y="228600"/>
              <a:ext cx="142875" cy="20002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1247775" y="647700"/>
              <a:ext cx="142875" cy="20002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1543050" y="1085850"/>
              <a:ext cx="142875" cy="20002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/>
          <p:cNvGrpSpPr/>
          <p:nvPr/>
        </p:nvGrpSpPr>
        <p:grpSpPr>
          <a:xfrm>
            <a:off x="2546577" y="1351669"/>
            <a:ext cx="3932242" cy="3971762"/>
            <a:chOff x="0" y="0"/>
            <a:chExt cx="1895475" cy="1914525"/>
          </a:xfrm>
        </p:grpSpPr>
        <p:sp>
          <p:nvSpPr>
            <p:cNvPr id="7" name="Oval 6"/>
            <p:cNvSpPr/>
            <p:nvPr/>
          </p:nvSpPr>
          <p:spPr>
            <a:xfrm>
              <a:off x="685800" y="0"/>
              <a:ext cx="285750" cy="285750"/>
            </a:xfrm>
            <a:prstGeom prst="ellips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323850" y="390525"/>
              <a:ext cx="285750" cy="285750"/>
            </a:xfrm>
            <a:prstGeom prst="ellipse">
              <a:avLst/>
            </a:prstGeom>
            <a:no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028700" y="390525"/>
              <a:ext cx="285750" cy="285750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1314450" y="828675"/>
              <a:ext cx="285750" cy="285750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723900" y="819150"/>
              <a:ext cx="285750" cy="28575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1009650" y="1238250"/>
              <a:ext cx="285750" cy="28575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0" y="800100"/>
              <a:ext cx="285750" cy="285750"/>
            </a:xfrm>
            <a:prstGeom prst="ellipse">
              <a:avLst/>
            </a:prstGeom>
            <a:no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695325" y="1628775"/>
              <a:ext cx="285750" cy="28575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1609725" y="1266825"/>
              <a:ext cx="285750" cy="285750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6" name="Straight Connector 15"/>
            <p:cNvCxnSpPr/>
            <p:nvPr/>
          </p:nvCxnSpPr>
          <p:spPr>
            <a:xfrm flipH="1">
              <a:off x="571500" y="247650"/>
              <a:ext cx="152400" cy="17145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H="1">
              <a:off x="219075" y="647700"/>
              <a:ext cx="152400" cy="17145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942975" y="657225"/>
              <a:ext cx="152400" cy="1714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1238250" y="1085850"/>
              <a:ext cx="152400" cy="1714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923925" y="1485900"/>
              <a:ext cx="152400" cy="1714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942975" y="228600"/>
              <a:ext cx="142875" cy="20002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1247775" y="647700"/>
              <a:ext cx="142875" cy="20002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1543050" y="1085850"/>
              <a:ext cx="142875" cy="20002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0"/>
          <p:cNvSpPr txBox="1"/>
          <p:nvPr/>
        </p:nvSpPr>
        <p:spPr>
          <a:xfrm>
            <a:off x="2937203" y="5433353"/>
            <a:ext cx="3150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Testing</a:t>
            </a:r>
          </a:p>
          <a:p>
            <a:pPr algn="ctr"/>
            <a:r>
              <a:rPr lang="en-US" dirty="0" smtClean="0"/>
              <a:t>(Multiple Paths)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7713069" y="5537528"/>
            <a:ext cx="3593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Runtime Testing</a:t>
            </a:r>
          </a:p>
          <a:p>
            <a:pPr algn="ctr"/>
            <a:r>
              <a:rPr lang="en-US" dirty="0" smtClean="0"/>
              <a:t>(Single user-generated Path)</a:t>
            </a:r>
            <a:endParaRPr lang="en-US" dirty="0"/>
          </a:p>
        </p:txBody>
      </p:sp>
      <p:sp>
        <p:nvSpPr>
          <p:cNvPr id="43" name="Title 42"/>
          <p:cNvSpPr>
            <a:spLocks noGrp="1"/>
          </p:cNvSpPr>
          <p:nvPr>
            <p:ph type="title"/>
          </p:nvPr>
        </p:nvSpPr>
        <p:spPr>
          <a:xfrm>
            <a:off x="2592924" y="479435"/>
            <a:ext cx="8911687" cy="806566"/>
          </a:xfrm>
        </p:spPr>
        <p:txBody>
          <a:bodyPr/>
          <a:lstStyle/>
          <a:p>
            <a:r>
              <a:rPr lang="en-US" dirty="0" smtClean="0"/>
              <a:t>Runtime 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8808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2048" b="2048"/>
          <a:stretch>
            <a:fillRect/>
          </a:stretch>
        </p:blipFill>
        <p:spPr>
          <a:xfrm>
            <a:off x="2833998" y="277019"/>
            <a:ext cx="8915400" cy="630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734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with Runtime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754712"/>
            <a:ext cx="8915400" cy="415651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Defining mathematical properties may not come naturally to people</a:t>
            </a:r>
            <a:endParaRPr lang="en-US" sz="3200" dirty="0"/>
          </a:p>
          <a:p>
            <a:r>
              <a:rPr lang="en-US" sz="3200" dirty="0" smtClean="0"/>
              <a:t>Performance Overheads</a:t>
            </a:r>
          </a:p>
          <a:p>
            <a:r>
              <a:rPr lang="en-US" sz="3200" dirty="0" smtClean="0"/>
              <a:t>How do you fit this into your development process?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255484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38716"/>
          </a:xfrm>
        </p:spPr>
        <p:txBody>
          <a:bodyPr/>
          <a:lstStyle/>
          <a:p>
            <a:r>
              <a:rPr lang="en-US" dirty="0" smtClean="0"/>
              <a:t>Applying Context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816476"/>
            <a:ext cx="8915400" cy="37651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b="1" dirty="0" smtClean="0">
                <a:latin typeface="Courier New"/>
                <a:cs typeface="Courier New"/>
              </a:rPr>
              <a:t>Given</a:t>
            </a:r>
            <a:r>
              <a:rPr lang="en-US" sz="2000" dirty="0" smtClean="0">
                <a:latin typeface="Courier New"/>
                <a:cs typeface="Courier New"/>
              </a:rPr>
              <a:t> I am a bank teller processing a transaction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/>
                <a:cs typeface="Courier New"/>
              </a:rPr>
              <a:t>And</a:t>
            </a:r>
            <a:r>
              <a:rPr lang="en-US" sz="2000" dirty="0" smtClean="0">
                <a:latin typeface="Courier New"/>
                <a:cs typeface="Courier New"/>
              </a:rPr>
              <a:t> account 67 has $100 and account 113 has $50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/>
                <a:cs typeface="Courier New"/>
              </a:rPr>
              <a:t>When</a:t>
            </a:r>
            <a:r>
              <a:rPr lang="en-US" sz="2000" dirty="0" smtClean="0">
                <a:latin typeface="Courier New"/>
                <a:cs typeface="Courier New"/>
              </a:rPr>
              <a:t> I transfer $50 from account 67 to account 113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/>
                <a:cs typeface="Courier New"/>
              </a:rPr>
              <a:t>Then</a:t>
            </a:r>
            <a:r>
              <a:rPr lang="en-US" sz="2000" dirty="0" smtClean="0">
                <a:latin typeface="Courier New"/>
                <a:cs typeface="Courier New"/>
              </a:rPr>
              <a:t> account 67 will have $50 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/>
                <a:cs typeface="Courier New"/>
              </a:rPr>
              <a:t>And</a:t>
            </a:r>
            <a:r>
              <a:rPr lang="en-US" sz="2000" dirty="0" smtClean="0">
                <a:latin typeface="Courier New"/>
                <a:cs typeface="Courier New"/>
              </a:rPr>
              <a:t> account 113 will have $100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/>
                <a:cs typeface="Courier New"/>
              </a:rPr>
              <a:t>And</a:t>
            </a:r>
            <a:r>
              <a:rPr lang="en-US" sz="2000" dirty="0" smtClean="0">
                <a:latin typeface="Courier New"/>
                <a:cs typeface="Courier New"/>
              </a:rPr>
              <a:t> this should happen within 3 seconds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/>
                <a:cs typeface="Courier New"/>
              </a:rPr>
              <a:t>And</a:t>
            </a:r>
            <a:r>
              <a:rPr lang="en-US" sz="2000" dirty="0" smtClean="0">
                <a:latin typeface="Courier New"/>
                <a:cs typeface="Courier New"/>
              </a:rPr>
              <a:t> the transfer should be logged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/>
                <a:cs typeface="Courier New"/>
              </a:rPr>
              <a:t>And</a:t>
            </a:r>
            <a:r>
              <a:rPr lang="en-US" sz="2000" dirty="0" smtClean="0">
                <a:latin typeface="Courier New"/>
                <a:cs typeface="Courier New"/>
              </a:rPr>
              <a:t> a receipt should be printed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/>
                <a:cs typeface="Courier New"/>
              </a:rPr>
              <a:t>And</a:t>
            </a:r>
            <a:r>
              <a:rPr lang="en-US" sz="2000" dirty="0" smtClean="0">
                <a:latin typeface="Courier New"/>
                <a:cs typeface="Courier New"/>
              </a:rPr>
              <a:t> the respective clients should be notified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594409" y="3058061"/>
            <a:ext cx="8102545" cy="752171"/>
          </a:xfrm>
          <a:prstGeom prst="rect">
            <a:avLst/>
          </a:prstGeom>
          <a:solidFill>
            <a:srgbClr val="3366FF">
              <a:alpha val="20000"/>
            </a:srgbClr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558787" y="3765468"/>
            <a:ext cx="8102545" cy="1744450"/>
          </a:xfrm>
          <a:prstGeom prst="rect">
            <a:avLst/>
          </a:prstGeom>
          <a:solidFill>
            <a:schemeClr val="accent2">
              <a:lumMod val="60000"/>
              <a:lumOff val="40000"/>
              <a:alpha val="20000"/>
            </a:schemeClr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9648666" y="1189550"/>
            <a:ext cx="2350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Relevant to feature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145189" y="5778652"/>
            <a:ext cx="2561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Cross-Cutting Criteria</a:t>
            </a:r>
            <a:endParaRPr lang="en-US" b="1" dirty="0"/>
          </a:p>
        </p:txBody>
      </p:sp>
      <p:cxnSp>
        <p:nvCxnSpPr>
          <p:cNvPr id="10" name="Straight Arrow Connector 9"/>
          <p:cNvCxnSpPr>
            <a:stCxn id="8" idx="0"/>
          </p:cNvCxnSpPr>
          <p:nvPr/>
        </p:nvCxnSpPr>
        <p:spPr>
          <a:xfrm flipH="1" flipV="1">
            <a:off x="8890293" y="5015402"/>
            <a:ext cx="535768" cy="7632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10449712" y="1591426"/>
            <a:ext cx="369759" cy="1028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6096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38716"/>
          </a:xfrm>
        </p:spPr>
        <p:txBody>
          <a:bodyPr/>
          <a:lstStyle/>
          <a:p>
            <a:r>
              <a:rPr lang="en-US" dirty="0" smtClean="0"/>
              <a:t>Applying Context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691" y="1867700"/>
            <a:ext cx="3455305" cy="345530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8016" y="1859350"/>
            <a:ext cx="3455305" cy="345530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9631" y="1859349"/>
            <a:ext cx="3455305" cy="3455305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2620463" y="3440052"/>
            <a:ext cx="8906370" cy="643001"/>
          </a:xfrm>
          <a:prstGeom prst="round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Cross-Cutting Criteria</a:t>
            </a:r>
            <a:endParaRPr 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70608" y="5320827"/>
            <a:ext cx="2186401" cy="369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Feature 1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939933" y="5328552"/>
            <a:ext cx="2186401" cy="369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Feature 2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801546" y="5328552"/>
            <a:ext cx="2186401" cy="369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Feature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0999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I do?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0782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46237"/>
          </a:xfrm>
        </p:spPr>
        <p:txBody>
          <a:bodyPr/>
          <a:lstStyle/>
          <a:p>
            <a:r>
              <a:rPr lang="en-US" dirty="0" smtClean="0"/>
              <a:t>You can…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370348"/>
            <a:ext cx="8915400" cy="454087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dirty="0" smtClean="0"/>
              <a:t>Periodically scan academic journals for new ideas</a:t>
            </a:r>
          </a:p>
          <a:p>
            <a:pPr lvl="1">
              <a:lnSpc>
                <a:spcPct val="120000"/>
              </a:lnSpc>
            </a:pPr>
            <a:r>
              <a:rPr lang="en-US" sz="2000" dirty="0" smtClean="0"/>
              <a:t>Try Google Scholar, set up alerts for your </a:t>
            </a:r>
            <a:r>
              <a:rPr lang="en-US" sz="2000" dirty="0" err="1" smtClean="0"/>
              <a:t>favourite</a:t>
            </a:r>
            <a:r>
              <a:rPr lang="en-US" sz="2000" dirty="0" smtClean="0"/>
              <a:t> topics</a:t>
            </a:r>
          </a:p>
          <a:p>
            <a:pPr>
              <a:lnSpc>
                <a:spcPct val="120000"/>
              </a:lnSpc>
            </a:pPr>
            <a:r>
              <a:rPr lang="en-US" sz="2400" dirty="0" smtClean="0"/>
              <a:t>Sell the benefits of research to yourself and colleagues</a:t>
            </a:r>
          </a:p>
          <a:p>
            <a:pPr>
              <a:lnSpc>
                <a:spcPct val="120000"/>
              </a:lnSpc>
            </a:pPr>
            <a:r>
              <a:rPr lang="en-US" sz="2400" dirty="0" smtClean="0"/>
              <a:t>Actively seek out collaborations with research groups, local or otherwise</a:t>
            </a:r>
          </a:p>
          <a:p>
            <a:pPr>
              <a:lnSpc>
                <a:spcPct val="120000"/>
              </a:lnSpc>
            </a:pPr>
            <a:r>
              <a:rPr lang="en-US" sz="2400" dirty="0" smtClean="0"/>
              <a:t>Consider pursuing research for academic credit yourself or sponsor and employee to do so</a:t>
            </a:r>
          </a:p>
          <a:p>
            <a:pPr marL="0" indent="0">
              <a:lnSpc>
                <a:spcPct val="120000"/>
              </a:lnSpc>
              <a:buNone/>
            </a:pPr>
            <a:endParaRPr lang="en-US" sz="2400" dirty="0" smtClean="0"/>
          </a:p>
          <a:p>
            <a:pPr>
              <a:lnSpc>
                <a:spcPct val="120000"/>
              </a:lnSpc>
            </a:pPr>
            <a:endParaRPr lang="en-US" sz="2400" dirty="0" smtClean="0"/>
          </a:p>
          <a:p>
            <a:pPr>
              <a:lnSpc>
                <a:spcPct val="12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9249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collaboration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dirty="0" smtClean="0"/>
              <a:t>Provide a case study</a:t>
            </a:r>
          </a:p>
          <a:p>
            <a:pPr>
              <a:lnSpc>
                <a:spcPct val="120000"/>
              </a:lnSpc>
            </a:pPr>
            <a:r>
              <a:rPr lang="en-US" sz="2400" dirty="0" smtClean="0"/>
              <a:t>Sponsor an intern</a:t>
            </a:r>
          </a:p>
          <a:p>
            <a:pPr>
              <a:lnSpc>
                <a:spcPct val="120000"/>
              </a:lnSpc>
            </a:pPr>
            <a:r>
              <a:rPr lang="en-US" sz="2400" dirty="0" smtClean="0"/>
              <a:t>Hand off a problem to a research group</a:t>
            </a:r>
          </a:p>
          <a:p>
            <a:pPr>
              <a:lnSpc>
                <a:spcPct val="120000"/>
              </a:lnSpc>
            </a:pPr>
            <a:r>
              <a:rPr lang="en-US" sz="2400" dirty="0" smtClean="0"/>
              <a:t>Contribute to a research trust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92123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 </a:t>
            </a:r>
            <a:r>
              <a:rPr lang="en-US" dirty="0" smtClean="0">
                <a:sym typeface="Wingdings"/>
              </a:rPr>
              <a:t></a:t>
            </a:r>
            <a:br>
              <a:rPr lang="en-US" dirty="0" smtClean="0">
                <a:sym typeface="Wingdings"/>
              </a:rPr>
            </a:b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2589212" y="3600802"/>
            <a:ext cx="8915399" cy="1730408"/>
          </a:xfrm>
        </p:spPr>
        <p:txBody>
          <a:bodyPr>
            <a:normAutofit/>
          </a:bodyPr>
          <a:lstStyle/>
          <a:p>
            <a:r>
              <a:rPr lang="en-US" sz="2800" dirty="0" smtClean="0">
                <a:hlinkClick r:id="rId3"/>
              </a:rPr>
              <a:t>http</a:t>
            </a:r>
            <a:r>
              <a:rPr lang="en-US" sz="2800" dirty="0">
                <a:hlinkClick r:id="rId3"/>
              </a:rPr>
              <a:t>://www.um.edu.mt/ict/cs/</a:t>
            </a:r>
            <a:r>
              <a:rPr lang="en-US" sz="2800" dirty="0" smtClean="0">
                <a:hlinkClick r:id="rId3"/>
              </a:rPr>
              <a:t>pest</a:t>
            </a:r>
            <a:endParaRPr lang="en-US" sz="2800" dirty="0" smtClean="0"/>
          </a:p>
          <a:p>
            <a:r>
              <a:rPr lang="en-US" sz="2800" dirty="0" smtClean="0"/>
              <a:t>@</a:t>
            </a:r>
            <a:r>
              <a:rPr lang="en-US" sz="2800" dirty="0" err="1" smtClean="0"/>
              <a:t>mmicallef</a:t>
            </a:r>
            <a:endParaRPr lang="en-US" sz="2800" dirty="0" smtClean="0"/>
          </a:p>
          <a:p>
            <a:r>
              <a:rPr lang="en-US" sz="2800" dirty="0" err="1" smtClean="0"/>
              <a:t>mmicallef@gmail.com</a:t>
            </a:r>
            <a:endParaRPr lang="en-US" sz="28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43614" y="5326166"/>
            <a:ext cx="1396365" cy="1401594"/>
          </a:xfrm>
          <a:prstGeom prst="rect">
            <a:avLst/>
          </a:prstGeom>
        </p:spPr>
      </p:pic>
      <p:pic>
        <p:nvPicPr>
          <p:cNvPr id="8" name="Picture 1" descr="C:\Users\Christian\Dropbox\My Docs\Other\PEST\new\pest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82140" y="5398140"/>
            <a:ext cx="1617411" cy="12090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0357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8059" y="709452"/>
            <a:ext cx="8953690" cy="54390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86252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8925" y="267436"/>
            <a:ext cx="8841587" cy="632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013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06193" y="126976"/>
            <a:ext cx="7747050" cy="6499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9017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8390" y="1340814"/>
            <a:ext cx="8382059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1229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52265"/>
          </a:xfrm>
        </p:spPr>
        <p:txBody>
          <a:bodyPr/>
          <a:lstStyle/>
          <a:p>
            <a:r>
              <a:rPr lang="en-US" dirty="0" smtClean="0"/>
              <a:t>Two Worlds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5431896" y="3214687"/>
            <a:ext cx="3048000" cy="7937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8550" y="2036467"/>
            <a:ext cx="2933700" cy="24358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609542" y="1952625"/>
            <a:ext cx="3471332" cy="260349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365375" y="4746625"/>
            <a:ext cx="29686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Understanding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Clean Solutions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Complete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Perfect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8851900" y="4899025"/>
            <a:ext cx="2968625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Value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Pragmatic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Working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6859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4260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EDE4C9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EDE4C9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EDE4C9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15544</TotalTime>
  <Words>568</Words>
  <Application>Microsoft Macintosh PowerPoint</Application>
  <PresentationFormat>Custom</PresentationFormat>
  <Paragraphs>198</Paragraphs>
  <Slides>36</Slides>
  <Notes>36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Wisp</vt:lpstr>
      <vt:lpstr>Expanding our Testing Horizons</vt:lpstr>
      <vt:lpstr>Slide 2</vt:lpstr>
      <vt:lpstr>Slide 3</vt:lpstr>
      <vt:lpstr>Slide 4</vt:lpstr>
      <vt:lpstr>Slide 5</vt:lpstr>
      <vt:lpstr>Slide 6</vt:lpstr>
      <vt:lpstr>Slide 7</vt:lpstr>
      <vt:lpstr>Two Worlds</vt:lpstr>
      <vt:lpstr>Slide 9</vt:lpstr>
      <vt:lpstr>Slide 10</vt:lpstr>
      <vt:lpstr>Static Analysis</vt:lpstr>
      <vt:lpstr>Static Analysis</vt:lpstr>
      <vt:lpstr>Slide 13</vt:lpstr>
      <vt:lpstr>The Problem</vt:lpstr>
      <vt:lpstr>Slide 15</vt:lpstr>
      <vt:lpstr>Some discoveries</vt:lpstr>
      <vt:lpstr>A context-specific AAIT</vt:lpstr>
      <vt:lpstr>Slide 18</vt:lpstr>
      <vt:lpstr>Slide 19</vt:lpstr>
      <vt:lpstr>Statement coverage can be misleading</vt:lpstr>
      <vt:lpstr>Mutation Testing</vt:lpstr>
      <vt:lpstr>Mutation Testing</vt:lpstr>
      <vt:lpstr>Problems with Mutation Testing</vt:lpstr>
      <vt:lpstr>Applying context</vt:lpstr>
      <vt:lpstr>The results</vt:lpstr>
      <vt:lpstr>Slide 26</vt:lpstr>
      <vt:lpstr>Testing Activities</vt:lpstr>
      <vt:lpstr>Testing Activities</vt:lpstr>
      <vt:lpstr>Runtime Testing</vt:lpstr>
      <vt:lpstr>Problems with Runtime Testing</vt:lpstr>
      <vt:lpstr>Applying Context</vt:lpstr>
      <vt:lpstr>Applying Context</vt:lpstr>
      <vt:lpstr>What can I do?</vt:lpstr>
      <vt:lpstr>You can…</vt:lpstr>
      <vt:lpstr>Some collaboration models</vt:lpstr>
      <vt:lpstr>Thank you 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Proposal: The novel application of Directed Incremental Symbolic Execution to the Equivalent Mutant Problem in Mutation Testing</dc:title>
  <dc:creator>Mark Cachia</dc:creator>
  <cp:lastModifiedBy>University User</cp:lastModifiedBy>
  <cp:revision>253</cp:revision>
  <cp:lastPrinted>2013-06-04T13:02:30Z</cp:lastPrinted>
  <dcterms:created xsi:type="dcterms:W3CDTF">2013-01-26T09:10:08Z</dcterms:created>
  <dcterms:modified xsi:type="dcterms:W3CDTF">2013-06-18T09:05:35Z</dcterms:modified>
</cp:coreProperties>
</file>