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8"/>
  </p:notesMasterIdLst>
  <p:sldIdLst>
    <p:sldId id="267" r:id="rId3"/>
    <p:sldId id="268" r:id="rId4"/>
    <p:sldId id="269" r:id="rId5"/>
    <p:sldId id="270" r:id="rId6"/>
    <p:sldId id="319" r:id="rId7"/>
    <p:sldId id="271" r:id="rId8"/>
    <p:sldId id="272" r:id="rId9"/>
    <p:sldId id="273" r:id="rId10"/>
    <p:sldId id="320" r:id="rId11"/>
    <p:sldId id="276" r:id="rId12"/>
    <p:sldId id="277" r:id="rId13"/>
    <p:sldId id="278" r:id="rId14"/>
    <p:sldId id="327" r:id="rId15"/>
    <p:sldId id="328" r:id="rId16"/>
    <p:sldId id="321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85" r:id="rId25"/>
    <p:sldId id="286" r:id="rId26"/>
    <p:sldId id="282" r:id="rId27"/>
    <p:sldId id="295" r:id="rId28"/>
    <p:sldId id="296" r:id="rId29"/>
    <p:sldId id="332" r:id="rId30"/>
    <p:sldId id="333" r:id="rId31"/>
    <p:sldId id="323" r:id="rId32"/>
    <p:sldId id="298" r:id="rId33"/>
    <p:sldId id="299" r:id="rId34"/>
    <p:sldId id="300" r:id="rId35"/>
    <p:sldId id="326" r:id="rId36"/>
    <p:sldId id="309" r:id="rId37"/>
    <p:sldId id="330" r:id="rId38"/>
    <p:sldId id="331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99"/>
    <a:srgbClr val="FFB4AA"/>
    <a:srgbClr val="62D0DF"/>
    <a:srgbClr val="DAC79D"/>
    <a:srgbClr val="DAB7E2"/>
    <a:srgbClr val="006666"/>
    <a:srgbClr val="000000"/>
    <a:srgbClr val="92D7E1"/>
    <a:srgbClr val="1598C5"/>
    <a:srgbClr val="1E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5"/>
    <p:restoredTop sz="94617"/>
  </p:normalViewPr>
  <p:slideViewPr>
    <p:cSldViewPr snapToGrid="0" snapToObjects="1">
      <p:cViewPr varScale="1">
        <p:scale>
          <a:sx n="97" d="100"/>
          <a:sy n="97" d="100"/>
        </p:scale>
        <p:origin x="216" y="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F691F-61CE-894D-B63D-433493EA65C3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</dgm:pt>
    <dgm:pt modelId="{1F9B07D1-3D65-E64A-BC83-7909BF89FB52}">
      <dgm:prSet phldrT="[Text]"/>
      <dgm:spPr/>
      <dgm:t>
        <a:bodyPr/>
        <a:lstStyle/>
        <a:p>
          <a:r>
            <a:rPr lang="en-US"/>
            <a:t>5 Evaluation</a:t>
          </a:r>
        </a:p>
      </dgm:t>
    </dgm:pt>
    <dgm:pt modelId="{B371F616-7B23-264A-927B-F4A64050A247}" type="parTrans" cxnId="{DD681493-9641-E544-980A-260251AC3C2F}">
      <dgm:prSet/>
      <dgm:spPr/>
      <dgm:t>
        <a:bodyPr/>
        <a:lstStyle/>
        <a:p>
          <a:endParaRPr lang="en-US"/>
        </a:p>
      </dgm:t>
    </dgm:pt>
    <dgm:pt modelId="{F86EBF13-B106-F741-A0C5-67E5D0CAA182}" type="sibTrans" cxnId="{DD681493-9641-E544-980A-260251AC3C2F}">
      <dgm:prSet/>
      <dgm:spPr/>
      <dgm:t>
        <a:bodyPr/>
        <a:lstStyle/>
        <a:p>
          <a:endParaRPr lang="en-US"/>
        </a:p>
      </dgm:t>
    </dgm:pt>
    <dgm:pt modelId="{26453E33-1973-074E-BE3C-89D3133E4322}">
      <dgm:prSet phldrT="[Text]"/>
      <dgm:spPr/>
      <dgm:t>
        <a:bodyPr/>
        <a:lstStyle/>
        <a:p>
          <a:r>
            <a:rPr lang="en-US"/>
            <a:t>6 Synthesis</a:t>
          </a:r>
        </a:p>
      </dgm:t>
    </dgm:pt>
    <dgm:pt modelId="{5E28CAEE-4818-1949-B18F-51DE76E43D4E}" type="parTrans" cxnId="{B7095E7F-DA42-EF41-BA8C-0988EC5A0D3E}">
      <dgm:prSet/>
      <dgm:spPr/>
      <dgm:t>
        <a:bodyPr/>
        <a:lstStyle/>
        <a:p>
          <a:endParaRPr lang="en-US"/>
        </a:p>
      </dgm:t>
    </dgm:pt>
    <dgm:pt modelId="{062B474F-41A8-5E41-ADDA-422511E4AF73}" type="sibTrans" cxnId="{B7095E7F-DA42-EF41-BA8C-0988EC5A0D3E}">
      <dgm:prSet/>
      <dgm:spPr/>
      <dgm:t>
        <a:bodyPr/>
        <a:lstStyle/>
        <a:p>
          <a:endParaRPr lang="en-US"/>
        </a:p>
      </dgm:t>
    </dgm:pt>
    <dgm:pt modelId="{3E038CF3-7C9F-7947-A7F7-2A06ACCCE96F}">
      <dgm:prSet phldrT="[Text]"/>
      <dgm:spPr/>
      <dgm:t>
        <a:bodyPr/>
        <a:lstStyle/>
        <a:p>
          <a:r>
            <a:rPr lang="en-US"/>
            <a:t>4 Analysis</a:t>
          </a:r>
        </a:p>
      </dgm:t>
    </dgm:pt>
    <dgm:pt modelId="{73B1F512-931D-904A-9D08-80F8BDFFAD5E}" type="parTrans" cxnId="{C2354F04-4DFC-3845-87B3-D5227B292114}">
      <dgm:prSet/>
      <dgm:spPr/>
      <dgm:t>
        <a:bodyPr/>
        <a:lstStyle/>
        <a:p>
          <a:endParaRPr lang="en-US"/>
        </a:p>
      </dgm:t>
    </dgm:pt>
    <dgm:pt modelId="{1D608107-94C1-E944-93E3-D05A07CFA354}" type="sibTrans" cxnId="{C2354F04-4DFC-3845-87B3-D5227B292114}">
      <dgm:prSet/>
      <dgm:spPr/>
      <dgm:t>
        <a:bodyPr/>
        <a:lstStyle/>
        <a:p>
          <a:endParaRPr lang="en-US"/>
        </a:p>
      </dgm:t>
    </dgm:pt>
    <dgm:pt modelId="{9DB9D0C2-7356-5540-BA4F-75731606F0DE}">
      <dgm:prSet phldrT="[Text]"/>
      <dgm:spPr/>
      <dgm:t>
        <a:bodyPr/>
        <a:lstStyle/>
        <a:p>
          <a:r>
            <a:rPr lang="en-US"/>
            <a:t>3 Application</a:t>
          </a:r>
        </a:p>
      </dgm:t>
    </dgm:pt>
    <dgm:pt modelId="{FDB19F8B-93FC-2643-8A51-B36D7BB492AF}" type="parTrans" cxnId="{56C24493-45AC-8341-A72E-7136B00C8611}">
      <dgm:prSet/>
      <dgm:spPr/>
      <dgm:t>
        <a:bodyPr/>
        <a:lstStyle/>
        <a:p>
          <a:endParaRPr lang="en-US"/>
        </a:p>
      </dgm:t>
    </dgm:pt>
    <dgm:pt modelId="{3AAD47C2-ECE5-064B-8430-36125090F880}" type="sibTrans" cxnId="{56C24493-45AC-8341-A72E-7136B00C8611}">
      <dgm:prSet/>
      <dgm:spPr/>
      <dgm:t>
        <a:bodyPr/>
        <a:lstStyle/>
        <a:p>
          <a:endParaRPr lang="en-US"/>
        </a:p>
      </dgm:t>
    </dgm:pt>
    <dgm:pt modelId="{E2D58E97-2B20-5545-AD19-B2E6144C637C}">
      <dgm:prSet phldrT="[Text]"/>
      <dgm:spPr/>
      <dgm:t>
        <a:bodyPr/>
        <a:lstStyle/>
        <a:p>
          <a:r>
            <a:rPr lang="en-US"/>
            <a:t>2 Comprehension</a:t>
          </a:r>
        </a:p>
      </dgm:t>
    </dgm:pt>
    <dgm:pt modelId="{8CFA6E7C-C3FA-3546-9F39-C3F5CDBDCF9C}" type="parTrans" cxnId="{9BC83565-9E27-9245-A0CB-BACECDB25E49}">
      <dgm:prSet/>
      <dgm:spPr/>
      <dgm:t>
        <a:bodyPr/>
        <a:lstStyle/>
        <a:p>
          <a:endParaRPr lang="en-US"/>
        </a:p>
      </dgm:t>
    </dgm:pt>
    <dgm:pt modelId="{3432ED33-40CF-8849-B967-54A63279B727}" type="sibTrans" cxnId="{9BC83565-9E27-9245-A0CB-BACECDB25E49}">
      <dgm:prSet/>
      <dgm:spPr/>
      <dgm:t>
        <a:bodyPr/>
        <a:lstStyle/>
        <a:p>
          <a:endParaRPr lang="en-US"/>
        </a:p>
      </dgm:t>
    </dgm:pt>
    <dgm:pt modelId="{8DCB463E-FC19-144A-BBE9-27CA6FEEDAC3}">
      <dgm:prSet phldrT="[Text]"/>
      <dgm:spPr/>
      <dgm:t>
        <a:bodyPr/>
        <a:lstStyle/>
        <a:p>
          <a:r>
            <a:rPr lang="en-US"/>
            <a:t>1 Knowledge</a:t>
          </a:r>
        </a:p>
      </dgm:t>
    </dgm:pt>
    <dgm:pt modelId="{FD667CE4-00A7-1144-9B01-12ED3370D1E7}" type="parTrans" cxnId="{7B378DB5-2F61-E546-9A75-CED0079484D7}">
      <dgm:prSet/>
      <dgm:spPr/>
      <dgm:t>
        <a:bodyPr/>
        <a:lstStyle/>
        <a:p>
          <a:endParaRPr lang="en-US"/>
        </a:p>
      </dgm:t>
    </dgm:pt>
    <dgm:pt modelId="{F1087B2F-54CF-A745-A598-77E665EFDC8B}" type="sibTrans" cxnId="{7B378DB5-2F61-E546-9A75-CED0079484D7}">
      <dgm:prSet/>
      <dgm:spPr/>
      <dgm:t>
        <a:bodyPr/>
        <a:lstStyle/>
        <a:p>
          <a:endParaRPr lang="en-US"/>
        </a:p>
      </dgm:t>
    </dgm:pt>
    <dgm:pt modelId="{99B9E03D-BBEE-1E41-865F-13011564AA72}" type="pres">
      <dgm:prSet presAssocID="{1F6F691F-61CE-894D-B63D-433493EA65C3}" presName="linear" presStyleCnt="0">
        <dgm:presLayoutVars>
          <dgm:dir/>
          <dgm:animLvl val="lvl"/>
          <dgm:resizeHandles val="exact"/>
        </dgm:presLayoutVars>
      </dgm:prSet>
      <dgm:spPr/>
    </dgm:pt>
    <dgm:pt modelId="{F21885C3-7940-AA40-8C0E-C371127A60C7}" type="pres">
      <dgm:prSet presAssocID="{8DCB463E-FC19-144A-BBE9-27CA6FEEDAC3}" presName="parentLin" presStyleCnt="0"/>
      <dgm:spPr/>
    </dgm:pt>
    <dgm:pt modelId="{397705EF-7F76-7B46-BA62-8A5980B4D1CB}" type="pres">
      <dgm:prSet presAssocID="{8DCB463E-FC19-144A-BBE9-27CA6FEEDAC3}" presName="parentLeftMargin" presStyleLbl="node1" presStyleIdx="0" presStyleCnt="6"/>
      <dgm:spPr/>
    </dgm:pt>
    <dgm:pt modelId="{0D5EEF7D-30EE-394A-93DE-4861543C0A99}" type="pres">
      <dgm:prSet presAssocID="{8DCB463E-FC19-144A-BBE9-27CA6FEEDA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C008822-5F91-9545-9447-C9996CB07380}" type="pres">
      <dgm:prSet presAssocID="{8DCB463E-FC19-144A-BBE9-27CA6FEEDAC3}" presName="negativeSpace" presStyleCnt="0"/>
      <dgm:spPr/>
    </dgm:pt>
    <dgm:pt modelId="{5B4F512A-6EA7-5747-9626-B97ADA686397}" type="pres">
      <dgm:prSet presAssocID="{8DCB463E-FC19-144A-BBE9-27CA6FEEDAC3}" presName="childText" presStyleLbl="conFgAcc1" presStyleIdx="0" presStyleCnt="6">
        <dgm:presLayoutVars>
          <dgm:bulletEnabled val="1"/>
        </dgm:presLayoutVars>
      </dgm:prSet>
      <dgm:spPr/>
    </dgm:pt>
    <dgm:pt modelId="{BC383140-F97F-6F41-9678-B807893E0A25}" type="pres">
      <dgm:prSet presAssocID="{F1087B2F-54CF-A745-A598-77E665EFDC8B}" presName="spaceBetweenRectangles" presStyleCnt="0"/>
      <dgm:spPr/>
    </dgm:pt>
    <dgm:pt modelId="{DBB934A8-CE4F-0647-B7A2-E21281EE3733}" type="pres">
      <dgm:prSet presAssocID="{E2D58E97-2B20-5545-AD19-B2E6144C637C}" presName="parentLin" presStyleCnt="0"/>
      <dgm:spPr/>
    </dgm:pt>
    <dgm:pt modelId="{915E75E2-9986-D742-871A-256E813BE0BC}" type="pres">
      <dgm:prSet presAssocID="{E2D58E97-2B20-5545-AD19-B2E6144C637C}" presName="parentLeftMargin" presStyleLbl="node1" presStyleIdx="0" presStyleCnt="6"/>
      <dgm:spPr/>
    </dgm:pt>
    <dgm:pt modelId="{11F30D89-1775-9142-A711-055BC9F1641E}" type="pres">
      <dgm:prSet presAssocID="{E2D58E97-2B20-5545-AD19-B2E6144C637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93A8955-C1B7-3B45-A80A-4748D05554AD}" type="pres">
      <dgm:prSet presAssocID="{E2D58E97-2B20-5545-AD19-B2E6144C637C}" presName="negativeSpace" presStyleCnt="0"/>
      <dgm:spPr/>
    </dgm:pt>
    <dgm:pt modelId="{35ADA6C3-9A85-3B42-8FDC-33C665A46366}" type="pres">
      <dgm:prSet presAssocID="{E2D58E97-2B20-5545-AD19-B2E6144C637C}" presName="childText" presStyleLbl="conFgAcc1" presStyleIdx="1" presStyleCnt="6">
        <dgm:presLayoutVars>
          <dgm:bulletEnabled val="1"/>
        </dgm:presLayoutVars>
      </dgm:prSet>
      <dgm:spPr/>
    </dgm:pt>
    <dgm:pt modelId="{53A171D0-44CD-C141-B897-A0E3EB81F33A}" type="pres">
      <dgm:prSet presAssocID="{3432ED33-40CF-8849-B967-54A63279B727}" presName="spaceBetweenRectangles" presStyleCnt="0"/>
      <dgm:spPr/>
    </dgm:pt>
    <dgm:pt modelId="{D845EB3E-CEF5-AD4B-85FF-5DB7FCD8CDA7}" type="pres">
      <dgm:prSet presAssocID="{9DB9D0C2-7356-5540-BA4F-75731606F0DE}" presName="parentLin" presStyleCnt="0"/>
      <dgm:spPr/>
    </dgm:pt>
    <dgm:pt modelId="{D6B091E0-024E-594D-B4A7-AAC4B6663323}" type="pres">
      <dgm:prSet presAssocID="{9DB9D0C2-7356-5540-BA4F-75731606F0DE}" presName="parentLeftMargin" presStyleLbl="node1" presStyleIdx="1" presStyleCnt="6"/>
      <dgm:spPr/>
    </dgm:pt>
    <dgm:pt modelId="{228BD7C2-2F53-DC41-94C7-55DEC3D3D586}" type="pres">
      <dgm:prSet presAssocID="{9DB9D0C2-7356-5540-BA4F-75731606F0D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BA70121-A522-3D47-A12D-A2AF2BEA6049}" type="pres">
      <dgm:prSet presAssocID="{9DB9D0C2-7356-5540-BA4F-75731606F0DE}" presName="negativeSpace" presStyleCnt="0"/>
      <dgm:spPr/>
    </dgm:pt>
    <dgm:pt modelId="{5EF8CB8E-B5A2-CF42-BACB-C1E93B5D7DD9}" type="pres">
      <dgm:prSet presAssocID="{9DB9D0C2-7356-5540-BA4F-75731606F0DE}" presName="childText" presStyleLbl="conFgAcc1" presStyleIdx="2" presStyleCnt="6">
        <dgm:presLayoutVars>
          <dgm:bulletEnabled val="1"/>
        </dgm:presLayoutVars>
      </dgm:prSet>
      <dgm:spPr/>
    </dgm:pt>
    <dgm:pt modelId="{0EEFB630-4808-8B4C-A204-EAB49DD54A22}" type="pres">
      <dgm:prSet presAssocID="{3AAD47C2-ECE5-064B-8430-36125090F880}" presName="spaceBetweenRectangles" presStyleCnt="0"/>
      <dgm:spPr/>
    </dgm:pt>
    <dgm:pt modelId="{1C865F51-1BD1-F64B-A2EF-421B733592EF}" type="pres">
      <dgm:prSet presAssocID="{3E038CF3-7C9F-7947-A7F7-2A06ACCCE96F}" presName="parentLin" presStyleCnt="0"/>
      <dgm:spPr/>
    </dgm:pt>
    <dgm:pt modelId="{BA0F07E9-13E5-8848-BE34-4AB467D3128E}" type="pres">
      <dgm:prSet presAssocID="{3E038CF3-7C9F-7947-A7F7-2A06ACCCE96F}" presName="parentLeftMargin" presStyleLbl="node1" presStyleIdx="2" presStyleCnt="6"/>
      <dgm:spPr/>
    </dgm:pt>
    <dgm:pt modelId="{C71FD679-F39B-AF4E-91B6-59DEF831821D}" type="pres">
      <dgm:prSet presAssocID="{3E038CF3-7C9F-7947-A7F7-2A06ACCCE96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6E126E-4ACA-C840-96F2-3CCB86187423}" type="pres">
      <dgm:prSet presAssocID="{3E038CF3-7C9F-7947-A7F7-2A06ACCCE96F}" presName="negativeSpace" presStyleCnt="0"/>
      <dgm:spPr/>
    </dgm:pt>
    <dgm:pt modelId="{312A4427-93B1-154F-A3A9-D183FBCAADBF}" type="pres">
      <dgm:prSet presAssocID="{3E038CF3-7C9F-7947-A7F7-2A06ACCCE96F}" presName="childText" presStyleLbl="conFgAcc1" presStyleIdx="3" presStyleCnt="6">
        <dgm:presLayoutVars>
          <dgm:bulletEnabled val="1"/>
        </dgm:presLayoutVars>
      </dgm:prSet>
      <dgm:spPr/>
    </dgm:pt>
    <dgm:pt modelId="{19C3C320-CA16-5A49-8F7C-0D0109AFC9D1}" type="pres">
      <dgm:prSet presAssocID="{1D608107-94C1-E944-93E3-D05A07CFA354}" presName="spaceBetweenRectangles" presStyleCnt="0"/>
      <dgm:spPr/>
    </dgm:pt>
    <dgm:pt modelId="{4C04669C-D538-744A-8CB5-1D6A86AFAE0F}" type="pres">
      <dgm:prSet presAssocID="{1F9B07D1-3D65-E64A-BC83-7909BF89FB52}" presName="parentLin" presStyleCnt="0"/>
      <dgm:spPr/>
    </dgm:pt>
    <dgm:pt modelId="{1AC70C07-2638-B34B-BE04-93E4A0AEE146}" type="pres">
      <dgm:prSet presAssocID="{1F9B07D1-3D65-E64A-BC83-7909BF89FB52}" presName="parentLeftMargin" presStyleLbl="node1" presStyleIdx="3" presStyleCnt="6"/>
      <dgm:spPr/>
    </dgm:pt>
    <dgm:pt modelId="{8E7A4323-E64D-D345-B192-9681D71E38BB}" type="pres">
      <dgm:prSet presAssocID="{1F9B07D1-3D65-E64A-BC83-7909BF89FB5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610CABD-48BB-8744-9041-070E6DA06729}" type="pres">
      <dgm:prSet presAssocID="{1F9B07D1-3D65-E64A-BC83-7909BF89FB52}" presName="negativeSpace" presStyleCnt="0"/>
      <dgm:spPr/>
    </dgm:pt>
    <dgm:pt modelId="{D968B1F9-C6CB-5749-BF7F-5B65BA720AC0}" type="pres">
      <dgm:prSet presAssocID="{1F9B07D1-3D65-E64A-BC83-7909BF89FB52}" presName="childText" presStyleLbl="conFgAcc1" presStyleIdx="4" presStyleCnt="6">
        <dgm:presLayoutVars>
          <dgm:bulletEnabled val="1"/>
        </dgm:presLayoutVars>
      </dgm:prSet>
      <dgm:spPr/>
    </dgm:pt>
    <dgm:pt modelId="{290424A5-7D20-A643-A304-E65B8CE361CC}" type="pres">
      <dgm:prSet presAssocID="{F86EBF13-B106-F741-A0C5-67E5D0CAA182}" presName="spaceBetweenRectangles" presStyleCnt="0"/>
      <dgm:spPr/>
    </dgm:pt>
    <dgm:pt modelId="{7F259AC7-DA89-8542-906D-21EC65E25593}" type="pres">
      <dgm:prSet presAssocID="{26453E33-1973-074E-BE3C-89D3133E4322}" presName="parentLin" presStyleCnt="0"/>
      <dgm:spPr/>
    </dgm:pt>
    <dgm:pt modelId="{9409184E-D0EB-144A-9AD5-7AEDFC6B6423}" type="pres">
      <dgm:prSet presAssocID="{26453E33-1973-074E-BE3C-89D3133E4322}" presName="parentLeftMargin" presStyleLbl="node1" presStyleIdx="4" presStyleCnt="6"/>
      <dgm:spPr/>
    </dgm:pt>
    <dgm:pt modelId="{3E2D0F72-E730-364D-A189-50A8554771EA}" type="pres">
      <dgm:prSet presAssocID="{26453E33-1973-074E-BE3C-89D3133E4322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1866963-A896-BD47-84EF-2EFC34C96128}" type="pres">
      <dgm:prSet presAssocID="{26453E33-1973-074E-BE3C-89D3133E4322}" presName="negativeSpace" presStyleCnt="0"/>
      <dgm:spPr/>
    </dgm:pt>
    <dgm:pt modelId="{D371F1A4-CDDB-3043-8EDD-348683641013}" type="pres">
      <dgm:prSet presAssocID="{26453E33-1973-074E-BE3C-89D3133E432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93BC401-0327-6D4A-B8A3-7CA9542D1483}" type="presOf" srcId="{8DCB463E-FC19-144A-BBE9-27CA6FEEDAC3}" destId="{0D5EEF7D-30EE-394A-93DE-4861543C0A99}" srcOrd="1" destOrd="0" presId="urn:microsoft.com/office/officeart/2005/8/layout/list1"/>
    <dgm:cxn modelId="{15A16F02-55D8-544C-AE7D-435F50C7FE76}" type="presOf" srcId="{E2D58E97-2B20-5545-AD19-B2E6144C637C}" destId="{11F30D89-1775-9142-A711-055BC9F1641E}" srcOrd="1" destOrd="0" presId="urn:microsoft.com/office/officeart/2005/8/layout/list1"/>
    <dgm:cxn modelId="{C2354F04-4DFC-3845-87B3-D5227B292114}" srcId="{1F6F691F-61CE-894D-B63D-433493EA65C3}" destId="{3E038CF3-7C9F-7947-A7F7-2A06ACCCE96F}" srcOrd="3" destOrd="0" parTransId="{73B1F512-931D-904A-9D08-80F8BDFFAD5E}" sibTransId="{1D608107-94C1-E944-93E3-D05A07CFA354}"/>
    <dgm:cxn modelId="{9BC83565-9E27-9245-A0CB-BACECDB25E49}" srcId="{1F6F691F-61CE-894D-B63D-433493EA65C3}" destId="{E2D58E97-2B20-5545-AD19-B2E6144C637C}" srcOrd="1" destOrd="0" parTransId="{8CFA6E7C-C3FA-3546-9F39-C3F5CDBDCF9C}" sibTransId="{3432ED33-40CF-8849-B967-54A63279B727}"/>
    <dgm:cxn modelId="{32A0477A-14C4-2945-92E9-921C5DAADCC9}" type="presOf" srcId="{9DB9D0C2-7356-5540-BA4F-75731606F0DE}" destId="{228BD7C2-2F53-DC41-94C7-55DEC3D3D586}" srcOrd="1" destOrd="0" presId="urn:microsoft.com/office/officeart/2005/8/layout/list1"/>
    <dgm:cxn modelId="{B7095E7F-DA42-EF41-BA8C-0988EC5A0D3E}" srcId="{1F6F691F-61CE-894D-B63D-433493EA65C3}" destId="{26453E33-1973-074E-BE3C-89D3133E4322}" srcOrd="5" destOrd="0" parTransId="{5E28CAEE-4818-1949-B18F-51DE76E43D4E}" sibTransId="{062B474F-41A8-5E41-ADDA-422511E4AF73}"/>
    <dgm:cxn modelId="{DD681493-9641-E544-980A-260251AC3C2F}" srcId="{1F6F691F-61CE-894D-B63D-433493EA65C3}" destId="{1F9B07D1-3D65-E64A-BC83-7909BF89FB52}" srcOrd="4" destOrd="0" parTransId="{B371F616-7B23-264A-927B-F4A64050A247}" sibTransId="{F86EBF13-B106-F741-A0C5-67E5D0CAA182}"/>
    <dgm:cxn modelId="{56C24493-45AC-8341-A72E-7136B00C8611}" srcId="{1F6F691F-61CE-894D-B63D-433493EA65C3}" destId="{9DB9D0C2-7356-5540-BA4F-75731606F0DE}" srcOrd="2" destOrd="0" parTransId="{FDB19F8B-93FC-2643-8A51-B36D7BB492AF}" sibTransId="{3AAD47C2-ECE5-064B-8430-36125090F880}"/>
    <dgm:cxn modelId="{7B24309A-8D36-4047-B624-8765A369D87A}" type="presOf" srcId="{1F9B07D1-3D65-E64A-BC83-7909BF89FB52}" destId="{8E7A4323-E64D-D345-B192-9681D71E38BB}" srcOrd="1" destOrd="0" presId="urn:microsoft.com/office/officeart/2005/8/layout/list1"/>
    <dgm:cxn modelId="{6FCD3CA0-C674-1740-A6A3-310B742EA96D}" type="presOf" srcId="{26453E33-1973-074E-BE3C-89D3133E4322}" destId="{9409184E-D0EB-144A-9AD5-7AEDFC6B6423}" srcOrd="0" destOrd="0" presId="urn:microsoft.com/office/officeart/2005/8/layout/list1"/>
    <dgm:cxn modelId="{424AE8AC-10A4-CE43-BAC3-73114F3D29BC}" type="presOf" srcId="{3E038CF3-7C9F-7947-A7F7-2A06ACCCE96F}" destId="{BA0F07E9-13E5-8848-BE34-4AB467D3128E}" srcOrd="0" destOrd="0" presId="urn:microsoft.com/office/officeart/2005/8/layout/list1"/>
    <dgm:cxn modelId="{0F8807AE-04BB-E548-B85A-23DE50512261}" type="presOf" srcId="{8DCB463E-FC19-144A-BBE9-27CA6FEEDAC3}" destId="{397705EF-7F76-7B46-BA62-8A5980B4D1CB}" srcOrd="0" destOrd="0" presId="urn:microsoft.com/office/officeart/2005/8/layout/list1"/>
    <dgm:cxn modelId="{F8980FAE-72CA-7740-AA41-1DDEB6E4AA20}" type="presOf" srcId="{26453E33-1973-074E-BE3C-89D3133E4322}" destId="{3E2D0F72-E730-364D-A189-50A8554771EA}" srcOrd="1" destOrd="0" presId="urn:microsoft.com/office/officeart/2005/8/layout/list1"/>
    <dgm:cxn modelId="{2EFFB0B4-1918-DC41-8782-2BA61AC1B177}" type="presOf" srcId="{3E038CF3-7C9F-7947-A7F7-2A06ACCCE96F}" destId="{C71FD679-F39B-AF4E-91B6-59DEF831821D}" srcOrd="1" destOrd="0" presId="urn:microsoft.com/office/officeart/2005/8/layout/list1"/>
    <dgm:cxn modelId="{7B378DB5-2F61-E546-9A75-CED0079484D7}" srcId="{1F6F691F-61CE-894D-B63D-433493EA65C3}" destId="{8DCB463E-FC19-144A-BBE9-27CA6FEEDAC3}" srcOrd="0" destOrd="0" parTransId="{FD667CE4-00A7-1144-9B01-12ED3370D1E7}" sibTransId="{F1087B2F-54CF-A745-A598-77E665EFDC8B}"/>
    <dgm:cxn modelId="{420713D0-7625-DD4A-A5A1-1450BE5AFDD8}" type="presOf" srcId="{1F9B07D1-3D65-E64A-BC83-7909BF89FB52}" destId="{1AC70C07-2638-B34B-BE04-93E4A0AEE146}" srcOrd="0" destOrd="0" presId="urn:microsoft.com/office/officeart/2005/8/layout/list1"/>
    <dgm:cxn modelId="{974581D9-645C-324C-A04F-053E5EBC9B58}" type="presOf" srcId="{1F6F691F-61CE-894D-B63D-433493EA65C3}" destId="{99B9E03D-BBEE-1E41-865F-13011564AA72}" srcOrd="0" destOrd="0" presId="urn:microsoft.com/office/officeart/2005/8/layout/list1"/>
    <dgm:cxn modelId="{1FCF4EF7-51C5-BF4E-8FB2-FB7E580E41C4}" type="presOf" srcId="{9DB9D0C2-7356-5540-BA4F-75731606F0DE}" destId="{D6B091E0-024E-594D-B4A7-AAC4B6663323}" srcOrd="0" destOrd="0" presId="urn:microsoft.com/office/officeart/2005/8/layout/list1"/>
    <dgm:cxn modelId="{2C592CF8-8CBC-1942-835D-4EA124A21B7A}" type="presOf" srcId="{E2D58E97-2B20-5545-AD19-B2E6144C637C}" destId="{915E75E2-9986-D742-871A-256E813BE0BC}" srcOrd="0" destOrd="0" presId="urn:microsoft.com/office/officeart/2005/8/layout/list1"/>
    <dgm:cxn modelId="{39BC4544-E8A9-CF4B-A494-D4B9A624A88E}" type="presParOf" srcId="{99B9E03D-BBEE-1E41-865F-13011564AA72}" destId="{F21885C3-7940-AA40-8C0E-C371127A60C7}" srcOrd="0" destOrd="0" presId="urn:microsoft.com/office/officeart/2005/8/layout/list1"/>
    <dgm:cxn modelId="{F5CF5950-AAFB-F34E-830A-C938F64615A8}" type="presParOf" srcId="{F21885C3-7940-AA40-8C0E-C371127A60C7}" destId="{397705EF-7F76-7B46-BA62-8A5980B4D1CB}" srcOrd="0" destOrd="0" presId="urn:microsoft.com/office/officeart/2005/8/layout/list1"/>
    <dgm:cxn modelId="{81050298-31B4-D045-87E3-2C5578ED60EF}" type="presParOf" srcId="{F21885C3-7940-AA40-8C0E-C371127A60C7}" destId="{0D5EEF7D-30EE-394A-93DE-4861543C0A99}" srcOrd="1" destOrd="0" presId="urn:microsoft.com/office/officeart/2005/8/layout/list1"/>
    <dgm:cxn modelId="{474A4ABE-0C6E-2945-9BE5-8E6BDA4AF8F8}" type="presParOf" srcId="{99B9E03D-BBEE-1E41-865F-13011564AA72}" destId="{9C008822-5F91-9545-9447-C9996CB07380}" srcOrd="1" destOrd="0" presId="urn:microsoft.com/office/officeart/2005/8/layout/list1"/>
    <dgm:cxn modelId="{C8BDBD90-9E2F-5D4B-9A44-6BD2F4073661}" type="presParOf" srcId="{99B9E03D-BBEE-1E41-865F-13011564AA72}" destId="{5B4F512A-6EA7-5747-9626-B97ADA686397}" srcOrd="2" destOrd="0" presId="urn:microsoft.com/office/officeart/2005/8/layout/list1"/>
    <dgm:cxn modelId="{73D9FB92-A8E4-F54B-B821-B1BDA4A0D4C3}" type="presParOf" srcId="{99B9E03D-BBEE-1E41-865F-13011564AA72}" destId="{BC383140-F97F-6F41-9678-B807893E0A25}" srcOrd="3" destOrd="0" presId="urn:microsoft.com/office/officeart/2005/8/layout/list1"/>
    <dgm:cxn modelId="{9F2E8600-408B-394A-9274-8C177E6E9A6F}" type="presParOf" srcId="{99B9E03D-BBEE-1E41-865F-13011564AA72}" destId="{DBB934A8-CE4F-0647-B7A2-E21281EE3733}" srcOrd="4" destOrd="0" presId="urn:microsoft.com/office/officeart/2005/8/layout/list1"/>
    <dgm:cxn modelId="{BDF44756-B0AE-724D-8051-8A155668C784}" type="presParOf" srcId="{DBB934A8-CE4F-0647-B7A2-E21281EE3733}" destId="{915E75E2-9986-D742-871A-256E813BE0BC}" srcOrd="0" destOrd="0" presId="urn:microsoft.com/office/officeart/2005/8/layout/list1"/>
    <dgm:cxn modelId="{03CA41A2-DABC-1F46-BADE-4CF455F991AA}" type="presParOf" srcId="{DBB934A8-CE4F-0647-B7A2-E21281EE3733}" destId="{11F30D89-1775-9142-A711-055BC9F1641E}" srcOrd="1" destOrd="0" presId="urn:microsoft.com/office/officeart/2005/8/layout/list1"/>
    <dgm:cxn modelId="{BEE69A6C-B784-714C-80A2-5B2FB9694C1B}" type="presParOf" srcId="{99B9E03D-BBEE-1E41-865F-13011564AA72}" destId="{693A8955-C1B7-3B45-A80A-4748D05554AD}" srcOrd="5" destOrd="0" presId="urn:microsoft.com/office/officeart/2005/8/layout/list1"/>
    <dgm:cxn modelId="{8F9B31B9-875A-6543-85D3-13FBFBC51355}" type="presParOf" srcId="{99B9E03D-BBEE-1E41-865F-13011564AA72}" destId="{35ADA6C3-9A85-3B42-8FDC-33C665A46366}" srcOrd="6" destOrd="0" presId="urn:microsoft.com/office/officeart/2005/8/layout/list1"/>
    <dgm:cxn modelId="{F0DDEC22-7A1F-A041-B4C2-267091D1F09A}" type="presParOf" srcId="{99B9E03D-BBEE-1E41-865F-13011564AA72}" destId="{53A171D0-44CD-C141-B897-A0E3EB81F33A}" srcOrd="7" destOrd="0" presId="urn:microsoft.com/office/officeart/2005/8/layout/list1"/>
    <dgm:cxn modelId="{601E7ED2-CB6D-374F-AEB5-272DBC112B54}" type="presParOf" srcId="{99B9E03D-BBEE-1E41-865F-13011564AA72}" destId="{D845EB3E-CEF5-AD4B-85FF-5DB7FCD8CDA7}" srcOrd="8" destOrd="0" presId="urn:microsoft.com/office/officeart/2005/8/layout/list1"/>
    <dgm:cxn modelId="{00A86A80-4FD8-2346-B0CA-DCB46BE0543B}" type="presParOf" srcId="{D845EB3E-CEF5-AD4B-85FF-5DB7FCD8CDA7}" destId="{D6B091E0-024E-594D-B4A7-AAC4B6663323}" srcOrd="0" destOrd="0" presId="urn:microsoft.com/office/officeart/2005/8/layout/list1"/>
    <dgm:cxn modelId="{3C81F5B0-D4BC-3345-A6E7-5FD4055A079A}" type="presParOf" srcId="{D845EB3E-CEF5-AD4B-85FF-5DB7FCD8CDA7}" destId="{228BD7C2-2F53-DC41-94C7-55DEC3D3D586}" srcOrd="1" destOrd="0" presId="urn:microsoft.com/office/officeart/2005/8/layout/list1"/>
    <dgm:cxn modelId="{350E8C30-3351-0E48-9AB0-5A3896D9E7DB}" type="presParOf" srcId="{99B9E03D-BBEE-1E41-865F-13011564AA72}" destId="{2BA70121-A522-3D47-A12D-A2AF2BEA6049}" srcOrd="9" destOrd="0" presId="urn:microsoft.com/office/officeart/2005/8/layout/list1"/>
    <dgm:cxn modelId="{4FD0AA68-6011-C94E-8BBC-B5428C3389D5}" type="presParOf" srcId="{99B9E03D-BBEE-1E41-865F-13011564AA72}" destId="{5EF8CB8E-B5A2-CF42-BACB-C1E93B5D7DD9}" srcOrd="10" destOrd="0" presId="urn:microsoft.com/office/officeart/2005/8/layout/list1"/>
    <dgm:cxn modelId="{F0A94003-1ACB-034E-9EAC-4A4F30049BDA}" type="presParOf" srcId="{99B9E03D-BBEE-1E41-865F-13011564AA72}" destId="{0EEFB630-4808-8B4C-A204-EAB49DD54A22}" srcOrd="11" destOrd="0" presId="urn:microsoft.com/office/officeart/2005/8/layout/list1"/>
    <dgm:cxn modelId="{CA44C065-8541-E94C-B0A6-DBC07D5CECF2}" type="presParOf" srcId="{99B9E03D-BBEE-1E41-865F-13011564AA72}" destId="{1C865F51-1BD1-F64B-A2EF-421B733592EF}" srcOrd="12" destOrd="0" presId="urn:microsoft.com/office/officeart/2005/8/layout/list1"/>
    <dgm:cxn modelId="{259CD273-4BC7-2842-9862-BFB57DBA529D}" type="presParOf" srcId="{1C865F51-1BD1-F64B-A2EF-421B733592EF}" destId="{BA0F07E9-13E5-8848-BE34-4AB467D3128E}" srcOrd="0" destOrd="0" presId="urn:microsoft.com/office/officeart/2005/8/layout/list1"/>
    <dgm:cxn modelId="{08825F91-053E-9E45-BD55-2052492060AD}" type="presParOf" srcId="{1C865F51-1BD1-F64B-A2EF-421B733592EF}" destId="{C71FD679-F39B-AF4E-91B6-59DEF831821D}" srcOrd="1" destOrd="0" presId="urn:microsoft.com/office/officeart/2005/8/layout/list1"/>
    <dgm:cxn modelId="{25CC96DE-164C-3949-AC88-BA8B62736927}" type="presParOf" srcId="{99B9E03D-BBEE-1E41-865F-13011564AA72}" destId="{1A6E126E-4ACA-C840-96F2-3CCB86187423}" srcOrd="13" destOrd="0" presId="urn:microsoft.com/office/officeart/2005/8/layout/list1"/>
    <dgm:cxn modelId="{E9DCE2D9-D3A9-1A45-812E-2D097EF6C6C4}" type="presParOf" srcId="{99B9E03D-BBEE-1E41-865F-13011564AA72}" destId="{312A4427-93B1-154F-A3A9-D183FBCAADBF}" srcOrd="14" destOrd="0" presId="urn:microsoft.com/office/officeart/2005/8/layout/list1"/>
    <dgm:cxn modelId="{4FA6AC22-EF32-7C45-BE2E-93032D8E252E}" type="presParOf" srcId="{99B9E03D-BBEE-1E41-865F-13011564AA72}" destId="{19C3C320-CA16-5A49-8F7C-0D0109AFC9D1}" srcOrd="15" destOrd="0" presId="urn:microsoft.com/office/officeart/2005/8/layout/list1"/>
    <dgm:cxn modelId="{82FC5696-944A-CE47-A862-1EE18A35446A}" type="presParOf" srcId="{99B9E03D-BBEE-1E41-865F-13011564AA72}" destId="{4C04669C-D538-744A-8CB5-1D6A86AFAE0F}" srcOrd="16" destOrd="0" presId="urn:microsoft.com/office/officeart/2005/8/layout/list1"/>
    <dgm:cxn modelId="{BF45A4FA-9382-E44C-9B35-295044E8C625}" type="presParOf" srcId="{4C04669C-D538-744A-8CB5-1D6A86AFAE0F}" destId="{1AC70C07-2638-B34B-BE04-93E4A0AEE146}" srcOrd="0" destOrd="0" presId="urn:microsoft.com/office/officeart/2005/8/layout/list1"/>
    <dgm:cxn modelId="{2A96D885-2347-894A-BBDC-D75942F935E0}" type="presParOf" srcId="{4C04669C-D538-744A-8CB5-1D6A86AFAE0F}" destId="{8E7A4323-E64D-D345-B192-9681D71E38BB}" srcOrd="1" destOrd="0" presId="urn:microsoft.com/office/officeart/2005/8/layout/list1"/>
    <dgm:cxn modelId="{2D78ACE3-F9C1-EE4C-ACA2-0BBF9B8A68E4}" type="presParOf" srcId="{99B9E03D-BBEE-1E41-865F-13011564AA72}" destId="{5610CABD-48BB-8744-9041-070E6DA06729}" srcOrd="17" destOrd="0" presId="urn:microsoft.com/office/officeart/2005/8/layout/list1"/>
    <dgm:cxn modelId="{FC9F9744-FA0E-364C-A721-343ABA78C626}" type="presParOf" srcId="{99B9E03D-BBEE-1E41-865F-13011564AA72}" destId="{D968B1F9-C6CB-5749-BF7F-5B65BA720AC0}" srcOrd="18" destOrd="0" presId="urn:microsoft.com/office/officeart/2005/8/layout/list1"/>
    <dgm:cxn modelId="{1A1710C2-E069-D44B-B5E5-0E7A5E6A322C}" type="presParOf" srcId="{99B9E03D-BBEE-1E41-865F-13011564AA72}" destId="{290424A5-7D20-A643-A304-E65B8CE361CC}" srcOrd="19" destOrd="0" presId="urn:microsoft.com/office/officeart/2005/8/layout/list1"/>
    <dgm:cxn modelId="{7CB2B190-5468-1742-A42E-F42EEF39AAB9}" type="presParOf" srcId="{99B9E03D-BBEE-1E41-865F-13011564AA72}" destId="{7F259AC7-DA89-8542-906D-21EC65E25593}" srcOrd="20" destOrd="0" presId="urn:microsoft.com/office/officeart/2005/8/layout/list1"/>
    <dgm:cxn modelId="{63EA3A35-6F17-2D4F-891C-DE4BD7726AEF}" type="presParOf" srcId="{7F259AC7-DA89-8542-906D-21EC65E25593}" destId="{9409184E-D0EB-144A-9AD5-7AEDFC6B6423}" srcOrd="0" destOrd="0" presId="urn:microsoft.com/office/officeart/2005/8/layout/list1"/>
    <dgm:cxn modelId="{09BE81B7-A31A-324F-BDE6-3B9521287474}" type="presParOf" srcId="{7F259AC7-DA89-8542-906D-21EC65E25593}" destId="{3E2D0F72-E730-364D-A189-50A8554771EA}" srcOrd="1" destOrd="0" presId="urn:microsoft.com/office/officeart/2005/8/layout/list1"/>
    <dgm:cxn modelId="{786F19EB-9A1D-F04C-96AE-B976605B7002}" type="presParOf" srcId="{99B9E03D-BBEE-1E41-865F-13011564AA72}" destId="{C1866963-A896-BD47-84EF-2EFC34C96128}" srcOrd="21" destOrd="0" presId="urn:microsoft.com/office/officeart/2005/8/layout/list1"/>
    <dgm:cxn modelId="{840095B0-E234-9947-BF24-B6B1AA539918}" type="presParOf" srcId="{99B9E03D-BBEE-1E41-865F-13011564AA72}" destId="{D371F1A4-CDDB-3043-8EDD-34868364101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F512A-6EA7-5747-9626-B97ADA686397}">
      <dsp:nvSpPr>
        <dsp:cNvPr id="0" name=""/>
        <dsp:cNvSpPr/>
      </dsp:nvSpPr>
      <dsp:spPr>
        <a:xfrm>
          <a:off x="0" y="277748"/>
          <a:ext cx="8153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EEF7D-30EE-394A-93DE-4861543C0A99}">
      <dsp:nvSpPr>
        <dsp:cNvPr id="0" name=""/>
        <dsp:cNvSpPr/>
      </dsp:nvSpPr>
      <dsp:spPr>
        <a:xfrm>
          <a:off x="407670" y="41588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 Knowledge</a:t>
          </a:r>
        </a:p>
      </dsp:txBody>
      <dsp:txXfrm>
        <a:off x="430727" y="64645"/>
        <a:ext cx="5661266" cy="426206"/>
      </dsp:txXfrm>
    </dsp:sp>
    <dsp:sp modelId="{35ADA6C3-9A85-3B42-8FDC-33C665A46366}">
      <dsp:nvSpPr>
        <dsp:cNvPr id="0" name=""/>
        <dsp:cNvSpPr/>
      </dsp:nvSpPr>
      <dsp:spPr>
        <a:xfrm>
          <a:off x="0" y="1003508"/>
          <a:ext cx="8153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30D89-1775-9142-A711-055BC9F1641E}">
      <dsp:nvSpPr>
        <dsp:cNvPr id="0" name=""/>
        <dsp:cNvSpPr/>
      </dsp:nvSpPr>
      <dsp:spPr>
        <a:xfrm>
          <a:off x="407670" y="76734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 Comprehension</a:t>
          </a:r>
        </a:p>
      </dsp:txBody>
      <dsp:txXfrm>
        <a:off x="430727" y="790406"/>
        <a:ext cx="5661266" cy="426206"/>
      </dsp:txXfrm>
    </dsp:sp>
    <dsp:sp modelId="{5EF8CB8E-B5A2-CF42-BACB-C1E93B5D7DD9}">
      <dsp:nvSpPr>
        <dsp:cNvPr id="0" name=""/>
        <dsp:cNvSpPr/>
      </dsp:nvSpPr>
      <dsp:spPr>
        <a:xfrm>
          <a:off x="0" y="1729268"/>
          <a:ext cx="8153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BD7C2-2F53-DC41-94C7-55DEC3D3D586}">
      <dsp:nvSpPr>
        <dsp:cNvPr id="0" name=""/>
        <dsp:cNvSpPr/>
      </dsp:nvSpPr>
      <dsp:spPr>
        <a:xfrm>
          <a:off x="407670" y="1493108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 Application</a:t>
          </a:r>
        </a:p>
      </dsp:txBody>
      <dsp:txXfrm>
        <a:off x="430727" y="1516165"/>
        <a:ext cx="5661266" cy="426206"/>
      </dsp:txXfrm>
    </dsp:sp>
    <dsp:sp modelId="{312A4427-93B1-154F-A3A9-D183FBCAADBF}">
      <dsp:nvSpPr>
        <dsp:cNvPr id="0" name=""/>
        <dsp:cNvSpPr/>
      </dsp:nvSpPr>
      <dsp:spPr>
        <a:xfrm>
          <a:off x="0" y="2455028"/>
          <a:ext cx="8153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FD679-F39B-AF4E-91B6-59DEF831821D}">
      <dsp:nvSpPr>
        <dsp:cNvPr id="0" name=""/>
        <dsp:cNvSpPr/>
      </dsp:nvSpPr>
      <dsp:spPr>
        <a:xfrm>
          <a:off x="407670" y="2218868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 Analysis</a:t>
          </a:r>
        </a:p>
      </dsp:txBody>
      <dsp:txXfrm>
        <a:off x="430727" y="2241925"/>
        <a:ext cx="5661266" cy="426206"/>
      </dsp:txXfrm>
    </dsp:sp>
    <dsp:sp modelId="{D968B1F9-C6CB-5749-BF7F-5B65BA720AC0}">
      <dsp:nvSpPr>
        <dsp:cNvPr id="0" name=""/>
        <dsp:cNvSpPr/>
      </dsp:nvSpPr>
      <dsp:spPr>
        <a:xfrm>
          <a:off x="0" y="3180789"/>
          <a:ext cx="8153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A4323-E64D-D345-B192-9681D71E38BB}">
      <dsp:nvSpPr>
        <dsp:cNvPr id="0" name=""/>
        <dsp:cNvSpPr/>
      </dsp:nvSpPr>
      <dsp:spPr>
        <a:xfrm>
          <a:off x="407670" y="294462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5 Evaluation</a:t>
          </a:r>
        </a:p>
      </dsp:txBody>
      <dsp:txXfrm>
        <a:off x="430727" y="2967686"/>
        <a:ext cx="5661266" cy="426206"/>
      </dsp:txXfrm>
    </dsp:sp>
    <dsp:sp modelId="{D371F1A4-CDDB-3043-8EDD-348683641013}">
      <dsp:nvSpPr>
        <dsp:cNvPr id="0" name=""/>
        <dsp:cNvSpPr/>
      </dsp:nvSpPr>
      <dsp:spPr>
        <a:xfrm>
          <a:off x="0" y="3906549"/>
          <a:ext cx="8153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D0F72-E730-364D-A189-50A8554771EA}">
      <dsp:nvSpPr>
        <dsp:cNvPr id="0" name=""/>
        <dsp:cNvSpPr/>
      </dsp:nvSpPr>
      <dsp:spPr>
        <a:xfrm>
          <a:off x="407670" y="3670389"/>
          <a:ext cx="570738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 Synthesis</a:t>
          </a:r>
        </a:p>
      </dsp:txBody>
      <dsp:txXfrm>
        <a:off x="430727" y="3693446"/>
        <a:ext cx="566126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3A1EEC-71D9-D741-BAC5-C38CAFB5D24F}" type="datetimeFigureOut">
              <a:rPr lang="en-US"/>
              <a:pPr>
                <a:defRPr/>
              </a:pPr>
              <a:t>7/23/18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CFA5EB-8C47-3B41-8231-2967036D9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65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</a:t>
            </a:r>
            <a:r>
              <a:rPr lang="en-US" baseline="0" dirty="0"/>
              <a:t> as a group activity - small groups </a:t>
            </a:r>
            <a:r>
              <a:rPr lang="en-US" baseline="0" dirty="0" err="1"/>
              <a:t>eg</a:t>
            </a:r>
            <a:r>
              <a:rPr lang="en-US" baseline="0" dirty="0"/>
              <a:t> 4 per group at most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Two sets of post its per group - “Good” and “bad”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Bring all groups post-its together and sort for “consensus”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Brief discussion as whole group on the good and bad points raised.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97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Depth of learning you want them to achieve - knowledge is the “surface”; synthesis is the deepest</a:t>
            </a:r>
            <a:r>
              <a:rPr lang="en-US" baseline="0" dirty="0"/>
              <a:t>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476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 activity - in small groups, define an</a:t>
            </a:r>
            <a:r>
              <a:rPr lang="en-US" baseline="0" dirty="0"/>
              <a:t> aim and learning objectives for a topic of their choice; 10 minutes discussion; feedback to whole group for comment.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520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can you cover - time and resources?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33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</a:t>
            </a:r>
            <a:r>
              <a:rPr lang="en-US" baseline="0" dirty="0"/>
              <a:t> by </a:t>
            </a:r>
            <a:r>
              <a:rPr lang="en-US" baseline="0" dirty="0" err="1"/>
              <a:t>powerpoint</a:t>
            </a:r>
            <a:r>
              <a:rPr lang="en-US" baseline="0" dirty="0"/>
              <a:t> comment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</a:t>
            </a:r>
            <a:r>
              <a:rPr lang="en-US" baseline="0" dirty="0"/>
              <a:t> groups as before, but use different groupings</a:t>
            </a:r>
          </a:p>
          <a:p>
            <a:r>
              <a:rPr lang="en-US" baseline="0" dirty="0"/>
              <a:t>Post-its, one method per post-it</a:t>
            </a:r>
          </a:p>
          <a:p>
            <a:r>
              <a:rPr lang="en-US" baseline="0" dirty="0"/>
              <a:t>Group them together and discuss as a whole group</a:t>
            </a:r>
          </a:p>
          <a:p>
            <a:endParaRPr lang="en-US" baseline="0" dirty="0"/>
          </a:p>
          <a:p>
            <a:r>
              <a:rPr lang="en-US" baseline="0" dirty="0"/>
              <a:t>On-course learning methods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040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</a:t>
            </a:r>
            <a:r>
              <a:rPr lang="en-US" baseline="0" dirty="0"/>
              <a:t> group discussion - </a:t>
            </a:r>
            <a:r>
              <a:rPr lang="en-US" dirty="0"/>
              <a:t>How would they approach this</a:t>
            </a:r>
          </a:p>
          <a:p>
            <a:r>
              <a:rPr lang="en-US" dirty="0"/>
              <a:t>What challenges faced in doing</a:t>
            </a:r>
            <a:r>
              <a:rPr lang="en-US" baseline="0" dirty="0"/>
              <a:t> so previously.</a:t>
            </a:r>
          </a:p>
          <a:p>
            <a:r>
              <a:rPr lang="en-US" baseline="0" dirty="0"/>
              <a:t>- Discussion aims, LOs, pre-requisite info, level of detail needed, other useful reference points extra reading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821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</a:t>
            </a:r>
            <a:r>
              <a:rPr lang="en-US" baseline="0" dirty="0"/>
              <a:t> group discussions.</a:t>
            </a:r>
            <a:endParaRPr lang="en-US" dirty="0"/>
          </a:p>
          <a:p>
            <a:r>
              <a:rPr lang="en-US" dirty="0"/>
              <a:t>Discussion</a:t>
            </a:r>
            <a:r>
              <a:rPr lang="en-US" baseline="0" dirty="0"/>
              <a:t> on where materials can be found - </a:t>
            </a:r>
            <a:r>
              <a:rPr lang="en-US" baseline="0" dirty="0" err="1"/>
              <a:t>eg</a:t>
            </a:r>
            <a:r>
              <a:rPr lang="en-US" baseline="0" dirty="0"/>
              <a:t> colleagues, GOBLET, other sources?</a:t>
            </a:r>
          </a:p>
          <a:p>
            <a:r>
              <a:rPr lang="en-US" baseline="0" dirty="0"/>
              <a:t>Discussion about material descriptions / annotation for re-use</a:t>
            </a:r>
          </a:p>
          <a:p>
            <a:r>
              <a:rPr lang="en-US" baseline="0" dirty="0"/>
              <a:t>Challenges in re-using - could someone else use your material?  How can you describe your materials for re-use?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293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Assessing</a:t>
            </a:r>
            <a:r>
              <a:rPr lang="en-US" baseline="0" dirty="0"/>
              <a:t> trainee progress - small discussion; methods for keeping track as you go through your session </a:t>
            </a:r>
            <a:r>
              <a:rPr lang="en-US" baseline="0" dirty="0" err="1"/>
              <a:t>eg</a:t>
            </a:r>
            <a:r>
              <a:rPr lang="en-US" baseline="0" dirty="0"/>
              <a:t> instant feedback, 5 fingers, software carpentry post-its, electronic polls, quizzes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711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</a:t>
            </a:r>
            <a:r>
              <a:rPr lang="en-US" baseline="0" dirty="0"/>
              <a:t> - what might you ask and how would you use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61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Throw question out to group - reiterates the findings from the good and bad examples; </a:t>
            </a:r>
          </a:p>
          <a:p>
            <a:r>
              <a:rPr lang="en-US" dirty="0"/>
              <a:t>What in their opinion makes a good trainer (list is hidden, animated to show full list once some suggestions</a:t>
            </a:r>
            <a:r>
              <a:rPr lang="en-US" baseline="0" dirty="0"/>
              <a:t> have been provided by the group)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71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matrix developed by goblet TTT taskforces - aims to provide an  overview</a:t>
            </a:r>
            <a:r>
              <a:rPr lang="en-US" baseline="0" dirty="0"/>
              <a:t> of the major skills required to be a good trainer; note that not all trainers will have all skills - that is note the point! This can be circulated in advance so they can reflect on their current skills and how they fit with this matrix.  A more detailed version with explanation can be provided during the session.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67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Google, lit search, experiment, textbook,</a:t>
            </a:r>
            <a:r>
              <a:rPr lang="en-US" baseline="0" dirty="0"/>
              <a:t> online course, </a:t>
            </a:r>
            <a:r>
              <a:rPr lang="en-US" baseline="0" dirty="0" err="1"/>
              <a:t>youtube</a:t>
            </a:r>
            <a:r>
              <a:rPr lang="en-US" baseline="0" dirty="0"/>
              <a:t>,”have a go”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34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Kolb learning cycle</a:t>
            </a:r>
            <a:r>
              <a:rPr lang="en-US" baseline="0" dirty="0"/>
              <a:t> - from 1984</a:t>
            </a:r>
          </a:p>
          <a:p>
            <a:endParaRPr lang="en-US" baseline="0" dirty="0"/>
          </a:p>
          <a:p>
            <a:r>
              <a:rPr lang="en-US" baseline="0" dirty="0"/>
              <a:t>Four stage cycle - internal cognitive processing of learner.</a:t>
            </a:r>
          </a:p>
          <a:p>
            <a:endParaRPr lang="en-US" baseline="0" dirty="0"/>
          </a:p>
          <a:p>
            <a:r>
              <a:rPr lang="en-US" baseline="0" dirty="0"/>
              <a:t>Don</a:t>
            </a:r>
            <a:r>
              <a:rPr lang="fr-FR" baseline="0" dirty="0"/>
              <a:t>’</a:t>
            </a:r>
            <a:r>
              <a:rPr lang="en-US" baseline="0" dirty="0"/>
              <a:t>t worry about going into too  much detail here - </a:t>
            </a:r>
            <a:r>
              <a:rPr lang="en-US" b="1" baseline="0" dirty="0"/>
              <a:t>will find reference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71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remember that learners already have some knowledge, so building</a:t>
            </a:r>
            <a:r>
              <a:rPr lang="en-US" baseline="0" dirty="0"/>
              <a:t> upon what they already have in their mind.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113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pairs initially, get them to think and discuss – the other person should capture brief answers to the above questions.  Compare notes then compare the class; highlight the whole class is like this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minute group</a:t>
            </a:r>
            <a:r>
              <a:rPr lang="en-US" baseline="0" dirty="0"/>
              <a:t> discussion and report 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72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what they know</a:t>
            </a:r>
            <a:r>
              <a:rPr lang="en-US" baseline="0" dirty="0"/>
              <a:t> about learning objectives - if anything!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5BA6-9D29-494F-8DA7-DC80B6F2FB8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545261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L_EBI_slidebackground_c.elegan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" y="0"/>
            <a:ext cx="9144121" cy="6869545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0337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BL_EBI_slidebackground_medaka3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8800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0337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L_EBI_slidebackground_plant2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00" y="-7200"/>
            <a:ext cx="9154800" cy="6865200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0337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57172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575684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27178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ixir_helix_200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6941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lixir_1_RZ_ma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18208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30400" y="5905402"/>
            <a:ext cx="6527800" cy="61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1800" i="1" dirty="0">
                <a:solidFill>
                  <a:srgbClr val="FF6600"/>
                </a:solidFill>
                <a:latin typeface="Corbel" pitchFamily="34" charset="0"/>
                <a:ea typeface="Geneva" charset="-128"/>
                <a:cs typeface="+mn-cs"/>
              </a:rPr>
              <a:t>European Life Sciences Infrastructure for Biological Information</a:t>
            </a:r>
          </a:p>
          <a:p>
            <a:pPr algn="r">
              <a:defRPr/>
            </a:pPr>
            <a:r>
              <a:rPr lang="en-US" sz="1800" i="1" dirty="0" err="1">
                <a:solidFill>
                  <a:srgbClr val="FF6600"/>
                </a:solidFill>
                <a:latin typeface="Corbel" pitchFamily="34" charset="0"/>
                <a:ea typeface="Geneva" charset="-128"/>
                <a:cs typeface="+mn-cs"/>
              </a:rPr>
              <a:t>www.elixir-europe.org</a:t>
            </a:r>
            <a:endParaRPr lang="en-US" sz="1800" i="1" dirty="0">
              <a:solidFill>
                <a:srgbClr val="FF6600"/>
              </a:solidFill>
              <a:latin typeface="Corbel" pitchFamily="34" charset="0"/>
              <a:ea typeface="Geneva" charset="-128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5021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641600" y="4074740"/>
            <a:ext cx="5816600" cy="899583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rgbClr val="003F41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150813"/>
            <a:ext cx="160337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orbel" charset="0"/>
              </a:defRPr>
            </a:lvl1pPr>
          </a:lstStyle>
          <a:p>
            <a:fld id="{C3A3B289-84F0-344C-B53C-E17AF635BB8C}" type="datetime1">
              <a:rPr lang="en-GB"/>
              <a:pPr/>
              <a:t>23/07/2018</a:t>
            </a:fld>
            <a:endParaRPr lang="de-DE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7504" y="5229200"/>
            <a:ext cx="2088232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Geneva" pitchFamily="-112" charset="0"/>
              <a:cs typeface="Genev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3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BFC4C-30FB-CE4E-9361-15E875DD3D3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46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3709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626096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59570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0236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werpont-slide-title_cell_dark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97508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Chemistry-slide2-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269803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L_EBI_Chem slide background4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" t="3106"/>
          <a:stretch/>
        </p:blipFill>
        <p:spPr>
          <a:xfrm>
            <a:off x="-1" y="0"/>
            <a:ext cx="9155545" cy="6869545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929993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PDBE-slide-background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67"/>
          <a:stretch>
            <a:fillRect/>
          </a:stretch>
        </p:blipFill>
        <p:spPr bwMode="auto">
          <a:xfrm>
            <a:off x="0" y="-149225"/>
            <a:ext cx="91567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065442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L_EBI_slidebackground_fly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4201" cy="6881098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01025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L_EBI_slidebackground_cardiac4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4800" cy="6868800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0337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L_EBI_slidebackground_cardiac5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4800" cy="6868800"/>
          </a:xfrm>
          <a:prstGeom prst="rect">
            <a:avLst/>
          </a:prstGeom>
        </p:spPr>
      </p:pic>
      <p:pic>
        <p:nvPicPr>
          <p:cNvPr id="6" name="Picture 2" descr="EMBL_EBI_RGB_InversedUpd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42819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 flipH="1">
            <a:off x="0" y="6210300"/>
            <a:ext cx="9144000" cy="647700"/>
          </a:xfrm>
          <a:prstGeom prst="rect">
            <a:avLst/>
          </a:prstGeom>
          <a:solidFill>
            <a:srgbClr val="00434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115" tIns="22065" rIns="44115" bIns="22065" anchor="ctr"/>
          <a:lstStyle/>
          <a:p>
            <a:pPr eaLnBrk="0" hangingPunct="0"/>
            <a:endParaRPr lang="en-GB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pic>
        <p:nvPicPr>
          <p:cNvPr id="1029" name="Picture 2" descr="EMBL_EBI_RGB_InversedUpdat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6" r:id="rId5"/>
    <p:sldLayoutId id="2147483765" r:id="rId6"/>
    <p:sldLayoutId id="2147483767" r:id="rId7"/>
    <p:sldLayoutId id="2147483768" r:id="rId8"/>
    <p:sldLayoutId id="2147483772" r:id="rId9"/>
    <p:sldLayoutId id="2147483770" r:id="rId10"/>
    <p:sldLayoutId id="2147483771" r:id="rId11"/>
    <p:sldLayoutId id="2147483769" r:id="rId12"/>
    <p:sldLayoutId id="2147483755" r:id="rId13"/>
    <p:sldLayoutId id="2147483756" r:id="rId14"/>
    <p:sldLayoutId id="2147483757" r:id="rId15"/>
    <p:sldLayoutId id="2147483773" r:id="rId16"/>
    <p:sldLayoutId id="2147483774" r:id="rId17"/>
  </p:sldLayoutIdLst>
  <p:transition>
    <p:cut/>
  </p:transition>
  <p:hf hdr="0" ftr="0"/>
  <p:txStyles>
    <p:titleStyle>
      <a:lvl1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 charset="0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1" fontAlgn="base" hangingPunct="1">
        <a:spcBef>
          <a:spcPct val="20000"/>
        </a:spcBef>
        <a:spcAft>
          <a:spcPts val="575"/>
        </a:spcAft>
        <a:buClr>
          <a:srgbClr val="FF8C9A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1" fontAlgn="base" hangingPunct="1">
        <a:spcBef>
          <a:spcPct val="20000"/>
        </a:spcBef>
        <a:spcAft>
          <a:spcPts val="575"/>
        </a:spcAft>
        <a:buClr>
          <a:srgbClr val="FF8C9A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p:transition>
    <p:cut/>
  </p:transition>
  <p:hf hdr="0" ftr="0"/>
  <p:txStyles>
    <p:titleStyle>
      <a:lvl1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 charset="0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package" Target="../embeddings/Microsoft_Word_Document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HelveticaNeueLT Pro 45 Lt" charset="0"/>
              </a:rPr>
              <a:t>Train Malta, July 2018</a:t>
            </a:r>
          </a:p>
        </p:txBody>
      </p:sp>
      <p:sp>
        <p:nvSpPr>
          <p:cNvPr id="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Train the Trainer Workshop</a:t>
            </a:r>
            <a:endParaRPr lang="en-US" dirty="0"/>
          </a:p>
        </p:txBody>
      </p:sp>
      <p:sp>
        <p:nvSpPr>
          <p:cNvPr id="9219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HelveticaNeueLT Pro 35 Th" charset="0"/>
                <a:cs typeface="HelveticaNeueLT Pro 35 Th" charset="0"/>
              </a:rPr>
              <a:t>Sarah Morgan</a:t>
            </a:r>
          </a:p>
          <a:p>
            <a:pPr marL="0" indent="0">
              <a:buNone/>
            </a:pPr>
            <a:br>
              <a:rPr lang="en-US" dirty="0">
                <a:latin typeface="HelveticaNeueLT Pro 35 Th" charset="0"/>
                <a:cs typeface="HelveticaNeueLT Pro 35 Th" charset="0"/>
              </a:rPr>
            </a:br>
            <a:r>
              <a:rPr lang="en-US" dirty="0" err="1">
                <a:latin typeface="HelveticaNeueLT Pro 35 Th" charset="0"/>
                <a:cs typeface="HelveticaNeueLT Pro 35 Th" charset="0"/>
              </a:rPr>
              <a:t>sarahm@ebi.ac.uk</a:t>
            </a:r>
            <a:endParaRPr lang="en-US" dirty="0">
              <a:latin typeface="HelveticaNeueLT Pro 35 Th" charset="0"/>
              <a:cs typeface="HelveticaNeueLT Pro 35 Th" charset="0"/>
            </a:endParaRPr>
          </a:p>
          <a:p>
            <a:pPr marL="0" indent="0">
              <a:buNone/>
            </a:pPr>
            <a:r>
              <a:rPr lang="en-US" dirty="0" err="1">
                <a:latin typeface="HelveticaNeueLT Pro 35 Th" charset="0"/>
                <a:cs typeface="HelveticaNeueLT Pro 35 Th" charset="0"/>
              </a:rPr>
              <a:t>www.ebi.ac.uk</a:t>
            </a:r>
            <a:r>
              <a:rPr lang="en-US" dirty="0">
                <a:latin typeface="HelveticaNeueLT Pro 35 Th" charset="0"/>
                <a:cs typeface="HelveticaNeueLT Pro 35 Th" charset="0"/>
              </a:rPr>
              <a:t>/training</a:t>
            </a:r>
          </a:p>
          <a:p>
            <a:pPr marL="0" indent="0">
              <a:buNone/>
            </a:pPr>
            <a:endParaRPr lang="en-US" dirty="0">
              <a:latin typeface="HelveticaNeueLT Pro 35 Th" charset="0"/>
              <a:cs typeface="HelveticaNeueLT Pro 35 Th" charset="0"/>
            </a:endParaRPr>
          </a:p>
          <a:p>
            <a:endParaRPr lang="en-US" dirty="0">
              <a:latin typeface="HelveticaNeueLT Pro 35 Th" charset="0"/>
              <a:cs typeface="HelveticaNeueLT Pro 35 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60266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approach learning new things?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862201"/>
            <a:ext cx="2824212" cy="1753984"/>
          </a:xfrm>
          <a:prstGeom prst="rect">
            <a:avLst/>
          </a:prstGeom>
        </p:spPr>
      </p:pic>
      <p:pic>
        <p:nvPicPr>
          <p:cNvPr id="7" name="Picture 6" descr="Computer_keybo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2339230" cy="1543892"/>
          </a:xfrm>
          <a:prstGeom prst="rect">
            <a:avLst/>
          </a:prstGeom>
        </p:spPr>
      </p:pic>
      <p:pic>
        <p:nvPicPr>
          <p:cNvPr id="5" name="Picture 4" descr="GOOGLELOGO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2700300" cy="1800200"/>
          </a:xfrm>
          <a:prstGeom prst="rect">
            <a:avLst/>
          </a:prstGeom>
        </p:spPr>
      </p:pic>
      <p:pic>
        <p:nvPicPr>
          <p:cNvPr id="4" name="Content Placeholder 3" descr="Screen Shot 2016-05-09 at 22.40.41.png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7" b="-17570"/>
          <a:stretch/>
        </p:blipFill>
        <p:spPr>
          <a:xfrm>
            <a:off x="2404777" y="2307426"/>
            <a:ext cx="3462337" cy="1630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120" y="2924944"/>
            <a:ext cx="18002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4507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Experiential learning: Kolb’s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81534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Kolb learning cycle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4274" y="2135912"/>
            <a:ext cx="2008909" cy="83098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US" dirty="0"/>
              <a:t>Concrete </a:t>
            </a:r>
          </a:p>
          <a:p>
            <a:r>
              <a:rPr lang="en-US" dirty="0"/>
              <a:t>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093" y="4632040"/>
            <a:ext cx="2797272" cy="83098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US" dirty="0"/>
              <a:t>Abstract </a:t>
            </a:r>
          </a:p>
          <a:p>
            <a:r>
              <a:rPr lang="en-US" dirty="0" err="1"/>
              <a:t>conceptualisation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0910" y="3398982"/>
            <a:ext cx="1835728" cy="83098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US" dirty="0"/>
              <a:t>Reflective </a:t>
            </a:r>
          </a:p>
          <a:p>
            <a:r>
              <a:rPr lang="en-US" dirty="0"/>
              <a:t>observation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490" y="3281220"/>
            <a:ext cx="2387602" cy="83098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US" dirty="0"/>
              <a:t>Active </a:t>
            </a:r>
          </a:p>
          <a:p>
            <a:r>
              <a:rPr lang="en-US" dirty="0"/>
              <a:t>experimentation</a:t>
            </a:r>
          </a:p>
        </p:txBody>
      </p:sp>
      <p:sp>
        <p:nvSpPr>
          <p:cNvPr id="17" name="Bent Arrow 16"/>
          <p:cNvSpPr/>
          <p:nvPr/>
        </p:nvSpPr>
        <p:spPr bwMode="auto">
          <a:xfrm>
            <a:off x="1073727" y="2232615"/>
            <a:ext cx="1905000" cy="91670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23" tIns="45712" rIns="91423" bIns="45712" numCol="1" rtlCol="0" anchor="t" anchorCtr="0" compatLnSpc="1">
            <a:prstTxWarp prst="textNoShape">
              <a:avLst/>
            </a:prstTxWarp>
          </a:bodyPr>
          <a:lstStyle/>
          <a:p>
            <a:pPr defTabSz="1980843" eaLnBrk="0" hangingPunct="0"/>
            <a:endParaRPr lang="en-US" sz="5200"/>
          </a:p>
        </p:txBody>
      </p:sp>
      <p:sp>
        <p:nvSpPr>
          <p:cNvPr id="21" name="Bent Arrow 20"/>
          <p:cNvSpPr/>
          <p:nvPr/>
        </p:nvSpPr>
        <p:spPr bwMode="auto">
          <a:xfrm rot="5400000">
            <a:off x="5892801" y="1577109"/>
            <a:ext cx="960580" cy="2447636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3" tIns="45712" rIns="91423" bIns="45712" numCol="1" rtlCol="0" anchor="t" anchorCtr="0" compatLnSpc="1">
            <a:prstTxWarp prst="textNoShape">
              <a:avLst/>
            </a:prstTxWarp>
          </a:bodyPr>
          <a:lstStyle/>
          <a:p>
            <a:pPr defTabSz="1980843" eaLnBrk="0" hangingPunct="0"/>
            <a:endParaRPr lang="en-US" sz="5200"/>
          </a:p>
        </p:txBody>
      </p:sp>
      <p:sp>
        <p:nvSpPr>
          <p:cNvPr id="22" name="Bent Arrow 21"/>
          <p:cNvSpPr/>
          <p:nvPr/>
        </p:nvSpPr>
        <p:spPr bwMode="auto">
          <a:xfrm rot="16200000">
            <a:off x="1371162" y="3939748"/>
            <a:ext cx="1021498" cy="1801091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23" tIns="45712" rIns="91423" bIns="45712" numCol="1" rtlCol="0" anchor="t" anchorCtr="0" compatLnSpc="1">
            <a:prstTxWarp prst="textNoShape">
              <a:avLst/>
            </a:prstTxWarp>
          </a:bodyPr>
          <a:lstStyle/>
          <a:p>
            <a:pPr defTabSz="1980843" eaLnBrk="0" hangingPunct="0"/>
            <a:endParaRPr lang="en-US" sz="5200"/>
          </a:p>
        </p:txBody>
      </p:sp>
      <p:sp>
        <p:nvSpPr>
          <p:cNvPr id="23" name="Bent Arrow 22"/>
          <p:cNvSpPr/>
          <p:nvPr/>
        </p:nvSpPr>
        <p:spPr bwMode="auto">
          <a:xfrm rot="10800000">
            <a:off x="5608782" y="4434333"/>
            <a:ext cx="1905000" cy="91670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23" tIns="45712" rIns="91423" bIns="45712" numCol="1" rtlCol="0" anchor="t" anchorCtr="0" compatLnSpc="1">
            <a:prstTxWarp prst="textNoShape">
              <a:avLst/>
            </a:prstTxWarp>
          </a:bodyPr>
          <a:lstStyle/>
          <a:p>
            <a:pPr defTabSz="1980843" eaLnBrk="0" hangingPunct="0"/>
            <a:endParaRPr lang="en-US" sz="5200"/>
          </a:p>
        </p:txBody>
      </p:sp>
    </p:spTree>
    <p:extLst>
      <p:ext uri="{BB962C8B-B14F-4D97-AF65-F5344CB8AC3E}">
        <p14:creationId xmlns:p14="http://schemas.microsoft.com/office/powerpoint/2010/main" val="4269213168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Kolb’s cycle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Concrete experience – be involved in a new experience</a:t>
            </a:r>
          </a:p>
          <a:p>
            <a:endParaRPr lang="en-US" dirty="0"/>
          </a:p>
          <a:p>
            <a:r>
              <a:rPr lang="en-US" dirty="0"/>
              <a:t>Reflective observation – reflect on your experiences, potentially with feedback from others</a:t>
            </a:r>
          </a:p>
          <a:p>
            <a:endParaRPr lang="en-US" dirty="0"/>
          </a:p>
          <a:p>
            <a:r>
              <a:rPr lang="en-US" dirty="0"/>
              <a:t>Abstract </a:t>
            </a:r>
            <a:r>
              <a:rPr lang="en-US" dirty="0" err="1"/>
              <a:t>conceptualisation</a:t>
            </a:r>
            <a:r>
              <a:rPr lang="en-US" dirty="0"/>
              <a:t> – form and reform your ideas, integrate into theory</a:t>
            </a:r>
          </a:p>
          <a:p>
            <a:endParaRPr lang="en-US" dirty="0"/>
          </a:p>
          <a:p>
            <a:r>
              <a:rPr lang="en-US" dirty="0"/>
              <a:t>Active experimentation – make decisions and problem solve</a:t>
            </a:r>
          </a:p>
        </p:txBody>
      </p:sp>
    </p:spTree>
    <p:extLst>
      <p:ext uri="{BB962C8B-B14F-4D97-AF65-F5344CB8AC3E}">
        <p14:creationId xmlns:p14="http://schemas.microsoft.com/office/powerpoint/2010/main" val="3463621033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not just the how</a:t>
            </a:r>
            <a:r>
              <a:rPr lang="mr-IN" dirty="0"/>
              <a:t>…</a:t>
            </a:r>
            <a:r>
              <a:rPr lang="en-GB" dirty="0"/>
              <a:t>it</a:t>
            </a:r>
            <a:r>
              <a:rPr lang="mr-IN" dirty="0"/>
              <a:t>’</a:t>
            </a:r>
            <a:r>
              <a:rPr lang="en-GB" dirty="0"/>
              <a:t>s the why!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time when you were in a learning situation….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was the reason behind the learning? Was it a completely new topic?</a:t>
            </a:r>
          </a:p>
          <a:p>
            <a:pPr lvl="1"/>
            <a:r>
              <a:rPr lang="en-US" dirty="0"/>
              <a:t>What method did you use to learn?</a:t>
            </a:r>
          </a:p>
          <a:p>
            <a:pPr lvl="1"/>
            <a:r>
              <a:rPr lang="en-US" dirty="0"/>
              <a:t>What was your approach to the learning? How did you </a:t>
            </a:r>
            <a:r>
              <a:rPr lang="en-US" dirty="0" err="1"/>
              <a:t>organise</a:t>
            </a:r>
            <a:r>
              <a:rPr lang="en-US" dirty="0"/>
              <a:t> yourself?</a:t>
            </a:r>
          </a:p>
          <a:p>
            <a:pPr lvl="1"/>
            <a:r>
              <a:rPr lang="en-US" dirty="0"/>
              <a:t>How did you feel as you were learning?</a:t>
            </a:r>
          </a:p>
          <a:p>
            <a:pPr lvl="1"/>
            <a:r>
              <a:rPr lang="en-US" dirty="0"/>
              <a:t>What were the major challenges you faced?</a:t>
            </a:r>
          </a:p>
          <a:p>
            <a:pPr lvl="1"/>
            <a:r>
              <a:rPr lang="en-US" dirty="0"/>
              <a:t>Did you ultimately achieve your learning goal?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302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factors for successful learning  (Phil Race)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02256" cy="4903808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rgbClr val="7030A0"/>
                </a:solidFill>
              </a:rPr>
              <a:t>Wanting</a:t>
            </a:r>
            <a:r>
              <a:rPr lang="en-US" sz="2800" dirty="0"/>
              <a:t> to learn 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Needing</a:t>
            </a:r>
            <a:r>
              <a:rPr lang="en-US" sz="2800" dirty="0"/>
              <a:t> to learn</a:t>
            </a:r>
          </a:p>
          <a:p>
            <a:pPr lvl="1"/>
            <a:r>
              <a:rPr lang="en-US" sz="2800" dirty="0"/>
              <a:t>Learning by </a:t>
            </a:r>
            <a:r>
              <a:rPr lang="en-US" sz="2800" b="1" dirty="0">
                <a:solidFill>
                  <a:srgbClr val="7030A0"/>
                </a:solidFill>
              </a:rPr>
              <a:t>doing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Making sense </a:t>
            </a:r>
            <a:r>
              <a:rPr lang="en-US" sz="2800" dirty="0"/>
              <a:t>of it</a:t>
            </a:r>
          </a:p>
          <a:p>
            <a:pPr lvl="1"/>
            <a:r>
              <a:rPr lang="en-US" sz="2800" dirty="0"/>
              <a:t>Learning from </a:t>
            </a:r>
            <a:r>
              <a:rPr lang="en-US" sz="2800" b="1" dirty="0">
                <a:solidFill>
                  <a:srgbClr val="7030A0"/>
                </a:solidFill>
              </a:rPr>
              <a:t>feedback</a:t>
            </a:r>
          </a:p>
          <a:p>
            <a:pPr lvl="1"/>
            <a:r>
              <a:rPr lang="en-US" sz="2800" b="1" dirty="0" err="1">
                <a:solidFill>
                  <a:srgbClr val="7030A0"/>
                </a:solidFill>
              </a:rPr>
              <a:t>Verbalising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Assessing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These all merge together!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36210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Session 3 : Designing and delivering your training</a:t>
            </a:r>
          </a:p>
        </p:txBody>
      </p:sp>
    </p:spTree>
    <p:extLst>
      <p:ext uri="{BB962C8B-B14F-4D97-AF65-F5344CB8AC3E}">
        <p14:creationId xmlns:p14="http://schemas.microsoft.com/office/powerpoint/2010/main" val="57581779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your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would you start?</a:t>
            </a:r>
          </a:p>
          <a:p>
            <a:endParaRPr lang="en-US" dirty="0"/>
          </a:p>
          <a:p>
            <a:pPr lvl="1"/>
            <a:r>
              <a:rPr lang="en-US" dirty="0"/>
              <a:t>What has been your approach to designing training?</a:t>
            </a:r>
          </a:p>
          <a:p>
            <a:pPr lvl="1"/>
            <a:r>
              <a:rPr lang="en-US" dirty="0"/>
              <a:t>What information do you need to know?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1261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may or may not be your choice !</a:t>
            </a:r>
          </a:p>
          <a:p>
            <a:endParaRPr lang="en-US" dirty="0"/>
          </a:p>
          <a:p>
            <a:r>
              <a:rPr lang="en-US" dirty="0"/>
              <a:t>Consider what background knowledge the trainees may have, what they are currently doing.</a:t>
            </a:r>
          </a:p>
          <a:p>
            <a:endParaRPr lang="en-US" dirty="0"/>
          </a:p>
          <a:p>
            <a:r>
              <a:rPr lang="en-US" dirty="0"/>
              <a:t>At this point may want to start to think about pre-requisite knowledge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Undergraduate level biology</a:t>
            </a:r>
          </a:p>
        </p:txBody>
      </p:sp>
    </p:spTree>
    <p:extLst>
      <p:ext uri="{BB962C8B-B14F-4D97-AF65-F5344CB8AC3E}">
        <p14:creationId xmlns:p14="http://schemas.microsoft.com/office/powerpoint/2010/main" val="1788599256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aim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8363"/>
            <a:ext cx="8153400" cy="5107709"/>
          </a:xfrm>
        </p:spPr>
        <p:txBody>
          <a:bodyPr/>
          <a:lstStyle/>
          <a:p>
            <a:r>
              <a:rPr lang="en-US" dirty="0"/>
              <a:t>What is it that you are trying to provide through this session? What subject matter is to be covered?</a:t>
            </a:r>
          </a:p>
          <a:p>
            <a:pPr lvl="1"/>
            <a:r>
              <a:rPr lang="en-US" dirty="0"/>
              <a:t>How does this fit with the overall course aim (if applicable)</a:t>
            </a:r>
          </a:p>
          <a:p>
            <a:endParaRPr lang="en-US" dirty="0"/>
          </a:p>
          <a:p>
            <a:r>
              <a:rPr lang="en-US" dirty="0"/>
              <a:t>May be to teach people a particular method of analysis, or to introduce people to a new resource.</a:t>
            </a:r>
          </a:p>
          <a:p>
            <a:endParaRPr lang="en-US" dirty="0"/>
          </a:p>
          <a:p>
            <a:r>
              <a:rPr lang="en-US" dirty="0"/>
              <a:t>A clear aim will help when setting curriculum in more detail.</a:t>
            </a:r>
          </a:p>
          <a:p>
            <a:pPr lvl="1"/>
            <a:endParaRPr lang="en-US" dirty="0"/>
          </a:p>
          <a:p>
            <a:r>
              <a:rPr lang="en-US" dirty="0"/>
              <a:t>Leads into Learning Outcomes</a:t>
            </a:r>
          </a:p>
          <a:p>
            <a:pPr lvl="1"/>
            <a:r>
              <a:rPr lang="en-US" dirty="0"/>
              <a:t>What do you want your trainees to be able to do at the end?</a:t>
            </a:r>
          </a:p>
        </p:txBody>
      </p:sp>
    </p:spTree>
    <p:extLst>
      <p:ext uri="{BB962C8B-B14F-4D97-AF65-F5344CB8AC3E}">
        <p14:creationId xmlns:p14="http://schemas.microsoft.com/office/powerpoint/2010/main" val="3696819314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br>
              <a:rPr lang="en-US" dirty="0"/>
            </a:br>
            <a:r>
              <a:rPr lang="en-US" dirty="0"/>
              <a:t>Should be </a:t>
            </a:r>
            <a:r>
              <a:rPr lang="en-US" b="1" dirty="0">
                <a:solidFill>
                  <a:srgbClr val="FF0000"/>
                </a:solidFill>
              </a:rPr>
              <a:t>SMART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53926"/>
            <a:ext cx="4000500" cy="4351338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pecific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easurable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chievable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ealistic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/>
              <a:t>ime-limited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67943" y="1525934"/>
            <a:ext cx="4821413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What ?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By trainee / trainer or both ?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Is it possible in this context ?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Can we really train them to do this ?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In what time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7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course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568" y="813405"/>
            <a:ext cx="8215064" cy="479064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provide new trainers with guidance and tips for developing and delivering training in bioinformatics, exploring learners motivations and needs, examining the requirements for a successful course and acquiring (and applying!) appropriate feedback.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workshop will:</a:t>
            </a:r>
          </a:p>
          <a:p>
            <a:pPr lvl="1"/>
            <a:r>
              <a:rPr lang="en-GB" dirty="0"/>
              <a:t>provide guidance on general training techniques and appropriate use of methods based on learner needs, including some general do’s and do not’s for successful training</a:t>
            </a:r>
          </a:p>
          <a:p>
            <a:pPr lvl="1"/>
            <a:r>
              <a:rPr lang="en-GB" dirty="0"/>
              <a:t>provide a framework for successful curriculum design and further development, to enable trainers to build training appropriate to their learner’s needs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98935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learning – Blooms taxonomy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219200"/>
          <a:ext cx="8153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502684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taxonomy to verbs…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66900" y="1530350"/>
          <a:ext cx="54102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5410200" imgH="3797300" progId="Word.Document.12">
                  <p:embed/>
                </p:oleObj>
              </mc:Choice>
              <mc:Fallback>
                <p:oleObj name="Document" r:id="rId4" imgW="5410200" imgH="37973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6900" y="1530350"/>
                        <a:ext cx="5410200" cy="379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800433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set way of doing this – but if LO’s are set, then expand from these</a:t>
            </a:r>
          </a:p>
          <a:p>
            <a:endParaRPr lang="en-US" dirty="0"/>
          </a:p>
          <a:p>
            <a:pPr lvl="1"/>
            <a:r>
              <a:rPr lang="en-US" dirty="0"/>
              <a:t>What are the major themes which can be identified under your major course topic?</a:t>
            </a:r>
          </a:p>
          <a:p>
            <a:pPr lvl="1"/>
            <a:r>
              <a:rPr lang="en-US" dirty="0"/>
              <a:t>Which of these will you cover (can you cover all?) </a:t>
            </a:r>
          </a:p>
          <a:p>
            <a:pPr lvl="1"/>
            <a:r>
              <a:rPr lang="en-US" dirty="0"/>
              <a:t>Will the trainees need some pre-knowledge?</a:t>
            </a:r>
          </a:p>
          <a:p>
            <a:pPr lvl="1"/>
            <a:r>
              <a:rPr lang="en-US" dirty="0"/>
              <a:t>Need to consider depth of learning</a:t>
            </a:r>
          </a:p>
          <a:p>
            <a:pPr lvl="1"/>
            <a:r>
              <a:rPr lang="en-US" dirty="0"/>
              <a:t>Think about balance of practice and theory</a:t>
            </a:r>
          </a:p>
        </p:txBody>
      </p:sp>
    </p:spTree>
    <p:extLst>
      <p:ext uri="{BB962C8B-B14F-4D97-AF65-F5344CB8AC3E}">
        <p14:creationId xmlns:p14="http://schemas.microsoft.com/office/powerpoint/2010/main" val="39610648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0688" indent="-342900"/>
            <a:r>
              <a:rPr lang="en-US" dirty="0"/>
              <a:t>Need to keep people motivated, actively learning, engaged</a:t>
            </a:r>
            <a:r>
              <a:rPr lang="mr-IN" dirty="0"/>
              <a:t>……</a:t>
            </a:r>
            <a:r>
              <a:rPr lang="en-GB" dirty="0"/>
              <a:t>.</a:t>
            </a:r>
            <a:endParaRPr lang="en-US" dirty="0"/>
          </a:p>
          <a:p>
            <a:pPr marL="420688" indent="-342900"/>
            <a:endParaRPr lang="en-US" dirty="0"/>
          </a:p>
          <a:p>
            <a:pPr marL="420688" indent="-342900"/>
            <a:r>
              <a:rPr lang="en-US" b="1" dirty="0">
                <a:solidFill>
                  <a:srgbClr val="FF0000"/>
                </a:solidFill>
              </a:rPr>
              <a:t>Remember!! </a:t>
            </a:r>
          </a:p>
          <a:p>
            <a:pPr marL="698500" lvl="1" indent="-342900"/>
            <a:r>
              <a:rPr lang="en-US" sz="2400" dirty="0"/>
              <a:t>People can only concentrate for short periods – often 15 – 20 minutes at most, before it drops</a:t>
            </a:r>
          </a:p>
        </p:txBody>
      </p:sp>
    </p:spTree>
    <p:extLst>
      <p:ext uri="{BB962C8B-B14F-4D97-AF65-F5344CB8AC3E}">
        <p14:creationId xmlns:p14="http://schemas.microsoft.com/office/powerpoint/2010/main" val="38094272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people learn……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10%	of what they read</a:t>
            </a:r>
          </a:p>
          <a:p>
            <a:pPr lvl="1"/>
            <a:r>
              <a:rPr lang="en-GB" dirty="0"/>
              <a:t>20%	of what they hear</a:t>
            </a:r>
          </a:p>
          <a:p>
            <a:pPr lvl="1"/>
            <a:r>
              <a:rPr lang="en-GB" dirty="0"/>
              <a:t>30% 	of what they see</a:t>
            </a:r>
          </a:p>
          <a:p>
            <a:pPr lvl="1"/>
            <a:r>
              <a:rPr lang="en-GB" dirty="0"/>
              <a:t>50%	of what they see and hear</a:t>
            </a:r>
          </a:p>
          <a:p>
            <a:pPr lvl="1"/>
            <a:r>
              <a:rPr lang="en-GB" dirty="0"/>
              <a:t>70%	of what they talk over with others</a:t>
            </a:r>
          </a:p>
          <a:p>
            <a:pPr lvl="1"/>
            <a:r>
              <a:rPr lang="en-GB" dirty="0"/>
              <a:t>80%	of what they use and do in real life</a:t>
            </a:r>
          </a:p>
          <a:p>
            <a:pPr lvl="1"/>
            <a:r>
              <a:rPr lang="en-GB" dirty="0"/>
              <a:t>95%	of what they teach someone 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44810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“activities”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forms of learning activity can you use? Come up with a list of as many as you can think of!</a:t>
            </a:r>
          </a:p>
          <a:p>
            <a:endParaRPr lang="en-US" dirty="0"/>
          </a:p>
          <a:p>
            <a:pPr lvl="1"/>
            <a:r>
              <a:rPr lang="en-US" sz="2400" dirty="0"/>
              <a:t>How active and engaging are they?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How do they help in ensuring trainees continue to learn?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375400"/>
            <a:ext cx="304800" cy="228600"/>
          </a:xfrm>
          <a:prstGeom prst="rect">
            <a:avLst/>
          </a:prstGeom>
        </p:spPr>
        <p:txBody>
          <a:bodyPr/>
          <a:lstStyle/>
          <a:p>
            <a:fld id="{B1D4C86A-FF62-974A-BC13-EADB07584336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111072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dirty="0"/>
              <a:t>How do you build a new set of materials?</a:t>
            </a:r>
          </a:p>
          <a:p>
            <a:pPr marL="400050"/>
            <a:endParaRPr lang="en-US" dirty="0"/>
          </a:p>
          <a:p>
            <a:pPr marL="800100" lvl="1"/>
            <a:r>
              <a:rPr lang="en-US" dirty="0"/>
              <a:t>Consider setting up a new session which requires both tutorial and practical elements.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22646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materials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always need to develop from new?</a:t>
            </a:r>
          </a:p>
          <a:p>
            <a:endParaRPr lang="en-US" dirty="0"/>
          </a:p>
          <a:p>
            <a:pPr lvl="1"/>
            <a:r>
              <a:rPr lang="en-US" dirty="0"/>
              <a:t>Where can you find materials - for use or inspiration?</a:t>
            </a:r>
          </a:p>
          <a:p>
            <a:pPr lvl="1"/>
            <a:r>
              <a:rPr lang="en-US" dirty="0"/>
              <a:t>Can materials easily be re-used?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375400"/>
            <a:ext cx="304800" cy="228600"/>
          </a:xfrm>
          <a:prstGeom prst="rect">
            <a:avLst/>
          </a:prstGeom>
        </p:spPr>
        <p:txBody>
          <a:bodyPr/>
          <a:lstStyle/>
          <a:p>
            <a:fld id="{B1D4C86A-FF62-974A-BC13-EADB07584336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367977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D20C-8C63-4D4C-B8BA-62521621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FE22-2E88-844F-AF8D-D8990C4A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your trainees ready to go, content and materials developed….what else do you need to consider?</a:t>
            </a:r>
          </a:p>
          <a:p>
            <a:pPr lvl="1"/>
            <a:r>
              <a:rPr lang="en-US" dirty="0"/>
              <a:t>Resources required to deliver the course – do you have them all?</a:t>
            </a:r>
          </a:p>
          <a:p>
            <a:pPr lvl="2"/>
            <a:r>
              <a:rPr lang="en-US" dirty="0"/>
              <a:t>Consider writing a trainer checklist</a:t>
            </a:r>
          </a:p>
          <a:p>
            <a:pPr lvl="1"/>
            <a:r>
              <a:rPr lang="en-US" dirty="0"/>
              <a:t>Setting expectations from the outset; what you will cover, how you are going to run the session</a:t>
            </a:r>
          </a:p>
          <a:p>
            <a:pPr lvl="2"/>
            <a:r>
              <a:rPr lang="en-US" dirty="0"/>
              <a:t>Trainees then know what to expect and how to get the most out of your session</a:t>
            </a:r>
          </a:p>
          <a:p>
            <a:pPr lvl="1"/>
            <a:r>
              <a:rPr lang="en-US" dirty="0"/>
              <a:t>BREAKS!!! They are needed…..</a:t>
            </a:r>
          </a:p>
          <a:p>
            <a:pPr lvl="1"/>
            <a:r>
              <a:rPr lang="en-US" dirty="0"/>
              <a:t>Time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93269413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E26D-B531-3143-B9A9-DCC3535A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that learning is happening…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9C32-08A2-DE4D-B325-F6AB21399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 and learning do not necessarily happen at the same time….</a:t>
            </a:r>
          </a:p>
          <a:p>
            <a:pPr lvl="1"/>
            <a:r>
              <a:rPr lang="en-US" dirty="0"/>
              <a:t>Short training courses do not lend themselves to formal assessments at the end, but how can you assess that your learners are taking steps forward?</a:t>
            </a:r>
          </a:p>
          <a:p>
            <a:pPr lvl="2"/>
            <a:r>
              <a:rPr lang="en-US" dirty="0"/>
              <a:t>Quizzes</a:t>
            </a:r>
          </a:p>
          <a:p>
            <a:pPr lvl="2"/>
            <a:r>
              <a:rPr lang="en-US" dirty="0"/>
              <a:t>Discussions</a:t>
            </a:r>
          </a:p>
          <a:p>
            <a:pPr lvl="2"/>
            <a:r>
              <a:rPr lang="en-US" dirty="0"/>
              <a:t>Q&amp;A sessions</a:t>
            </a:r>
          </a:p>
          <a:p>
            <a:pPr lvl="2"/>
            <a:r>
              <a:rPr lang="en-US" dirty="0"/>
              <a:t>Short topic overviews delivered by participants</a:t>
            </a:r>
          </a:p>
          <a:p>
            <a:pPr lvl="2"/>
            <a:r>
              <a:rPr lang="en-US" dirty="0"/>
              <a:t>Projects</a:t>
            </a:r>
          </a:p>
          <a:p>
            <a:pPr lvl="2"/>
            <a:r>
              <a:rPr lang="en-US" dirty="0"/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21714505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Day - Principles of good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76746"/>
            <a:ext cx="8153400" cy="4351338"/>
          </a:xfrm>
        </p:spPr>
        <p:txBody>
          <a:bodyPr/>
          <a:lstStyle/>
          <a:p>
            <a:pPr marL="277762" lvl="1" indent="0">
              <a:buNone/>
            </a:pPr>
            <a:endParaRPr lang="en-GB" dirty="0"/>
          </a:p>
          <a:p>
            <a:pPr marL="734962" lvl="1" indent="-457200">
              <a:buFont typeface="+mj-lt"/>
              <a:buAutoNum type="arabicPeriod"/>
            </a:pPr>
            <a:r>
              <a:rPr lang="en-GB" dirty="0"/>
              <a:t>What makes good and bad training?</a:t>
            </a:r>
          </a:p>
          <a:p>
            <a:pPr marL="734962" lvl="1" indent="-457200">
              <a:buFont typeface="+mj-lt"/>
              <a:buAutoNum type="arabicPeriod"/>
            </a:pPr>
            <a:r>
              <a:rPr lang="en-GB" dirty="0"/>
              <a:t>What makes a good trainer? </a:t>
            </a:r>
          </a:p>
          <a:p>
            <a:pPr marL="734962" lvl="1" indent="-457200">
              <a:buFont typeface="+mj-lt"/>
              <a:buAutoNum type="arabicPeriod"/>
            </a:pPr>
            <a:r>
              <a:rPr lang="en-GB" dirty="0"/>
              <a:t>How (and why) do people learn?</a:t>
            </a:r>
          </a:p>
          <a:p>
            <a:pPr marL="734962" lvl="1" indent="-457200">
              <a:buFont typeface="+mj-lt"/>
              <a:buAutoNum type="arabicPeriod"/>
            </a:pPr>
            <a:r>
              <a:rPr lang="en-GB" dirty="0"/>
              <a:t>Designing a training session - learning aims and objectives, developing training materials</a:t>
            </a:r>
          </a:p>
          <a:p>
            <a:pPr marL="734962" lvl="1" indent="-457200">
              <a:buFont typeface="+mj-lt"/>
              <a:buAutoNum type="arabicPeriod"/>
            </a:pPr>
            <a:r>
              <a:rPr lang="en-GB" dirty="0"/>
              <a:t>Delivering a training session – engaging and motivating your learners</a:t>
            </a:r>
          </a:p>
          <a:p>
            <a:pPr marL="734962" lvl="1" indent="-457200">
              <a:buFont typeface="+mj-lt"/>
              <a:buAutoNum type="arabicPeriod"/>
            </a:pPr>
            <a:r>
              <a:rPr lang="en-GB" dirty="0"/>
              <a:t>Feedback - how to get it, what to do with it, how to further improve your practice</a:t>
            </a:r>
          </a:p>
          <a:p>
            <a:pPr marL="734962" lvl="1" indent="-457200">
              <a:buFont typeface="+mj-lt"/>
              <a:buAutoNum type="arabicPeriod"/>
            </a:pPr>
            <a:r>
              <a:rPr lang="en-GB" dirty="0"/>
              <a:t>Final discussion and summary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26944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4: Feedback </a:t>
            </a:r>
          </a:p>
        </p:txBody>
      </p:sp>
    </p:spTree>
    <p:extLst>
      <p:ext uri="{BB962C8B-B14F-4D97-AF65-F5344CB8AC3E}">
        <p14:creationId xmlns:p14="http://schemas.microsoft.com/office/powerpoint/2010/main" val="1461801800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Whilst running a session - real-time feedback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keep an eye on your “audience”</a:t>
            </a:r>
          </a:p>
          <a:p>
            <a:pPr lvl="1"/>
            <a:r>
              <a:rPr lang="en-US" dirty="0"/>
              <a:t>Watch for signs that they don</a:t>
            </a:r>
            <a:r>
              <a:rPr lang="fr-FR" dirty="0"/>
              <a:t>’</a:t>
            </a:r>
            <a:r>
              <a:rPr lang="en-US" dirty="0"/>
              <a:t>t understand, or concentration is lapsing</a:t>
            </a:r>
          </a:p>
          <a:p>
            <a:pPr lvl="1"/>
            <a:endParaRPr lang="en-US" dirty="0"/>
          </a:p>
          <a:p>
            <a:r>
              <a:rPr lang="en-US" dirty="0"/>
              <a:t>Try and be flexible – adapting your session to suit the group as you go if possible</a:t>
            </a:r>
          </a:p>
          <a:p>
            <a:pPr lvl="1"/>
            <a:r>
              <a:rPr lang="en-US" dirty="0"/>
              <a:t>How can you assess where your trainees are during your session  /course?</a:t>
            </a:r>
          </a:p>
          <a:p>
            <a:pPr lvl="1"/>
            <a:endParaRPr lang="en-US" dirty="0"/>
          </a:p>
          <a:p>
            <a:r>
              <a:rPr lang="en-US" dirty="0" err="1"/>
              <a:t>Practicals</a:t>
            </a:r>
            <a:r>
              <a:rPr lang="en-US" dirty="0"/>
              <a:t> – can be useful to have someone at the back of the room !</a:t>
            </a:r>
          </a:p>
        </p:txBody>
      </p:sp>
    </p:spTree>
    <p:extLst>
      <p:ext uri="{BB962C8B-B14F-4D97-AF65-F5344CB8AC3E}">
        <p14:creationId xmlns:p14="http://schemas.microsoft.com/office/powerpoint/2010/main" val="810909895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you have completed a session:</a:t>
            </a:r>
          </a:p>
          <a:p>
            <a:endParaRPr lang="en-US" dirty="0"/>
          </a:p>
          <a:p>
            <a:pPr lvl="1"/>
            <a:r>
              <a:rPr lang="en-US" dirty="0"/>
              <a:t>Think about what worked well and what you were not happy with</a:t>
            </a:r>
          </a:p>
          <a:p>
            <a:pPr lvl="1"/>
            <a:r>
              <a:rPr lang="en-US" dirty="0"/>
              <a:t>Helps you when planning future sessions, whether the same or a different one</a:t>
            </a:r>
          </a:p>
          <a:p>
            <a:pPr lvl="1"/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 be too negative – remember </a:t>
            </a:r>
            <a:r>
              <a:rPr lang="en-GB" dirty="0"/>
              <a:t>groups vary (do think about the environment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Where does you feedback come from?</a:t>
            </a:r>
          </a:p>
          <a:p>
            <a:pPr lvl="2"/>
            <a:r>
              <a:rPr lang="en-GB" dirty="0"/>
              <a:t>Self, the room, colleagues and end of course survey</a:t>
            </a:r>
          </a:p>
        </p:txBody>
      </p:sp>
    </p:spTree>
    <p:extLst>
      <p:ext uri="{BB962C8B-B14F-4D97-AF65-F5344CB8AC3E}">
        <p14:creationId xmlns:p14="http://schemas.microsoft.com/office/powerpoint/2010/main" val="31984505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Post-course collection of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from trainees can be very useful</a:t>
            </a:r>
          </a:p>
          <a:p>
            <a:pPr lvl="1"/>
            <a:r>
              <a:rPr lang="en-US" dirty="0"/>
              <a:t>Keep surveys short</a:t>
            </a:r>
          </a:p>
          <a:p>
            <a:pPr lvl="1"/>
            <a:r>
              <a:rPr lang="en-US" dirty="0"/>
              <a:t>Think about your reasons for collecting the information and what you need to collect</a:t>
            </a:r>
          </a:p>
          <a:p>
            <a:pPr lvl="1"/>
            <a:r>
              <a:rPr lang="en-US" dirty="0"/>
              <a:t>Mixture of closed and open questions</a:t>
            </a:r>
          </a:p>
          <a:p>
            <a:pPr lvl="1"/>
            <a:r>
              <a:rPr lang="en-US" dirty="0"/>
              <a:t>Think about who will have access to the results – do you need to moderate?</a:t>
            </a:r>
          </a:p>
          <a:p>
            <a:endParaRPr lang="en-US" dirty="0"/>
          </a:p>
          <a:p>
            <a:r>
              <a:rPr lang="en-US" dirty="0"/>
              <a:t>You should always review your feedback along with your own reflections</a:t>
            </a:r>
          </a:p>
        </p:txBody>
      </p:sp>
    </p:spTree>
    <p:extLst>
      <p:ext uri="{BB962C8B-B14F-4D97-AF65-F5344CB8AC3E}">
        <p14:creationId xmlns:p14="http://schemas.microsoft.com/office/powerpoint/2010/main" val="974955927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5ADB8E-FF71-694E-943C-150E8B5C9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C11C2-E83F-9940-B79B-397803AE8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88658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your initial expectations been met?</a:t>
            </a:r>
          </a:p>
          <a:p>
            <a:r>
              <a:rPr lang="en-US" dirty="0"/>
              <a:t>What one thing have you learned that you were not expecting?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375400"/>
            <a:ext cx="304800" cy="228600"/>
          </a:xfrm>
          <a:prstGeom prst="rect">
            <a:avLst/>
          </a:prstGeom>
        </p:spPr>
        <p:txBody>
          <a:bodyPr/>
          <a:lstStyle/>
          <a:p>
            <a:fld id="{B1D4C86A-FF62-974A-BC13-EADB07584336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598871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activity</a:t>
            </a:r>
            <a:r>
              <a:rPr lang="mr-IN" dirty="0"/>
              <a:t>……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next week</a:t>
            </a:r>
            <a:r>
              <a:rPr lang="mr-IN" dirty="0"/>
              <a:t>…</a:t>
            </a:r>
            <a:r>
              <a:rPr lang="en-GB" dirty="0"/>
              <a:t>.</a:t>
            </a:r>
          </a:p>
          <a:p>
            <a:endParaRPr lang="en-GB" dirty="0"/>
          </a:p>
          <a:p>
            <a:pPr lvl="1"/>
            <a:r>
              <a:rPr lang="en-GB" dirty="0"/>
              <a:t>Think about what you are taking away from today’s session</a:t>
            </a:r>
          </a:p>
          <a:p>
            <a:pPr lvl="1"/>
            <a:r>
              <a:rPr lang="en-GB" dirty="0"/>
              <a:t>What one thing did you learn that was different / new / exciting / unexpected?</a:t>
            </a:r>
          </a:p>
          <a:p>
            <a:pPr lvl="1"/>
            <a:r>
              <a:rPr lang="en-GB" dirty="0"/>
              <a:t>What are you going to do differently next time you train?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Any other comments</a:t>
            </a:r>
            <a:r>
              <a:rPr lang="mr-IN" dirty="0"/>
              <a:t>…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Email me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sarahm@ebi.ac.uk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62655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end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59692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/ issues for Bioinformatics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changing subject, tools change quickly</a:t>
            </a:r>
          </a:p>
          <a:p>
            <a:pPr lvl="1"/>
            <a:r>
              <a:rPr lang="en-US" dirty="0"/>
              <a:t>Difficult to use a traditional training approach “click here”</a:t>
            </a:r>
          </a:p>
          <a:p>
            <a:pPr lvl="1"/>
            <a:r>
              <a:rPr lang="en-US" dirty="0"/>
              <a:t>Need to provide understanding of how tools work, and general idea of what is happening, so if a tool changes, trainees can still use it</a:t>
            </a:r>
          </a:p>
          <a:p>
            <a:pPr lvl="1"/>
            <a:endParaRPr lang="en-US" dirty="0"/>
          </a:p>
          <a:p>
            <a:r>
              <a:rPr lang="en-US" dirty="0"/>
              <a:t>Example datasets and appropriate exercises</a:t>
            </a:r>
          </a:p>
          <a:p>
            <a:pPr lvl="1"/>
            <a:r>
              <a:rPr lang="en-US" dirty="0"/>
              <a:t>Either difficult to get datasets, or need to use cut down sets, so not quite so true to life – teaching concepts, not full practical “how to”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555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97185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and “social” elements</a:t>
            </a:r>
          </a:p>
          <a:p>
            <a:pPr lvl="1"/>
            <a:r>
              <a:rPr lang="en-US" dirty="0"/>
              <a:t>Scientific – in what order will you deliver the various elements of the course content</a:t>
            </a:r>
          </a:p>
          <a:p>
            <a:pPr lvl="1"/>
            <a:r>
              <a:rPr lang="en-US" dirty="0"/>
              <a:t>Social – coffee and lunch breaks, opportunities for networking</a:t>
            </a:r>
          </a:p>
          <a:p>
            <a:endParaRPr lang="en-US" dirty="0"/>
          </a:p>
          <a:p>
            <a:r>
              <a:rPr lang="en-US" dirty="0"/>
              <a:t>How long do you have to deliver the course ?</a:t>
            </a:r>
          </a:p>
          <a:p>
            <a:pPr lvl="1"/>
            <a:r>
              <a:rPr lang="en-US" dirty="0"/>
              <a:t>How long should your day be ?</a:t>
            </a:r>
          </a:p>
          <a:p>
            <a:pPr marL="355536" lvl="1" indent="0">
              <a:buNone/>
            </a:pPr>
            <a:endParaRPr lang="en-US" dirty="0"/>
          </a:p>
          <a:p>
            <a:r>
              <a:rPr lang="en-US" dirty="0"/>
              <a:t>Theory </a:t>
            </a:r>
            <a:r>
              <a:rPr lang="en-US" dirty="0" err="1"/>
              <a:t>vs</a:t>
            </a:r>
            <a:r>
              <a:rPr lang="en-US" dirty="0"/>
              <a:t> practice</a:t>
            </a:r>
          </a:p>
          <a:p>
            <a:pPr lvl="1"/>
            <a:r>
              <a:rPr lang="en-US" dirty="0"/>
              <a:t>Even in a very practical course, theoretical explanation session are helpful for scene setting</a:t>
            </a:r>
          </a:p>
        </p:txBody>
      </p:sp>
    </p:spTree>
    <p:extLst>
      <p:ext uri="{BB962C8B-B14F-4D97-AF65-F5344CB8AC3E}">
        <p14:creationId xmlns:p14="http://schemas.microsoft.com/office/powerpoint/2010/main" val="2692560156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your prior experience of delivering teaching / training?</a:t>
            </a:r>
          </a:p>
          <a:p>
            <a:endParaRPr lang="en-US" dirty="0"/>
          </a:p>
          <a:p>
            <a:r>
              <a:rPr lang="en-US" dirty="0"/>
              <a:t>What are your expectations for this workshop?</a:t>
            </a:r>
          </a:p>
          <a:p>
            <a:pPr lvl="1"/>
            <a:r>
              <a:rPr lang="en-US" dirty="0"/>
              <a:t>Please write your expectations on a post-it note, we will revisit them at the end of the day.</a:t>
            </a:r>
          </a:p>
        </p:txBody>
      </p:sp>
    </p:spTree>
    <p:extLst>
      <p:ext uri="{BB962C8B-B14F-4D97-AF65-F5344CB8AC3E}">
        <p14:creationId xmlns:p14="http://schemas.microsoft.com/office/powerpoint/2010/main" val="2766677173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used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welcome and introduction</a:t>
            </a:r>
          </a:p>
          <a:p>
            <a:pPr lvl="1"/>
            <a:r>
              <a:rPr lang="en-US" dirty="0"/>
              <a:t>Welcome your trainees, give any H+S details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Intro to course, aims and expectations</a:t>
            </a:r>
          </a:p>
          <a:p>
            <a:endParaRPr lang="en-US" dirty="0"/>
          </a:p>
          <a:p>
            <a:r>
              <a:rPr lang="en-US" dirty="0"/>
              <a:t>Start of day </a:t>
            </a:r>
          </a:p>
          <a:p>
            <a:pPr lvl="1"/>
            <a:r>
              <a:rPr lang="en-US" dirty="0"/>
              <a:t>Brief intro of what is to come, can check everyone is in, all happy </a:t>
            </a:r>
          </a:p>
          <a:p>
            <a:r>
              <a:rPr lang="en-US" dirty="0"/>
              <a:t>End of day</a:t>
            </a:r>
          </a:p>
          <a:p>
            <a:pPr lvl="1"/>
            <a:r>
              <a:rPr lang="en-US" dirty="0"/>
              <a:t>Quick recap, again check everyone is ok, good time for discussion</a:t>
            </a:r>
          </a:p>
          <a:p>
            <a:pPr lvl="1"/>
            <a:endParaRPr lang="en-US" dirty="0"/>
          </a:p>
          <a:p>
            <a:r>
              <a:rPr lang="en-US" dirty="0"/>
              <a:t>Final wrap-up session and feedback collection</a:t>
            </a:r>
          </a:p>
        </p:txBody>
      </p:sp>
    </p:spTree>
    <p:extLst>
      <p:ext uri="{BB962C8B-B14F-4D97-AF65-F5344CB8AC3E}">
        <p14:creationId xmlns:p14="http://schemas.microsoft.com/office/powerpoint/2010/main" val="24638434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– style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Death by </a:t>
            </a:r>
            <a:r>
              <a:rPr lang="en-US" dirty="0" err="1"/>
              <a:t>powerpoint</a:t>
            </a:r>
            <a:r>
              <a:rPr lang="en-US" dirty="0"/>
              <a:t> is common !</a:t>
            </a:r>
          </a:p>
          <a:p>
            <a:pPr lvl="1"/>
            <a:r>
              <a:rPr lang="en-US" dirty="0"/>
              <a:t>Try to make slides more interesting if possible</a:t>
            </a:r>
          </a:p>
          <a:p>
            <a:pPr lvl="1"/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 necessarily put everything on the slide you are going to say – avoids you reading off your slides!</a:t>
            </a:r>
          </a:p>
          <a:p>
            <a:pPr lvl="1"/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 overfill your slides and use at least a 20 point font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Build time in for questions, discussions…..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6284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Practical handbooks important – guided exercises to follow</a:t>
            </a:r>
          </a:p>
          <a:p>
            <a:pPr lvl="1"/>
            <a:r>
              <a:rPr lang="en-US" dirty="0"/>
              <a:t>Can start with a demonstration, then into the guided exercise</a:t>
            </a:r>
          </a:p>
          <a:p>
            <a:pPr lvl="1"/>
            <a:r>
              <a:rPr lang="en-US" dirty="0"/>
              <a:t>Remember not everyone will necessarily go at the same pace</a:t>
            </a:r>
          </a:p>
          <a:p>
            <a:pPr lvl="2"/>
            <a:r>
              <a:rPr lang="en-US" dirty="0"/>
              <a:t>Extra time in </a:t>
            </a:r>
            <a:r>
              <a:rPr lang="en-US" dirty="0" err="1"/>
              <a:t>programme</a:t>
            </a:r>
            <a:r>
              <a:rPr lang="en-US" dirty="0"/>
              <a:t> for people to finish if they wish– </a:t>
            </a:r>
            <a:r>
              <a:rPr lang="en-US" dirty="0" err="1"/>
              <a:t>eg</a:t>
            </a:r>
            <a:r>
              <a:rPr lang="en-US" dirty="0"/>
              <a:t> lunchtimes</a:t>
            </a:r>
          </a:p>
          <a:p>
            <a:pPr lvl="2"/>
            <a:r>
              <a:rPr lang="en-US" dirty="0"/>
              <a:t>Have some extra exercises </a:t>
            </a:r>
            <a:r>
              <a:rPr lang="en-US" dirty="0" err="1"/>
              <a:t>eg</a:t>
            </a:r>
            <a:r>
              <a:rPr lang="en-US" dirty="0"/>
              <a:t> problems to solve, for those who finish </a:t>
            </a:r>
          </a:p>
          <a:p>
            <a:r>
              <a:rPr lang="en-US" dirty="0"/>
              <a:t>Can be difficult deciding how much time to give</a:t>
            </a:r>
          </a:p>
          <a:p>
            <a:r>
              <a:rPr lang="en-US" dirty="0"/>
              <a:t>Having extra demonstrators in the room to answer queries is very helpful</a:t>
            </a:r>
          </a:p>
        </p:txBody>
      </p:sp>
    </p:spTree>
    <p:extLst>
      <p:ext uri="{BB962C8B-B14F-4D97-AF65-F5344CB8AC3E}">
        <p14:creationId xmlns:p14="http://schemas.microsoft.com/office/powerpoint/2010/main" val="14814690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a good way of getting people talking, can also be a useful way of ascertaining how much people know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Workflow exercise – what are the steps taken in a </a:t>
            </a:r>
            <a:r>
              <a:rPr lang="en-US" dirty="0" err="1"/>
              <a:t>metagenomic</a:t>
            </a:r>
            <a:r>
              <a:rPr lang="en-US" dirty="0"/>
              <a:t> workflow, potential limiting points in this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At the beginning can be useful to get people into the mindset, and help you set the scene for the course</a:t>
            </a:r>
          </a:p>
          <a:p>
            <a:pPr lvl="1"/>
            <a:r>
              <a:rPr lang="en-US" dirty="0"/>
              <a:t>You can refer back to this session at different points in the course, helping reinforce ideas</a:t>
            </a:r>
          </a:p>
          <a:p>
            <a:r>
              <a:rPr lang="en-US" dirty="0"/>
              <a:t>Especially useful in sessions where you have a high number of novices in the field</a:t>
            </a:r>
          </a:p>
        </p:txBody>
      </p:sp>
    </p:spTree>
    <p:extLst>
      <p:ext uri="{BB962C8B-B14F-4D97-AF65-F5344CB8AC3E}">
        <p14:creationId xmlns:p14="http://schemas.microsoft.com/office/powerpoint/2010/main" val="445427453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descriptors and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course descriptors concise, but consider what information people will use to choose a course.</a:t>
            </a:r>
          </a:p>
          <a:p>
            <a:endParaRPr lang="en-US" dirty="0"/>
          </a:p>
          <a:p>
            <a:pPr lvl="1"/>
            <a:r>
              <a:rPr lang="en-US" dirty="0"/>
              <a:t>List points to include?</a:t>
            </a:r>
          </a:p>
          <a:p>
            <a:pPr lvl="1"/>
            <a:endParaRPr lang="en-US" dirty="0"/>
          </a:p>
          <a:p>
            <a:r>
              <a:rPr lang="en-US" dirty="0"/>
              <a:t>Make sure it is a true representation of what you will cover, so trainee expectations can be managed / met</a:t>
            </a:r>
          </a:p>
          <a:p>
            <a:endParaRPr lang="en-US" dirty="0"/>
          </a:p>
          <a:p>
            <a:r>
              <a:rPr lang="en-US" dirty="0"/>
              <a:t>Advertise everywhere you can!</a:t>
            </a:r>
          </a:p>
        </p:txBody>
      </p:sp>
    </p:spTree>
    <p:extLst>
      <p:ext uri="{BB962C8B-B14F-4D97-AF65-F5344CB8AC3E}">
        <p14:creationId xmlns:p14="http://schemas.microsoft.com/office/powerpoint/2010/main" val="3206274561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of application can vary – e.g. CV and supporting letters or completion of online form</a:t>
            </a:r>
          </a:p>
          <a:p>
            <a:endParaRPr lang="en-US" dirty="0"/>
          </a:p>
          <a:p>
            <a:r>
              <a:rPr lang="en-US" dirty="0"/>
              <a:t>You need to decide on your selection criteria </a:t>
            </a:r>
          </a:p>
          <a:p>
            <a:pPr lvl="1"/>
            <a:r>
              <a:rPr lang="en-US" dirty="0"/>
              <a:t>Be transparent, so if someone queries you, they can be answered.</a:t>
            </a:r>
          </a:p>
          <a:p>
            <a:pPr lvl="1"/>
            <a:r>
              <a:rPr lang="en-US" dirty="0"/>
              <a:t>Make sure that you can get the information you need for selection from the information you have requested.</a:t>
            </a:r>
          </a:p>
          <a:p>
            <a:pPr lvl="1"/>
            <a:endParaRPr lang="en-US" dirty="0"/>
          </a:p>
          <a:p>
            <a:r>
              <a:rPr lang="en-US" dirty="0"/>
              <a:t>May decide on a selection committee - more than one person to review all applicants.</a:t>
            </a:r>
          </a:p>
        </p:txBody>
      </p:sp>
    </p:spTree>
    <p:extLst>
      <p:ext uri="{BB962C8B-B14F-4D97-AF65-F5344CB8AC3E}">
        <p14:creationId xmlns:p14="http://schemas.microsoft.com/office/powerpoint/2010/main" val="3358165018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Session 1: Good vs bad training and  trainers</a:t>
            </a:r>
          </a:p>
        </p:txBody>
      </p:sp>
    </p:spTree>
    <p:extLst>
      <p:ext uri="{BB962C8B-B14F-4D97-AF65-F5344CB8AC3E}">
        <p14:creationId xmlns:p14="http://schemas.microsoft.com/office/powerpoint/2010/main" val="1655108295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you have been involved in….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training session 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makes a bad training session ?</a:t>
            </a:r>
          </a:p>
          <a:p>
            <a:endParaRPr lang="en-US" dirty="0"/>
          </a:p>
          <a:p>
            <a:pPr lvl="2"/>
            <a:r>
              <a:rPr lang="en-US" sz="2400" dirty="0"/>
              <a:t>Think of an example of each that you have participated in and list your thoughts…</a:t>
            </a:r>
          </a:p>
        </p:txBody>
      </p:sp>
    </p:spTree>
    <p:extLst>
      <p:ext uri="{BB962C8B-B14F-4D97-AF65-F5344CB8AC3E}">
        <p14:creationId xmlns:p14="http://schemas.microsoft.com/office/powerpoint/2010/main" val="3975633481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trainer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of subject</a:t>
            </a:r>
          </a:p>
          <a:p>
            <a:r>
              <a:rPr lang="en-US" dirty="0"/>
              <a:t>Clear aims for session outcomes</a:t>
            </a:r>
          </a:p>
          <a:p>
            <a:r>
              <a:rPr lang="en-US" dirty="0"/>
              <a:t>Confidence in delivery</a:t>
            </a:r>
          </a:p>
          <a:p>
            <a:r>
              <a:rPr lang="en-US" dirty="0"/>
              <a:t>Appropriate delivery</a:t>
            </a:r>
          </a:p>
          <a:p>
            <a:r>
              <a:rPr lang="en-US" dirty="0"/>
              <a:t>Listens to trainees </a:t>
            </a:r>
          </a:p>
          <a:p>
            <a:r>
              <a:rPr lang="en-US" dirty="0"/>
              <a:t>Flexible – can change pace / depth if required</a:t>
            </a:r>
          </a:p>
          <a:p>
            <a:r>
              <a:rPr lang="en-US" dirty="0"/>
              <a:t>Approachable</a:t>
            </a:r>
          </a:p>
          <a:p>
            <a:r>
              <a:rPr lang="en-US" dirty="0"/>
              <a:t>Engaging</a:t>
            </a:r>
          </a:p>
        </p:txBody>
      </p:sp>
    </p:spTree>
    <p:extLst>
      <p:ext uri="{BB962C8B-B14F-4D97-AF65-F5344CB8AC3E}">
        <p14:creationId xmlns:p14="http://schemas.microsoft.com/office/powerpoint/2010/main" val="28571883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Goblet TTT matrix</a:t>
            </a:r>
          </a:p>
        </p:txBody>
      </p:sp>
      <p:pic>
        <p:nvPicPr>
          <p:cNvPr id="4" name="Content Placeholder 3" descr="Skills matrix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7" r="-24117"/>
          <a:stretch>
            <a:fillRect/>
          </a:stretch>
        </p:blipFill>
        <p:spPr>
          <a:xfrm>
            <a:off x="415637" y="1066801"/>
            <a:ext cx="8146514" cy="4347663"/>
          </a:xfrm>
        </p:spPr>
      </p:pic>
    </p:spTree>
    <p:extLst>
      <p:ext uri="{BB962C8B-B14F-4D97-AF65-F5344CB8AC3E}">
        <p14:creationId xmlns:p14="http://schemas.microsoft.com/office/powerpoint/2010/main" val="1598726433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2: How do people learn?</a:t>
            </a:r>
          </a:p>
        </p:txBody>
      </p:sp>
    </p:spTree>
    <p:extLst>
      <p:ext uri="{BB962C8B-B14F-4D97-AF65-F5344CB8AC3E}">
        <p14:creationId xmlns:p14="http://schemas.microsoft.com/office/powerpoint/2010/main" val="234302339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EMBL-EBI_slide_template_July_2015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BL-EBI_slide_template_July_2015" id="{47FA8125-2D00-AB42-BB29-4D52EACDE66D}" vid="{AFAC27A8-D220-3047-8E92-C0E8A9FC4994}"/>
    </a:ext>
  </a:extLst>
</a:theme>
</file>

<file path=ppt/theme/theme2.xml><?xml version="1.0" encoding="utf-8"?>
<a:theme xmlns:a="http://schemas.openxmlformats.org/drawingml/2006/main" name="1_Leere Präsentation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BL-EBI_slide_template_July_2015" id="{47FA8125-2D00-AB42-BB29-4D52EACDE66D}" vid="{4D57E822-90C9-534B-83A6-F66E5DB48F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EMBL-EBI_slide_template_July_2015</Template>
  <TotalTime>179</TotalTime>
  <Words>2512</Words>
  <Application>Microsoft Macintosh PowerPoint</Application>
  <PresentationFormat>On-screen Show (4:3)</PresentationFormat>
  <Paragraphs>341</Paragraphs>
  <Slides>45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ＭＳ Ｐゴシック</vt:lpstr>
      <vt:lpstr>Arial</vt:lpstr>
      <vt:lpstr>Calibri</vt:lpstr>
      <vt:lpstr>Corbel</vt:lpstr>
      <vt:lpstr>Geneva</vt:lpstr>
      <vt:lpstr>HelveticaNeueLT Pro 35 Th</vt:lpstr>
      <vt:lpstr>HelveticaNeueLT Pro 45 Lt</vt:lpstr>
      <vt:lpstr>Times</vt:lpstr>
      <vt:lpstr>EMBL-EBI_slide_template_July_2015</vt:lpstr>
      <vt:lpstr>1_Leere Präsentation</vt:lpstr>
      <vt:lpstr>Document</vt:lpstr>
      <vt:lpstr>Train the Trainer Workshop</vt:lpstr>
      <vt:lpstr>Aim of course</vt:lpstr>
      <vt:lpstr>Overview of Day - Principles of good training </vt:lpstr>
      <vt:lpstr>About you….</vt:lpstr>
      <vt:lpstr>Session 1: Good vs bad training and  trainers</vt:lpstr>
      <vt:lpstr>Training you have been involved in….</vt:lpstr>
      <vt:lpstr>What makes a good trainer ?</vt:lpstr>
      <vt:lpstr>Goblet TTT matrix</vt:lpstr>
      <vt:lpstr>Session 2: How do people learn?</vt:lpstr>
      <vt:lpstr>How do you approach learning new things?</vt:lpstr>
      <vt:lpstr>Experiential learning: Kolb’s cycle</vt:lpstr>
      <vt:lpstr>Kolb’s cycle in detail</vt:lpstr>
      <vt:lpstr>Its not just the how…it’s the why!</vt:lpstr>
      <vt:lpstr>7 factors for successful learning  (Phil Race)</vt:lpstr>
      <vt:lpstr>Session 3 : Designing and delivering your training</vt:lpstr>
      <vt:lpstr>Designing your training</vt:lpstr>
      <vt:lpstr>Target audience </vt:lpstr>
      <vt:lpstr>Session aim </vt:lpstr>
      <vt:lpstr>Learning outcomes Should be SMART </vt:lpstr>
      <vt:lpstr>Levels of learning – Blooms taxonomy</vt:lpstr>
      <vt:lpstr>From taxonomy to verbs…</vt:lpstr>
      <vt:lpstr>Curriculum planning</vt:lpstr>
      <vt:lpstr>Learning activities</vt:lpstr>
      <vt:lpstr>Most people learn…… </vt:lpstr>
      <vt:lpstr>Learning “activities”</vt:lpstr>
      <vt:lpstr>Developing materials</vt:lpstr>
      <vt:lpstr>Developing materials (2)</vt:lpstr>
      <vt:lpstr>Delivering training </vt:lpstr>
      <vt:lpstr>Assessing that learning is happening…</vt:lpstr>
      <vt:lpstr>Session 4: Feedback </vt:lpstr>
      <vt:lpstr>Whilst running a session - real-time feedback </vt:lpstr>
      <vt:lpstr>Reflective practice</vt:lpstr>
      <vt:lpstr>Post-course collection of feedback</vt:lpstr>
      <vt:lpstr>Final discussion</vt:lpstr>
      <vt:lpstr>Two questions…</vt:lpstr>
      <vt:lpstr>Final activity……</vt:lpstr>
      <vt:lpstr>The end  </vt:lpstr>
      <vt:lpstr>Limitations / issues for Bioinformatics training</vt:lpstr>
      <vt:lpstr>Planning the course</vt:lpstr>
      <vt:lpstr>Commonly used sessions</vt:lpstr>
      <vt:lpstr>Lecture – style sessions</vt:lpstr>
      <vt:lpstr>Practical sessions</vt:lpstr>
      <vt:lpstr>Group problem solving</vt:lpstr>
      <vt:lpstr>Course descriptors and advertising</vt:lpstr>
      <vt:lpstr>Applications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 the Trainer Workshop</dc:title>
  <dc:creator>Sarah Morgan</dc:creator>
  <cp:lastModifiedBy>Sarah Morgan</cp:lastModifiedBy>
  <cp:revision>8</cp:revision>
  <dcterms:created xsi:type="dcterms:W3CDTF">2018-07-23T18:15:16Z</dcterms:created>
  <dcterms:modified xsi:type="dcterms:W3CDTF">2018-07-23T21:14:45Z</dcterms:modified>
</cp:coreProperties>
</file>