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63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97C82F-42DF-B54A-816E-A7A71DC5E529}" v="58" dt="2018-11-05T18:24:37.0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79537" autoAdjust="0"/>
  </p:normalViewPr>
  <p:slideViewPr>
    <p:cSldViewPr>
      <p:cViewPr>
        <p:scale>
          <a:sx n="75" d="100"/>
          <a:sy n="75" d="100"/>
        </p:scale>
        <p:origin x="-1038" y="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Tracheostomies</a:t>
            </a:r>
            <a:r>
              <a:rPr lang="en-US" baseline="0" dirty="0"/>
              <a:t> in ITU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</c:v>
                </c:pt>
                <c:pt idx="2">
                  <c:v>62</c:v>
                </c:pt>
                <c:pt idx="3">
                  <c:v>42</c:v>
                </c:pt>
                <c:pt idx="4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78D-5445-9C87-4B7B34F2B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7767168"/>
        <c:axId val="197768704"/>
      </c:barChart>
      <c:catAx>
        <c:axId val="19776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768704"/>
        <c:crosses val="autoZero"/>
        <c:auto val="1"/>
        <c:lblAlgn val="ctr"/>
        <c:lblOffset val="100"/>
        <c:noMultiLvlLbl val="0"/>
      </c:catAx>
      <c:valAx>
        <c:axId val="197768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76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Neuro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2">
                  <c:v>9</c:v>
                </c:pt>
                <c:pt idx="3">
                  <c:v>2</c:v>
                </c:pt>
                <c:pt idx="4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62-A14E-9DFE-49D2DAA0BF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</c:v>
                </c:pt>
                <c:pt idx="2">
                  <c:v>8</c:v>
                </c:pt>
                <c:pt idx="3">
                  <c:v>3</c:v>
                </c:pt>
                <c:pt idx="4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162-A14E-9DFE-49D2DAA0BF1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Normal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2">
                  <c:v>7</c:v>
                </c:pt>
                <c:pt idx="3">
                  <c:v>14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162-A14E-9DFE-49D2DAA0B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83545600"/>
        <c:axId val="283547136"/>
      </c:barChart>
      <c:catAx>
        <c:axId val="28354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3547136"/>
        <c:crosses val="autoZero"/>
        <c:auto val="1"/>
        <c:lblAlgn val="ctr"/>
        <c:lblOffset val="100"/>
        <c:noMultiLvlLbl val="0"/>
      </c:catAx>
      <c:valAx>
        <c:axId val="283547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3545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Mean</a:t>
            </a:r>
            <a:r>
              <a:rPr lang="en-US" baseline="0" dirty="0"/>
              <a:t> Score for Scenarios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ITU / 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Mean Score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9.6999999999999993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87-D949-8209-129353B62A3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Mean Score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D87-D949-8209-129353B62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008064"/>
        <c:axId val="286010368"/>
      </c:barChart>
      <c:catAx>
        <c:axId val="28600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010368"/>
        <c:crosses val="autoZero"/>
        <c:auto val="1"/>
        <c:lblAlgn val="ctr"/>
        <c:lblOffset val="100"/>
        <c:noMultiLvlLbl val="0"/>
      </c:catAx>
      <c:valAx>
        <c:axId val="28601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008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4D8B69-8EC0-4990-AD89-50DFEA41307C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5FAC51C-33B2-4306-B3E9-9E2FC915E304}">
      <dgm:prSet phldrT="[Text]"/>
      <dgm:spPr/>
      <dgm:t>
        <a:bodyPr/>
        <a:lstStyle/>
        <a:p>
          <a:r>
            <a:rPr lang="en-GB" dirty="0" smtClean="0"/>
            <a:t>94 </a:t>
          </a:r>
          <a:r>
            <a:rPr lang="en-GB" dirty="0"/>
            <a:t>patients discharged to a ward with a tracheostomy</a:t>
          </a:r>
        </a:p>
      </dgm:t>
    </dgm:pt>
    <dgm:pt modelId="{9D7F0746-3CE8-48DF-9567-690AAEE1758F}" type="parTrans" cxnId="{CC46F749-568C-4E63-B08D-183AA692B90B}">
      <dgm:prSet/>
      <dgm:spPr/>
      <dgm:t>
        <a:bodyPr/>
        <a:lstStyle/>
        <a:p>
          <a:endParaRPr lang="en-GB"/>
        </a:p>
      </dgm:t>
    </dgm:pt>
    <dgm:pt modelId="{6126BF67-7E29-4D95-AD7F-14A914EED4AF}" type="sibTrans" cxnId="{CC46F749-568C-4E63-B08D-183AA692B90B}">
      <dgm:prSet/>
      <dgm:spPr/>
      <dgm:t>
        <a:bodyPr/>
        <a:lstStyle/>
        <a:p>
          <a:endParaRPr lang="en-GB"/>
        </a:p>
      </dgm:t>
    </dgm:pt>
    <dgm:pt modelId="{E00328F5-3444-4097-9CE2-887AAAF04AB9}">
      <dgm:prSet phldrT="[Text]"/>
      <dgm:spPr/>
      <dgm:t>
        <a:bodyPr/>
        <a:lstStyle/>
        <a:p>
          <a:r>
            <a:rPr lang="en-GB" dirty="0"/>
            <a:t>26 (22%)ENT</a:t>
          </a:r>
        </a:p>
      </dgm:t>
    </dgm:pt>
    <dgm:pt modelId="{03F05135-5226-4F38-BBCB-C9DDCFA08869}" type="parTrans" cxnId="{D2CBA05F-AB7D-4B4F-9B20-FE8DAD91B7F0}">
      <dgm:prSet/>
      <dgm:spPr/>
      <dgm:t>
        <a:bodyPr/>
        <a:lstStyle/>
        <a:p>
          <a:endParaRPr lang="en-GB"/>
        </a:p>
      </dgm:t>
    </dgm:pt>
    <dgm:pt modelId="{937454D3-E0AE-42BF-B174-20976A99A83F}" type="sibTrans" cxnId="{D2CBA05F-AB7D-4B4F-9B20-FE8DAD91B7F0}">
      <dgm:prSet/>
      <dgm:spPr/>
      <dgm:t>
        <a:bodyPr/>
        <a:lstStyle/>
        <a:p>
          <a:endParaRPr lang="en-GB"/>
        </a:p>
      </dgm:t>
    </dgm:pt>
    <dgm:pt modelId="{235395B3-3DD0-4086-A7A9-ED683679F87F}">
      <dgm:prSet phldrT="[Text]"/>
      <dgm:spPr/>
      <dgm:t>
        <a:bodyPr/>
        <a:lstStyle/>
        <a:p>
          <a:r>
            <a:rPr lang="en-GB" dirty="0"/>
            <a:t>22 (18%)Neurosurgical Ward</a:t>
          </a:r>
        </a:p>
      </dgm:t>
    </dgm:pt>
    <dgm:pt modelId="{F39EEF47-39E8-46E9-8671-E048CD5F945A}" type="parTrans" cxnId="{DAD47397-6C0D-459C-A983-96C991D62591}">
      <dgm:prSet/>
      <dgm:spPr/>
      <dgm:t>
        <a:bodyPr/>
        <a:lstStyle/>
        <a:p>
          <a:endParaRPr lang="en-GB"/>
        </a:p>
      </dgm:t>
    </dgm:pt>
    <dgm:pt modelId="{225A4AEC-B4F7-4DBB-B17B-7B38A33939BA}" type="sibTrans" cxnId="{DAD47397-6C0D-459C-A983-96C991D62591}">
      <dgm:prSet/>
      <dgm:spPr/>
      <dgm:t>
        <a:bodyPr/>
        <a:lstStyle/>
        <a:p>
          <a:endParaRPr lang="en-GB"/>
        </a:p>
      </dgm:t>
    </dgm:pt>
    <dgm:pt modelId="{9E9065D9-DBDF-4A52-9536-63EF06B69533}">
      <dgm:prSet/>
      <dgm:spPr/>
      <dgm:t>
        <a:bodyPr/>
        <a:lstStyle/>
        <a:p>
          <a:r>
            <a:rPr lang="en-GB" dirty="0"/>
            <a:t>16 (13%) </a:t>
          </a:r>
          <a:r>
            <a:rPr lang="en-GB" dirty="0" err="1"/>
            <a:t>Neuromedical</a:t>
          </a:r>
          <a:r>
            <a:rPr lang="en-GB" dirty="0"/>
            <a:t> Ward</a:t>
          </a:r>
        </a:p>
      </dgm:t>
    </dgm:pt>
    <dgm:pt modelId="{DF2DA756-77E2-4E48-963D-8BA5E3384646}" type="parTrans" cxnId="{7FD2AF43-4CB3-44A7-8CB7-DEE2448A4A00}">
      <dgm:prSet/>
      <dgm:spPr/>
      <dgm:t>
        <a:bodyPr/>
        <a:lstStyle/>
        <a:p>
          <a:endParaRPr lang="en-GB"/>
        </a:p>
      </dgm:t>
    </dgm:pt>
    <dgm:pt modelId="{3282A941-7EF0-4E2A-932C-7FF5736DD64E}" type="sibTrans" cxnId="{7FD2AF43-4CB3-44A7-8CB7-DEE2448A4A00}">
      <dgm:prSet/>
      <dgm:spPr/>
      <dgm:t>
        <a:bodyPr/>
        <a:lstStyle/>
        <a:p>
          <a:endParaRPr lang="en-US"/>
        </a:p>
      </dgm:t>
    </dgm:pt>
    <dgm:pt modelId="{653294F6-BB6D-43E0-815F-13A74B72C347}">
      <dgm:prSet/>
      <dgm:spPr/>
      <dgm:t>
        <a:bodyPr/>
        <a:lstStyle/>
        <a:p>
          <a:r>
            <a:rPr lang="en-GB" dirty="0"/>
            <a:t>29 (24%) Other ward</a:t>
          </a:r>
        </a:p>
      </dgm:t>
    </dgm:pt>
    <dgm:pt modelId="{194DAA03-A049-4E28-BE32-B14D698B4D7F}" type="parTrans" cxnId="{C0090A30-62B4-4E33-B0A7-1970BB17B8F0}">
      <dgm:prSet/>
      <dgm:spPr/>
      <dgm:t>
        <a:bodyPr/>
        <a:lstStyle/>
        <a:p>
          <a:endParaRPr lang="en-GB"/>
        </a:p>
      </dgm:t>
    </dgm:pt>
    <dgm:pt modelId="{64AF7DC9-F495-4C37-99A2-A106816B3B0B}" type="sibTrans" cxnId="{C0090A30-62B4-4E33-B0A7-1970BB17B8F0}">
      <dgm:prSet/>
      <dgm:spPr/>
      <dgm:t>
        <a:bodyPr/>
        <a:lstStyle/>
        <a:p>
          <a:endParaRPr lang="en-US"/>
        </a:p>
      </dgm:t>
    </dgm:pt>
    <dgm:pt modelId="{E1526ABF-11D8-4678-986D-2D9E5D86A7F6}" type="pres">
      <dgm:prSet presAssocID="{2E4D8B69-8EC0-4990-AD89-50DFEA41307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63ACD00-E9D2-425F-8A51-162AD6A5E76C}" type="pres">
      <dgm:prSet presAssocID="{35FAC51C-33B2-4306-B3E9-9E2FC915E304}" presName="root1" presStyleCnt="0"/>
      <dgm:spPr/>
    </dgm:pt>
    <dgm:pt modelId="{BD61ED0A-58F4-4828-8702-1431F197E36E}" type="pres">
      <dgm:prSet presAssocID="{35FAC51C-33B2-4306-B3E9-9E2FC915E30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C74990A-CEAE-414B-93A4-4909444FCF10}" type="pres">
      <dgm:prSet presAssocID="{35FAC51C-33B2-4306-B3E9-9E2FC915E304}" presName="level2hierChild" presStyleCnt="0"/>
      <dgm:spPr/>
    </dgm:pt>
    <dgm:pt modelId="{10AC342B-D609-4E70-AB77-D98B87ECF1A0}" type="pres">
      <dgm:prSet presAssocID="{03F05135-5226-4F38-BBCB-C9DDCFA08869}" presName="conn2-1" presStyleLbl="parChTrans1D2" presStyleIdx="0" presStyleCnt="4"/>
      <dgm:spPr/>
      <dgm:t>
        <a:bodyPr/>
        <a:lstStyle/>
        <a:p>
          <a:endParaRPr lang="en-GB"/>
        </a:p>
      </dgm:t>
    </dgm:pt>
    <dgm:pt modelId="{E71C0CD7-325D-4B16-A654-D9ED17A2BC89}" type="pres">
      <dgm:prSet presAssocID="{03F05135-5226-4F38-BBCB-C9DDCFA08869}" presName="connTx" presStyleLbl="parChTrans1D2" presStyleIdx="0" presStyleCnt="4"/>
      <dgm:spPr/>
      <dgm:t>
        <a:bodyPr/>
        <a:lstStyle/>
        <a:p>
          <a:endParaRPr lang="en-GB"/>
        </a:p>
      </dgm:t>
    </dgm:pt>
    <dgm:pt modelId="{E8614608-7F6C-4942-98C6-6E0CEED73825}" type="pres">
      <dgm:prSet presAssocID="{E00328F5-3444-4097-9CE2-887AAAF04AB9}" presName="root2" presStyleCnt="0"/>
      <dgm:spPr/>
    </dgm:pt>
    <dgm:pt modelId="{7D13B7EF-9B8C-4CB9-8962-D01011495939}" type="pres">
      <dgm:prSet presAssocID="{E00328F5-3444-4097-9CE2-887AAAF04AB9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84DF854-D9F2-42C7-B8AE-3765B59B3125}" type="pres">
      <dgm:prSet presAssocID="{E00328F5-3444-4097-9CE2-887AAAF04AB9}" presName="level3hierChild" presStyleCnt="0"/>
      <dgm:spPr/>
    </dgm:pt>
    <dgm:pt modelId="{850F3C84-EF96-4403-B379-6E295A63C336}" type="pres">
      <dgm:prSet presAssocID="{F39EEF47-39E8-46E9-8671-E048CD5F945A}" presName="conn2-1" presStyleLbl="parChTrans1D2" presStyleIdx="1" presStyleCnt="4"/>
      <dgm:spPr/>
      <dgm:t>
        <a:bodyPr/>
        <a:lstStyle/>
        <a:p>
          <a:endParaRPr lang="en-GB"/>
        </a:p>
      </dgm:t>
    </dgm:pt>
    <dgm:pt modelId="{3331CF2C-0CA0-4B08-9418-210EC943F334}" type="pres">
      <dgm:prSet presAssocID="{F39EEF47-39E8-46E9-8671-E048CD5F945A}" presName="connTx" presStyleLbl="parChTrans1D2" presStyleIdx="1" presStyleCnt="4"/>
      <dgm:spPr/>
      <dgm:t>
        <a:bodyPr/>
        <a:lstStyle/>
        <a:p>
          <a:endParaRPr lang="en-GB"/>
        </a:p>
      </dgm:t>
    </dgm:pt>
    <dgm:pt modelId="{1BE145FA-0396-468A-ABB1-4106DC6EE74D}" type="pres">
      <dgm:prSet presAssocID="{235395B3-3DD0-4086-A7A9-ED683679F87F}" presName="root2" presStyleCnt="0"/>
      <dgm:spPr/>
    </dgm:pt>
    <dgm:pt modelId="{3C0FEF85-D1EF-42FE-8223-3A490C2D0341}" type="pres">
      <dgm:prSet presAssocID="{235395B3-3DD0-4086-A7A9-ED683679F87F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432B7D3-9983-4D9E-91B3-CFF5C2AA9A53}" type="pres">
      <dgm:prSet presAssocID="{235395B3-3DD0-4086-A7A9-ED683679F87F}" presName="level3hierChild" presStyleCnt="0"/>
      <dgm:spPr/>
    </dgm:pt>
    <dgm:pt modelId="{D93E1F15-756C-487E-849E-24C4E00B892F}" type="pres">
      <dgm:prSet presAssocID="{DF2DA756-77E2-4E48-963D-8BA5E3384646}" presName="conn2-1" presStyleLbl="parChTrans1D2" presStyleIdx="2" presStyleCnt="4"/>
      <dgm:spPr/>
      <dgm:t>
        <a:bodyPr/>
        <a:lstStyle/>
        <a:p>
          <a:endParaRPr lang="en-GB"/>
        </a:p>
      </dgm:t>
    </dgm:pt>
    <dgm:pt modelId="{CA484B5A-A664-484F-BA74-F773409D0088}" type="pres">
      <dgm:prSet presAssocID="{DF2DA756-77E2-4E48-963D-8BA5E3384646}" presName="connTx" presStyleLbl="parChTrans1D2" presStyleIdx="2" presStyleCnt="4"/>
      <dgm:spPr/>
      <dgm:t>
        <a:bodyPr/>
        <a:lstStyle/>
        <a:p>
          <a:endParaRPr lang="en-GB"/>
        </a:p>
      </dgm:t>
    </dgm:pt>
    <dgm:pt modelId="{4870106E-BED2-4D7B-BE5F-9D0E72F4D7D2}" type="pres">
      <dgm:prSet presAssocID="{9E9065D9-DBDF-4A52-9536-63EF06B69533}" presName="root2" presStyleCnt="0"/>
      <dgm:spPr/>
    </dgm:pt>
    <dgm:pt modelId="{74BE14CF-9496-4E30-9E0E-0E967425CE9D}" type="pres">
      <dgm:prSet presAssocID="{9E9065D9-DBDF-4A52-9536-63EF06B69533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CD1E2A-1D47-4199-A1AC-2BEC02197CB3}" type="pres">
      <dgm:prSet presAssocID="{9E9065D9-DBDF-4A52-9536-63EF06B69533}" presName="level3hierChild" presStyleCnt="0"/>
      <dgm:spPr/>
    </dgm:pt>
    <dgm:pt modelId="{B129CBAE-EFE9-48B9-8A08-8FFDEB39FA12}" type="pres">
      <dgm:prSet presAssocID="{194DAA03-A049-4E28-BE32-B14D698B4D7F}" presName="conn2-1" presStyleLbl="parChTrans1D2" presStyleIdx="3" presStyleCnt="4"/>
      <dgm:spPr/>
      <dgm:t>
        <a:bodyPr/>
        <a:lstStyle/>
        <a:p>
          <a:endParaRPr lang="en-GB"/>
        </a:p>
      </dgm:t>
    </dgm:pt>
    <dgm:pt modelId="{880FB2EA-4536-4829-9DB4-914AC2E64D70}" type="pres">
      <dgm:prSet presAssocID="{194DAA03-A049-4E28-BE32-B14D698B4D7F}" presName="connTx" presStyleLbl="parChTrans1D2" presStyleIdx="3" presStyleCnt="4"/>
      <dgm:spPr/>
      <dgm:t>
        <a:bodyPr/>
        <a:lstStyle/>
        <a:p>
          <a:endParaRPr lang="en-GB"/>
        </a:p>
      </dgm:t>
    </dgm:pt>
    <dgm:pt modelId="{8DAD39FC-3A02-42CF-A863-FEB0BE7673FC}" type="pres">
      <dgm:prSet presAssocID="{653294F6-BB6D-43E0-815F-13A74B72C347}" presName="root2" presStyleCnt="0"/>
      <dgm:spPr/>
    </dgm:pt>
    <dgm:pt modelId="{A38DCD44-0710-46E5-BF94-043626B71235}" type="pres">
      <dgm:prSet presAssocID="{653294F6-BB6D-43E0-815F-13A74B72C347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8D045-96DA-47F7-BE41-4C09E519656B}" type="pres">
      <dgm:prSet presAssocID="{653294F6-BB6D-43E0-815F-13A74B72C347}" presName="level3hierChild" presStyleCnt="0"/>
      <dgm:spPr/>
    </dgm:pt>
  </dgm:ptLst>
  <dgm:cxnLst>
    <dgm:cxn modelId="{84612B47-B882-4A88-9EEC-D1189C6B1D6A}" type="presOf" srcId="{DF2DA756-77E2-4E48-963D-8BA5E3384646}" destId="{CA484B5A-A664-484F-BA74-F773409D0088}" srcOrd="1" destOrd="0" presId="urn:microsoft.com/office/officeart/2005/8/layout/hierarchy2"/>
    <dgm:cxn modelId="{1888E2EB-F034-49D4-B208-54C5E57476E1}" type="presOf" srcId="{2E4D8B69-8EC0-4990-AD89-50DFEA41307C}" destId="{E1526ABF-11D8-4678-986D-2D9E5D86A7F6}" srcOrd="0" destOrd="0" presId="urn:microsoft.com/office/officeart/2005/8/layout/hierarchy2"/>
    <dgm:cxn modelId="{6DB7747B-85A0-447F-B9B0-74E34959DFF1}" type="presOf" srcId="{03F05135-5226-4F38-BBCB-C9DDCFA08869}" destId="{10AC342B-D609-4E70-AB77-D98B87ECF1A0}" srcOrd="0" destOrd="0" presId="urn:microsoft.com/office/officeart/2005/8/layout/hierarchy2"/>
    <dgm:cxn modelId="{6E919EEE-C48A-476B-9838-584864EDB8DF}" type="presOf" srcId="{9E9065D9-DBDF-4A52-9536-63EF06B69533}" destId="{74BE14CF-9496-4E30-9E0E-0E967425CE9D}" srcOrd="0" destOrd="0" presId="urn:microsoft.com/office/officeart/2005/8/layout/hierarchy2"/>
    <dgm:cxn modelId="{DAD47397-6C0D-459C-A983-96C991D62591}" srcId="{35FAC51C-33B2-4306-B3E9-9E2FC915E304}" destId="{235395B3-3DD0-4086-A7A9-ED683679F87F}" srcOrd="1" destOrd="0" parTransId="{F39EEF47-39E8-46E9-8671-E048CD5F945A}" sibTransId="{225A4AEC-B4F7-4DBB-B17B-7B38A33939BA}"/>
    <dgm:cxn modelId="{7FD2AF43-4CB3-44A7-8CB7-DEE2448A4A00}" srcId="{35FAC51C-33B2-4306-B3E9-9E2FC915E304}" destId="{9E9065D9-DBDF-4A52-9536-63EF06B69533}" srcOrd="2" destOrd="0" parTransId="{DF2DA756-77E2-4E48-963D-8BA5E3384646}" sibTransId="{3282A941-7EF0-4E2A-932C-7FF5736DD64E}"/>
    <dgm:cxn modelId="{304F058A-A5D0-46D4-863E-1719104F5CED}" type="presOf" srcId="{35FAC51C-33B2-4306-B3E9-9E2FC915E304}" destId="{BD61ED0A-58F4-4828-8702-1431F197E36E}" srcOrd="0" destOrd="0" presId="urn:microsoft.com/office/officeart/2005/8/layout/hierarchy2"/>
    <dgm:cxn modelId="{F9D4C7B7-5660-4F52-A00A-D73EC796B057}" type="presOf" srcId="{194DAA03-A049-4E28-BE32-B14D698B4D7F}" destId="{880FB2EA-4536-4829-9DB4-914AC2E64D70}" srcOrd="1" destOrd="0" presId="urn:microsoft.com/office/officeart/2005/8/layout/hierarchy2"/>
    <dgm:cxn modelId="{3A376521-FDF7-4C2B-90F7-294F9347A578}" type="presOf" srcId="{F39EEF47-39E8-46E9-8671-E048CD5F945A}" destId="{850F3C84-EF96-4403-B379-6E295A63C336}" srcOrd="0" destOrd="0" presId="urn:microsoft.com/office/officeart/2005/8/layout/hierarchy2"/>
    <dgm:cxn modelId="{19EE264A-28D8-405F-83E1-5C112FA0359F}" type="presOf" srcId="{235395B3-3DD0-4086-A7A9-ED683679F87F}" destId="{3C0FEF85-D1EF-42FE-8223-3A490C2D0341}" srcOrd="0" destOrd="0" presId="urn:microsoft.com/office/officeart/2005/8/layout/hierarchy2"/>
    <dgm:cxn modelId="{5733E94C-1ADF-4ECC-A784-7A4DC326FB38}" type="presOf" srcId="{194DAA03-A049-4E28-BE32-B14D698B4D7F}" destId="{B129CBAE-EFE9-48B9-8A08-8FFDEB39FA12}" srcOrd="0" destOrd="0" presId="urn:microsoft.com/office/officeart/2005/8/layout/hierarchy2"/>
    <dgm:cxn modelId="{DD333796-6D94-45CC-B2B2-BE8C95062C47}" type="presOf" srcId="{DF2DA756-77E2-4E48-963D-8BA5E3384646}" destId="{D93E1F15-756C-487E-849E-24C4E00B892F}" srcOrd="0" destOrd="0" presId="urn:microsoft.com/office/officeart/2005/8/layout/hierarchy2"/>
    <dgm:cxn modelId="{76A54AF1-077B-459B-92BD-65826EE8059E}" type="presOf" srcId="{E00328F5-3444-4097-9CE2-887AAAF04AB9}" destId="{7D13B7EF-9B8C-4CB9-8962-D01011495939}" srcOrd="0" destOrd="0" presId="urn:microsoft.com/office/officeart/2005/8/layout/hierarchy2"/>
    <dgm:cxn modelId="{D2CBA05F-AB7D-4B4F-9B20-FE8DAD91B7F0}" srcId="{35FAC51C-33B2-4306-B3E9-9E2FC915E304}" destId="{E00328F5-3444-4097-9CE2-887AAAF04AB9}" srcOrd="0" destOrd="0" parTransId="{03F05135-5226-4F38-BBCB-C9DDCFA08869}" sibTransId="{937454D3-E0AE-42BF-B174-20976A99A83F}"/>
    <dgm:cxn modelId="{C0090A30-62B4-4E33-B0A7-1970BB17B8F0}" srcId="{35FAC51C-33B2-4306-B3E9-9E2FC915E304}" destId="{653294F6-BB6D-43E0-815F-13A74B72C347}" srcOrd="3" destOrd="0" parTransId="{194DAA03-A049-4E28-BE32-B14D698B4D7F}" sibTransId="{64AF7DC9-F495-4C37-99A2-A106816B3B0B}"/>
    <dgm:cxn modelId="{CC46F749-568C-4E63-B08D-183AA692B90B}" srcId="{2E4D8B69-8EC0-4990-AD89-50DFEA41307C}" destId="{35FAC51C-33B2-4306-B3E9-9E2FC915E304}" srcOrd="0" destOrd="0" parTransId="{9D7F0746-3CE8-48DF-9567-690AAEE1758F}" sibTransId="{6126BF67-7E29-4D95-AD7F-14A914EED4AF}"/>
    <dgm:cxn modelId="{F1481B8B-B683-49FA-8A16-50388C80BFDF}" type="presOf" srcId="{03F05135-5226-4F38-BBCB-C9DDCFA08869}" destId="{E71C0CD7-325D-4B16-A654-D9ED17A2BC89}" srcOrd="1" destOrd="0" presId="urn:microsoft.com/office/officeart/2005/8/layout/hierarchy2"/>
    <dgm:cxn modelId="{B902FA21-9122-47E5-B33F-A090F38B3411}" type="presOf" srcId="{F39EEF47-39E8-46E9-8671-E048CD5F945A}" destId="{3331CF2C-0CA0-4B08-9418-210EC943F334}" srcOrd="1" destOrd="0" presId="urn:microsoft.com/office/officeart/2005/8/layout/hierarchy2"/>
    <dgm:cxn modelId="{4296AD62-493C-4F4B-BC48-E58CAF399BB6}" type="presOf" srcId="{653294F6-BB6D-43E0-815F-13A74B72C347}" destId="{A38DCD44-0710-46E5-BF94-043626B71235}" srcOrd="0" destOrd="0" presId="urn:microsoft.com/office/officeart/2005/8/layout/hierarchy2"/>
    <dgm:cxn modelId="{5C954051-DA99-4162-B3DD-6E2111AC9E89}" type="presParOf" srcId="{E1526ABF-11D8-4678-986D-2D9E5D86A7F6}" destId="{263ACD00-E9D2-425F-8A51-162AD6A5E76C}" srcOrd="0" destOrd="0" presId="urn:microsoft.com/office/officeart/2005/8/layout/hierarchy2"/>
    <dgm:cxn modelId="{16803112-CF40-49AB-ACD8-826E78EF10DD}" type="presParOf" srcId="{263ACD00-E9D2-425F-8A51-162AD6A5E76C}" destId="{BD61ED0A-58F4-4828-8702-1431F197E36E}" srcOrd="0" destOrd="0" presId="urn:microsoft.com/office/officeart/2005/8/layout/hierarchy2"/>
    <dgm:cxn modelId="{DA8194C2-D826-4030-B59D-BA96C618DB8F}" type="presParOf" srcId="{263ACD00-E9D2-425F-8A51-162AD6A5E76C}" destId="{6C74990A-CEAE-414B-93A4-4909444FCF10}" srcOrd="1" destOrd="0" presId="urn:microsoft.com/office/officeart/2005/8/layout/hierarchy2"/>
    <dgm:cxn modelId="{B85B0C9B-52AE-4C18-9A3D-4AA3F05E3FDD}" type="presParOf" srcId="{6C74990A-CEAE-414B-93A4-4909444FCF10}" destId="{10AC342B-D609-4E70-AB77-D98B87ECF1A0}" srcOrd="0" destOrd="0" presId="urn:microsoft.com/office/officeart/2005/8/layout/hierarchy2"/>
    <dgm:cxn modelId="{EE7BB52A-F349-4D76-A566-1901756DD717}" type="presParOf" srcId="{10AC342B-D609-4E70-AB77-D98B87ECF1A0}" destId="{E71C0CD7-325D-4B16-A654-D9ED17A2BC89}" srcOrd="0" destOrd="0" presId="urn:microsoft.com/office/officeart/2005/8/layout/hierarchy2"/>
    <dgm:cxn modelId="{885C7173-B6FD-4066-852E-F7C13FC1EAAC}" type="presParOf" srcId="{6C74990A-CEAE-414B-93A4-4909444FCF10}" destId="{E8614608-7F6C-4942-98C6-6E0CEED73825}" srcOrd="1" destOrd="0" presId="urn:microsoft.com/office/officeart/2005/8/layout/hierarchy2"/>
    <dgm:cxn modelId="{3BF6B389-2849-49C6-8337-7504200CC333}" type="presParOf" srcId="{E8614608-7F6C-4942-98C6-6E0CEED73825}" destId="{7D13B7EF-9B8C-4CB9-8962-D01011495939}" srcOrd="0" destOrd="0" presId="urn:microsoft.com/office/officeart/2005/8/layout/hierarchy2"/>
    <dgm:cxn modelId="{61ECC996-CE26-4E29-9A1B-39E48CED32E8}" type="presParOf" srcId="{E8614608-7F6C-4942-98C6-6E0CEED73825}" destId="{F84DF854-D9F2-42C7-B8AE-3765B59B3125}" srcOrd="1" destOrd="0" presId="urn:microsoft.com/office/officeart/2005/8/layout/hierarchy2"/>
    <dgm:cxn modelId="{8A9CEE61-355C-4A2C-83D9-279E57FB98B3}" type="presParOf" srcId="{6C74990A-CEAE-414B-93A4-4909444FCF10}" destId="{850F3C84-EF96-4403-B379-6E295A63C336}" srcOrd="2" destOrd="0" presId="urn:microsoft.com/office/officeart/2005/8/layout/hierarchy2"/>
    <dgm:cxn modelId="{6042104C-2383-48B7-A678-8E19E3FD9970}" type="presParOf" srcId="{850F3C84-EF96-4403-B379-6E295A63C336}" destId="{3331CF2C-0CA0-4B08-9418-210EC943F334}" srcOrd="0" destOrd="0" presId="urn:microsoft.com/office/officeart/2005/8/layout/hierarchy2"/>
    <dgm:cxn modelId="{2ED16CAF-132E-48A5-BF51-567AD3F9848E}" type="presParOf" srcId="{6C74990A-CEAE-414B-93A4-4909444FCF10}" destId="{1BE145FA-0396-468A-ABB1-4106DC6EE74D}" srcOrd="3" destOrd="0" presId="urn:microsoft.com/office/officeart/2005/8/layout/hierarchy2"/>
    <dgm:cxn modelId="{EC876144-C1A4-4A34-B547-95DD2C263DF0}" type="presParOf" srcId="{1BE145FA-0396-468A-ABB1-4106DC6EE74D}" destId="{3C0FEF85-D1EF-42FE-8223-3A490C2D0341}" srcOrd="0" destOrd="0" presId="urn:microsoft.com/office/officeart/2005/8/layout/hierarchy2"/>
    <dgm:cxn modelId="{694A3998-6001-4A24-BADB-E007E78C5088}" type="presParOf" srcId="{1BE145FA-0396-468A-ABB1-4106DC6EE74D}" destId="{4432B7D3-9983-4D9E-91B3-CFF5C2AA9A53}" srcOrd="1" destOrd="0" presId="urn:microsoft.com/office/officeart/2005/8/layout/hierarchy2"/>
    <dgm:cxn modelId="{5756A67F-1080-4AC9-A290-7A2A41829461}" type="presParOf" srcId="{6C74990A-CEAE-414B-93A4-4909444FCF10}" destId="{D93E1F15-756C-487E-849E-24C4E00B892F}" srcOrd="4" destOrd="0" presId="urn:microsoft.com/office/officeart/2005/8/layout/hierarchy2"/>
    <dgm:cxn modelId="{3472EECE-5E21-450F-8DC9-25BFE12BD386}" type="presParOf" srcId="{D93E1F15-756C-487E-849E-24C4E00B892F}" destId="{CA484B5A-A664-484F-BA74-F773409D0088}" srcOrd="0" destOrd="0" presId="urn:microsoft.com/office/officeart/2005/8/layout/hierarchy2"/>
    <dgm:cxn modelId="{F4F375E8-E5DC-4DA4-AD93-670F58003D3D}" type="presParOf" srcId="{6C74990A-CEAE-414B-93A4-4909444FCF10}" destId="{4870106E-BED2-4D7B-BE5F-9D0E72F4D7D2}" srcOrd="5" destOrd="0" presId="urn:microsoft.com/office/officeart/2005/8/layout/hierarchy2"/>
    <dgm:cxn modelId="{3E69C06C-B1D4-46FB-B45E-AC650CA9CFE5}" type="presParOf" srcId="{4870106E-BED2-4D7B-BE5F-9D0E72F4D7D2}" destId="{74BE14CF-9496-4E30-9E0E-0E967425CE9D}" srcOrd="0" destOrd="0" presId="urn:microsoft.com/office/officeart/2005/8/layout/hierarchy2"/>
    <dgm:cxn modelId="{62B15191-622E-4AD2-BFF8-8C7C3FF51D18}" type="presParOf" srcId="{4870106E-BED2-4D7B-BE5F-9D0E72F4D7D2}" destId="{98CD1E2A-1D47-4199-A1AC-2BEC02197CB3}" srcOrd="1" destOrd="0" presId="urn:microsoft.com/office/officeart/2005/8/layout/hierarchy2"/>
    <dgm:cxn modelId="{8F6C2757-2886-4CED-8975-BB4260189EBF}" type="presParOf" srcId="{6C74990A-CEAE-414B-93A4-4909444FCF10}" destId="{B129CBAE-EFE9-48B9-8A08-8FFDEB39FA12}" srcOrd="6" destOrd="0" presId="urn:microsoft.com/office/officeart/2005/8/layout/hierarchy2"/>
    <dgm:cxn modelId="{6F13F80D-916D-4CC7-A308-12EF285F40DD}" type="presParOf" srcId="{B129CBAE-EFE9-48B9-8A08-8FFDEB39FA12}" destId="{880FB2EA-4536-4829-9DB4-914AC2E64D70}" srcOrd="0" destOrd="0" presId="urn:microsoft.com/office/officeart/2005/8/layout/hierarchy2"/>
    <dgm:cxn modelId="{C96AFF87-5466-4E47-B526-7FBBC02E147F}" type="presParOf" srcId="{6C74990A-CEAE-414B-93A4-4909444FCF10}" destId="{8DAD39FC-3A02-42CF-A863-FEB0BE7673FC}" srcOrd="7" destOrd="0" presId="urn:microsoft.com/office/officeart/2005/8/layout/hierarchy2"/>
    <dgm:cxn modelId="{08AF6F29-31BB-487D-8642-B4C25607FFCE}" type="presParOf" srcId="{8DAD39FC-3A02-42CF-A863-FEB0BE7673FC}" destId="{A38DCD44-0710-46E5-BF94-043626B71235}" srcOrd="0" destOrd="0" presId="urn:microsoft.com/office/officeart/2005/8/layout/hierarchy2"/>
    <dgm:cxn modelId="{ED77DDA3-DB86-444A-BBD4-ED16378B3632}" type="presParOf" srcId="{8DAD39FC-3A02-42CF-A863-FEB0BE7673FC}" destId="{3888D045-96DA-47F7-BE41-4C09E519656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1ED0A-58F4-4828-8702-1431F197E36E}">
      <dsp:nvSpPr>
        <dsp:cNvPr id="0" name=""/>
        <dsp:cNvSpPr/>
      </dsp:nvSpPr>
      <dsp:spPr>
        <a:xfrm>
          <a:off x="857250" y="1575593"/>
          <a:ext cx="1825625" cy="912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94 </a:t>
          </a:r>
          <a:r>
            <a:rPr lang="en-GB" sz="1400" kern="1200" dirty="0"/>
            <a:t>patients discharged to a ward with a tracheostomy</a:t>
          </a:r>
        </a:p>
      </dsp:txBody>
      <dsp:txXfrm>
        <a:off x="883985" y="1602328"/>
        <a:ext cx="1772155" cy="859342"/>
      </dsp:txXfrm>
    </dsp:sp>
    <dsp:sp modelId="{10AC342B-D609-4E70-AB77-D98B87ECF1A0}">
      <dsp:nvSpPr>
        <dsp:cNvPr id="0" name=""/>
        <dsp:cNvSpPr/>
      </dsp:nvSpPr>
      <dsp:spPr>
        <a:xfrm rot="17692822">
          <a:off x="2180152" y="1224484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004607" y="1201306"/>
        <a:ext cx="86784" cy="86784"/>
      </dsp:txXfrm>
    </dsp:sp>
    <dsp:sp modelId="{7D13B7EF-9B8C-4CB9-8962-D01011495939}">
      <dsp:nvSpPr>
        <dsp:cNvPr id="0" name=""/>
        <dsp:cNvSpPr/>
      </dsp:nvSpPr>
      <dsp:spPr>
        <a:xfrm>
          <a:off x="3413125" y="992"/>
          <a:ext cx="1825625" cy="912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26 (22%)ENT</a:t>
          </a:r>
        </a:p>
      </dsp:txBody>
      <dsp:txXfrm>
        <a:off x="3439860" y="27727"/>
        <a:ext cx="1772155" cy="859342"/>
      </dsp:txXfrm>
    </dsp:sp>
    <dsp:sp modelId="{850F3C84-EF96-4403-B379-6E295A63C336}">
      <dsp:nvSpPr>
        <dsp:cNvPr id="0" name=""/>
        <dsp:cNvSpPr/>
      </dsp:nvSpPr>
      <dsp:spPr>
        <a:xfrm rot="19457599">
          <a:off x="2598347" y="1749351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025517" y="1747083"/>
        <a:ext cx="44965" cy="44965"/>
      </dsp:txXfrm>
    </dsp:sp>
    <dsp:sp modelId="{3C0FEF85-D1EF-42FE-8223-3A490C2D0341}">
      <dsp:nvSpPr>
        <dsp:cNvPr id="0" name=""/>
        <dsp:cNvSpPr/>
      </dsp:nvSpPr>
      <dsp:spPr>
        <a:xfrm>
          <a:off x="3413125" y="1050726"/>
          <a:ext cx="1825625" cy="912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22 (18%)Neurosurgical Ward</a:t>
          </a:r>
        </a:p>
      </dsp:txBody>
      <dsp:txXfrm>
        <a:off x="3439860" y="1077461"/>
        <a:ext cx="1772155" cy="859342"/>
      </dsp:txXfrm>
    </dsp:sp>
    <dsp:sp modelId="{D93E1F15-756C-487E-849E-24C4E00B892F}">
      <dsp:nvSpPr>
        <dsp:cNvPr id="0" name=""/>
        <dsp:cNvSpPr/>
      </dsp:nvSpPr>
      <dsp:spPr>
        <a:xfrm rot="2142401">
          <a:off x="2598347" y="2274218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025517" y="2271950"/>
        <a:ext cx="44965" cy="44965"/>
      </dsp:txXfrm>
    </dsp:sp>
    <dsp:sp modelId="{74BE14CF-9496-4E30-9E0E-0E967425CE9D}">
      <dsp:nvSpPr>
        <dsp:cNvPr id="0" name=""/>
        <dsp:cNvSpPr/>
      </dsp:nvSpPr>
      <dsp:spPr>
        <a:xfrm>
          <a:off x="3413125" y="2100460"/>
          <a:ext cx="1825625" cy="912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16 (13%) </a:t>
          </a:r>
          <a:r>
            <a:rPr lang="en-GB" sz="1400" kern="1200" dirty="0" err="1"/>
            <a:t>Neuromedical</a:t>
          </a:r>
          <a:r>
            <a:rPr lang="en-GB" sz="1400" kern="1200" dirty="0"/>
            <a:t> Ward</a:t>
          </a:r>
        </a:p>
      </dsp:txBody>
      <dsp:txXfrm>
        <a:off x="3439860" y="2127195"/>
        <a:ext cx="1772155" cy="859342"/>
      </dsp:txXfrm>
    </dsp:sp>
    <dsp:sp modelId="{B129CBAE-EFE9-48B9-8A08-8FFDEB39FA12}">
      <dsp:nvSpPr>
        <dsp:cNvPr id="0" name=""/>
        <dsp:cNvSpPr/>
      </dsp:nvSpPr>
      <dsp:spPr>
        <a:xfrm rot="3907178">
          <a:off x="2180152" y="2799085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004607" y="2775908"/>
        <a:ext cx="86784" cy="86784"/>
      </dsp:txXfrm>
    </dsp:sp>
    <dsp:sp modelId="{A38DCD44-0710-46E5-BF94-043626B71235}">
      <dsp:nvSpPr>
        <dsp:cNvPr id="0" name=""/>
        <dsp:cNvSpPr/>
      </dsp:nvSpPr>
      <dsp:spPr>
        <a:xfrm>
          <a:off x="3413125" y="3150195"/>
          <a:ext cx="1825625" cy="912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29 (24%) Other ward</a:t>
          </a:r>
        </a:p>
      </dsp:txBody>
      <dsp:txXfrm>
        <a:off x="3439860" y="3176930"/>
        <a:ext cx="1772155" cy="859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30707-411F-4381-99AD-DC8FE8ECF37D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A4F77-4834-4CE2-8233-EC21F356AC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38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Patients in critical care may require tracheostomy insertion, which provides a number of advantages, including decreased use of sedatives, easier weaning from mechanical ventilation and decreased incidence of ventilator-associated pneumonia. However, such patients require dedicated care until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decannulation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thetracheostomy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657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Total more than 2000</a:t>
            </a:r>
          </a:p>
          <a:p>
            <a:r>
              <a:rPr lang="en-GB" baseline="0" dirty="0" smtClean="0"/>
              <a:t>Same </a:t>
            </a:r>
            <a:r>
              <a:rPr lang="en-GB" baseline="0" dirty="0" err="1" smtClean="0"/>
              <a:t>trachy</a:t>
            </a:r>
            <a:r>
              <a:rPr lang="en-GB" baseline="0" dirty="0" smtClean="0"/>
              <a:t> rate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65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82% survived ITU stay</a:t>
            </a:r>
          </a:p>
          <a:p>
            <a:r>
              <a:rPr lang="en-GB" baseline="0" dirty="0" smtClean="0"/>
              <a:t>71 tracheostomies removed in </a:t>
            </a:r>
            <a:r>
              <a:rPr lang="en-GB" baseline="0" dirty="0" err="1" smtClean="0"/>
              <a:t>itu</a:t>
            </a:r>
            <a:endParaRPr lang="en-GB" baseline="0" dirty="0" smtClean="0"/>
          </a:p>
          <a:p>
            <a:r>
              <a:rPr lang="en-GB" baseline="0" dirty="0" smtClean="0"/>
              <a:t>94 kept until transfer</a:t>
            </a:r>
          </a:p>
          <a:p>
            <a:r>
              <a:rPr lang="en-GB" baseline="0" dirty="0" smtClean="0"/>
              <a:t>64 special ward</a:t>
            </a:r>
          </a:p>
          <a:p>
            <a:r>
              <a:rPr lang="en-GB" baseline="0" dirty="0" smtClean="0"/>
              <a:t>30 normal ward</a:t>
            </a:r>
          </a:p>
          <a:p>
            <a:r>
              <a:rPr lang="en-GB" baseline="0" dirty="0" smtClean="0"/>
              <a:t>71 + 94164:total </a:t>
            </a:r>
            <a:r>
              <a:rPr lang="en-GB" baseline="0" dirty="0" err="1" smtClean="0"/>
              <a:t>trachy</a:t>
            </a:r>
            <a:endParaRPr lang="en-GB" baseline="0" dirty="0" smtClean="0"/>
          </a:p>
          <a:p>
            <a:r>
              <a:rPr lang="en-GB" baseline="0" dirty="0" smtClean="0"/>
              <a:t>213 -209: 4 missing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770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3 missing</a:t>
            </a:r>
            <a:r>
              <a:rPr lang="en-GB" baseline="0" dirty="0"/>
              <a:t> data and removed from </a:t>
            </a:r>
            <a:r>
              <a:rPr lang="en-GB" baseline="0" dirty="0" smtClean="0"/>
              <a:t>analysis</a:t>
            </a:r>
          </a:p>
          <a:p>
            <a:r>
              <a:rPr lang="en-GB" baseline="0" dirty="0" smtClean="0"/>
              <a:t>94 discharged with trach</a:t>
            </a:r>
          </a:p>
          <a:p>
            <a:r>
              <a:rPr lang="en-GB" baseline="0" dirty="0" smtClean="0"/>
              <a:t>2016-pushed to our limits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14-day and 30-day mortality in the general wards was higher compared to areas routinely having tracheostomies (which areas- ENT, </a:t>
            </a:r>
            <a:r>
              <a:rPr lang="en-GB" dirty="0" err="1"/>
              <a:t>Neurosurg</a:t>
            </a:r>
            <a:r>
              <a:rPr lang="en-GB" dirty="0"/>
              <a:t>,</a:t>
            </a:r>
            <a:r>
              <a:rPr lang="en-GB" baseline="0" dirty="0"/>
              <a:t> </a:t>
            </a:r>
            <a:r>
              <a:rPr lang="en-GB" baseline="0" dirty="0" err="1"/>
              <a:t>neuromedical</a:t>
            </a:r>
            <a:r>
              <a:rPr lang="en-GB" dirty="0"/>
              <a:t>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94-88: 6 missing data</a:t>
            </a:r>
            <a:endParaRPr lang="en-GB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/>
            </a:r>
            <a:br>
              <a:rPr lang="en-GB" dirty="0"/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could say that the best place to have a patient with a tracheostomy appears to be ITU</a:t>
            </a:r>
            <a:endParaRPr lang="en-GB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multivaraite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analysis, only the place of discharge (Special vs Ward) made a difference. There was no difference between ENT and NMW / NSW.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PLEASE NOTE: The 14, 30 and 1 year mortalities are AFTER discharge,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days after discharge, 30 d after discharge, 1 year after discharge.</a:t>
            </a:r>
          </a:p>
          <a:p>
            <a:r>
              <a:rPr lang="en-GB" dirty="0" smtClean="0"/>
              <a:t>Things</a:t>
            </a:r>
            <a:r>
              <a:rPr lang="en-GB" baseline="0" dirty="0" smtClean="0"/>
              <a:t> to discuss: mortality in special wards is much less and is also statistically significant</a:t>
            </a:r>
          </a:p>
          <a:p>
            <a:r>
              <a:rPr lang="en-GB" baseline="0" dirty="0" smtClean="0"/>
              <a:t>No statistical significance in 14 day and 30day mortality if a </a:t>
            </a:r>
            <a:r>
              <a:rPr lang="en-GB" baseline="0" dirty="0" err="1" smtClean="0"/>
              <a:t>trachy</a:t>
            </a:r>
            <a:r>
              <a:rPr lang="en-GB" baseline="0" dirty="0" smtClean="0"/>
              <a:t> was removed or not so its not beneficial keeping a patient In </a:t>
            </a:r>
            <a:r>
              <a:rPr lang="en-GB" baseline="0" dirty="0" err="1" smtClean="0"/>
              <a:t>itu</a:t>
            </a:r>
            <a:r>
              <a:rPr lang="en-GB" baseline="0" dirty="0" smtClean="0"/>
              <a:t> just because he has a </a:t>
            </a:r>
            <a:r>
              <a:rPr lang="en-GB" baseline="0" dirty="0" err="1" smtClean="0"/>
              <a:t>trachy</a:t>
            </a:r>
            <a:r>
              <a:rPr lang="en-GB" baseline="0" dirty="0" smtClean="0"/>
              <a:t>. Higher mortality for those patients who did not have </a:t>
            </a:r>
            <a:r>
              <a:rPr lang="en-GB" baseline="0" dirty="0" err="1" smtClean="0"/>
              <a:t>trachy</a:t>
            </a:r>
            <a:r>
              <a:rPr lang="en-GB" baseline="0" dirty="0" smtClean="0"/>
              <a:t> removed in </a:t>
            </a:r>
            <a:r>
              <a:rPr lang="en-GB" baseline="0" dirty="0" err="1" smtClean="0"/>
              <a:t>icu</a:t>
            </a:r>
            <a:r>
              <a:rPr lang="en-GB" baseline="0" dirty="0" smtClean="0"/>
              <a:t> could be due to maybe better </a:t>
            </a:r>
            <a:r>
              <a:rPr lang="en-GB" baseline="0" dirty="0" err="1" smtClean="0"/>
              <a:t>icu</a:t>
            </a:r>
            <a:r>
              <a:rPr lang="en-GB" baseline="0" dirty="0" smtClean="0"/>
              <a:t> care or cohort of patients were in a much better shape</a:t>
            </a:r>
            <a:endParaRPr lang="en-GB" dirty="0" smtClean="0"/>
          </a:p>
          <a:p>
            <a:r>
              <a:rPr lang="en-GB" dirty="0" smtClean="0"/>
              <a:t>Only 1year mortality is significant</a:t>
            </a:r>
            <a:r>
              <a:rPr lang="en-GB" baseline="0" dirty="0" smtClean="0"/>
              <a:t> which is </a:t>
            </a:r>
            <a:r>
              <a:rPr lang="en-GB" dirty="0" smtClean="0"/>
              <a:t>not explained by presence of </a:t>
            </a:r>
            <a:r>
              <a:rPr lang="en-GB" dirty="0" err="1" smtClean="0"/>
              <a:t>trachy</a:t>
            </a:r>
            <a:r>
              <a:rPr lang="en-GB" baseline="0" dirty="0" smtClean="0"/>
              <a:t> but by </a:t>
            </a:r>
            <a:r>
              <a:rPr lang="en-GB" dirty="0" smtClean="0"/>
              <a:t>post </a:t>
            </a:r>
            <a:r>
              <a:rPr lang="en-GB" dirty="0" err="1" smtClean="0"/>
              <a:t>itu</a:t>
            </a:r>
            <a:r>
              <a:rPr lang="en-GB" dirty="0" smtClean="0"/>
              <a:t> care after, different pathologies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pt</a:t>
            </a:r>
            <a:endParaRPr lang="en-GB" baseline="0" dirty="0" smtClean="0"/>
          </a:p>
          <a:p>
            <a:r>
              <a:rPr lang="en-GB" baseline="0" dirty="0" smtClean="0"/>
              <a:t>Very high mortality pts requiring </a:t>
            </a:r>
            <a:r>
              <a:rPr lang="en-GB" baseline="0" dirty="0" err="1" smtClean="0"/>
              <a:t>trachy</a:t>
            </a:r>
            <a:r>
              <a:rPr lang="en-GB" baseline="0" dirty="0" smtClean="0"/>
              <a:t> (removed or not) so these patients need to be followed up, outreach system</a:t>
            </a:r>
          </a:p>
          <a:p>
            <a:r>
              <a:rPr lang="en-GB" baseline="0" dirty="0" smtClean="0"/>
              <a:t>Not same cohort goes to </a:t>
            </a:r>
            <a:r>
              <a:rPr lang="en-GB" baseline="0" dirty="0" err="1" smtClean="0"/>
              <a:t>nsw</a:t>
            </a:r>
            <a:r>
              <a:rPr lang="en-GB" baseline="0" dirty="0" smtClean="0"/>
              <a:t> which might be a potential bias usual </a:t>
            </a:r>
            <a:r>
              <a:rPr lang="en-GB" baseline="0" dirty="0" err="1" smtClean="0"/>
              <a:t>tbi</a:t>
            </a:r>
            <a:r>
              <a:rPr lang="en-GB" baseline="0" dirty="0" smtClean="0"/>
              <a:t> so young and better reserve brain issue, that’s why we did questionnaire</a:t>
            </a:r>
          </a:p>
          <a:p>
            <a:r>
              <a:rPr lang="en-GB" baseline="0" dirty="0" smtClean="0"/>
              <a:t>Higher mortality in normal ward can be explained by a sicker cohort possibly </a:t>
            </a:r>
            <a:r>
              <a:rPr lang="en-GB" baseline="0" dirty="0" err="1" smtClean="0"/>
              <a:t>cardioresp</a:t>
            </a:r>
            <a:r>
              <a:rPr lang="en-GB" baseline="0" dirty="0" smtClean="0"/>
              <a:t> pathology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3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So the better care in ITU might not be the contributing factor after all. </a:t>
            </a:r>
            <a:r>
              <a:rPr lang="en-GB" dirty="0" smtClean="0"/>
              <a:t>Step down unit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Better </a:t>
            </a:r>
            <a:r>
              <a:rPr lang="en-GB" dirty="0" err="1" smtClean="0"/>
              <a:t>cohorting</a:t>
            </a:r>
            <a:r>
              <a:rPr lang="en-GB" dirty="0" smtClean="0"/>
              <a:t> to same ward rather than</a:t>
            </a:r>
            <a:r>
              <a:rPr lang="en-GB" baseline="0" dirty="0" smtClean="0"/>
              <a:t> spread around whole hospital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608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Mean scores</a:t>
            </a:r>
            <a:r>
              <a:rPr lang="en-GB" baseline="0" dirty="0" smtClean="0"/>
              <a:t> in </a:t>
            </a:r>
            <a:r>
              <a:rPr lang="en-GB" baseline="0" dirty="0" err="1" smtClean="0"/>
              <a:t>itu</a:t>
            </a:r>
            <a:r>
              <a:rPr lang="en-GB" baseline="0" dirty="0" smtClean="0"/>
              <a:t> and </a:t>
            </a:r>
            <a:r>
              <a:rPr lang="en-GB" baseline="0" dirty="0" err="1" smtClean="0"/>
              <a:t>ent</a:t>
            </a:r>
            <a:r>
              <a:rPr lang="en-GB" baseline="0" dirty="0" smtClean="0"/>
              <a:t> were also not top notch which means w</a:t>
            </a:r>
            <a:r>
              <a:rPr lang="en-GB" dirty="0" smtClean="0"/>
              <a:t>e can still improve in </a:t>
            </a:r>
            <a:r>
              <a:rPr lang="en-GB" dirty="0" err="1" smtClean="0"/>
              <a:t>itu</a:t>
            </a:r>
            <a:r>
              <a:rPr lang="en-GB" dirty="0" smtClean="0"/>
              <a:t> and </a:t>
            </a:r>
            <a:r>
              <a:rPr lang="en-GB" dirty="0" err="1" smtClean="0"/>
              <a:t>ent</a:t>
            </a:r>
            <a:endParaRPr lang="en-GB" dirty="0" smtClean="0"/>
          </a:p>
          <a:p>
            <a:r>
              <a:rPr lang="en-GB" dirty="0" smtClean="0"/>
              <a:t>Let alone other wards</a:t>
            </a:r>
          </a:p>
          <a:p>
            <a:r>
              <a:rPr lang="en-GB" dirty="0" smtClean="0"/>
              <a:t>1med</a:t>
            </a:r>
            <a:r>
              <a:rPr lang="en-GB" baseline="0" dirty="0" smtClean="0"/>
              <a:t> 1 surgical 1 </a:t>
            </a:r>
            <a:r>
              <a:rPr lang="en-GB" baseline="0" dirty="0" err="1" smtClean="0"/>
              <a:t>ortho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11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specialist nurse is already tackling it</a:t>
            </a: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stroke unit, diabetic foot ward so might as well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specialised unit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F77-4834-4CE2-8233-EC21F356AC8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204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EFE03B7-1803-4A1D-A602-36529AC44DA0}" type="datetimeFigureOut">
              <a:rPr lang="en-GB" smtClean="0"/>
              <a:pPr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6530979-468A-471A-9AA9-07513C2AA38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772816"/>
            <a:ext cx="8136904" cy="1827635"/>
          </a:xfrm>
        </p:spPr>
        <p:txBody>
          <a:bodyPr>
            <a:noAutofit/>
          </a:bodyPr>
          <a:lstStyle/>
          <a:p>
            <a:r>
              <a:rPr lang="en-GB" sz="4400" dirty="0"/>
              <a:t>A retrospective analysis of outcome after tracheostomy insertion in ITU at Mater Dei Hospital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Dr Stephen </a:t>
            </a:r>
            <a:r>
              <a:rPr lang="en-GB" dirty="0" err="1"/>
              <a:t>Sciberras</a:t>
            </a:r>
            <a:endParaRPr lang="en-GB" dirty="0"/>
          </a:p>
          <a:p>
            <a:r>
              <a:rPr lang="en-GB" dirty="0"/>
              <a:t>Dr Christabel </a:t>
            </a:r>
            <a:r>
              <a:rPr lang="en-GB" dirty="0" err="1"/>
              <a:t>Mizzi</a:t>
            </a:r>
            <a:endParaRPr lang="en-GB" dirty="0"/>
          </a:p>
          <a:p>
            <a:r>
              <a:rPr lang="en-GB" dirty="0"/>
              <a:t>Dr Kenneth Muscat</a:t>
            </a:r>
          </a:p>
          <a:p>
            <a:r>
              <a:rPr lang="en-GB" dirty="0"/>
              <a:t>Dr </a:t>
            </a:r>
            <a:r>
              <a:rPr lang="en-GB" dirty="0" err="1"/>
              <a:t>Imed</a:t>
            </a:r>
            <a:r>
              <a:rPr lang="en-GB" dirty="0"/>
              <a:t> Ben Moussa</a:t>
            </a:r>
          </a:p>
          <a:p>
            <a:r>
              <a:rPr lang="en-GB" dirty="0"/>
              <a:t>Dr Ryan </a:t>
            </a:r>
            <a:r>
              <a:rPr lang="en-GB" dirty="0" err="1"/>
              <a:t>Grech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004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Questionnaires show that there is </a:t>
            </a:r>
            <a:r>
              <a:rPr lang="en-GB" b="1" dirty="0"/>
              <a:t>lack of </a:t>
            </a:r>
            <a:r>
              <a:rPr lang="en-GB" b="1" dirty="0" smtClean="0"/>
              <a:t>education</a:t>
            </a:r>
          </a:p>
          <a:p>
            <a:endParaRPr lang="en-GB" dirty="0"/>
          </a:p>
          <a:p>
            <a:r>
              <a:rPr lang="en-GB" dirty="0"/>
              <a:t>A </a:t>
            </a:r>
            <a:r>
              <a:rPr lang="en-GB" b="1" dirty="0"/>
              <a:t>specialised unit </a:t>
            </a:r>
            <a:r>
              <a:rPr lang="en-GB" dirty="0"/>
              <a:t>would help to concentrate resources for patients with </a:t>
            </a:r>
            <a:r>
              <a:rPr lang="en-GB" dirty="0" smtClean="0"/>
              <a:t>tracheostomy</a:t>
            </a:r>
          </a:p>
          <a:p>
            <a:endParaRPr lang="en-GB" dirty="0"/>
          </a:p>
          <a:p>
            <a:r>
              <a:rPr lang="en-GB" b="1" dirty="0"/>
              <a:t>Outreach system </a:t>
            </a:r>
            <a:r>
              <a:rPr lang="en-GB" dirty="0"/>
              <a:t>to identify patients with tracheostomy who require further </a:t>
            </a:r>
            <a:r>
              <a:rPr lang="en-GB" dirty="0" smtClean="0"/>
              <a:t>care</a:t>
            </a:r>
          </a:p>
          <a:p>
            <a:endParaRPr lang="en-GB" dirty="0"/>
          </a:p>
          <a:p>
            <a:r>
              <a:rPr lang="en-GB" dirty="0"/>
              <a:t>Overall mortality of patient with tracheostomy is 11% at 30 days, and </a:t>
            </a:r>
            <a:r>
              <a:rPr lang="en-GB" dirty="0" smtClean="0"/>
              <a:t>28% </a:t>
            </a:r>
            <a:r>
              <a:rPr lang="en-GB" dirty="0"/>
              <a:t>at 1-year: so these are very sick patients</a:t>
            </a:r>
          </a:p>
        </p:txBody>
      </p:sp>
    </p:spTree>
    <p:extLst>
      <p:ext uri="{BB962C8B-B14F-4D97-AF65-F5344CB8AC3E}">
        <p14:creationId xmlns:p14="http://schemas.microsoft.com/office/powerpoint/2010/main" val="350478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To analyse outcomes of patients who required a tracheostomy in ITU, and were subsequently discharged out of ITU.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77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ITU in-patients January 2013- December 2017</a:t>
            </a:r>
          </a:p>
          <a:p>
            <a:r>
              <a:rPr lang="en-GB" dirty="0"/>
              <a:t>Data from 2014 was incomplete</a:t>
            </a:r>
          </a:p>
          <a:p>
            <a:r>
              <a:rPr lang="en-GB" dirty="0"/>
              <a:t>Primary outcome was 30-day mortality</a:t>
            </a:r>
          </a:p>
          <a:p>
            <a:r>
              <a:rPr lang="en-GB" dirty="0"/>
              <a:t>Other outcomes included 14-day and 1-year mortality, length of stay in ITU</a:t>
            </a:r>
          </a:p>
          <a:p>
            <a:r>
              <a:rPr lang="en-GB" dirty="0"/>
              <a:t>Questionnaires given to nurses in general and speciality wards regarding tracheostomy care were compared to those given to </a:t>
            </a:r>
            <a:r>
              <a:rPr lang="en-GB" dirty="0" smtClean="0"/>
              <a:t>nurses </a:t>
            </a:r>
            <a:r>
              <a:rPr lang="en-GB" dirty="0"/>
              <a:t>in ITU and ENT</a:t>
            </a:r>
          </a:p>
        </p:txBody>
      </p:sp>
    </p:spTree>
    <p:extLst>
      <p:ext uri="{BB962C8B-B14F-4D97-AF65-F5344CB8AC3E}">
        <p14:creationId xmlns:p14="http://schemas.microsoft.com/office/powerpoint/2010/main" val="72123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213 (9.4%) patients in ITU required a tracheostomy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E4CD83D1-0664-9F44-BAEC-4AF2F1F30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528956"/>
              </p:ext>
            </p:extLst>
          </p:nvPr>
        </p:nvGraphicFramePr>
        <p:xfrm>
          <a:off x="1403648" y="249289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5652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49784096-0D59-BF48-BE8C-5498C8FAABD6}"/>
              </a:ext>
            </a:extLst>
          </p:cNvPr>
          <p:cNvSpPr/>
          <p:nvPr/>
        </p:nvSpPr>
        <p:spPr>
          <a:xfrm>
            <a:off x="3779912" y="404664"/>
            <a:ext cx="230425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213 trach performed in ITU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292ED12A-C731-864F-B53F-352989769105}"/>
              </a:ext>
            </a:extLst>
          </p:cNvPr>
          <p:cNvSpPr/>
          <p:nvPr/>
        </p:nvSpPr>
        <p:spPr>
          <a:xfrm>
            <a:off x="5508104" y="1412776"/>
            <a:ext cx="230425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39 pts (18%) died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="" xmlns:a16="http://schemas.microsoft.com/office/drawing/2014/main" id="{A4479D4E-8DF3-AA49-8FF2-2229C98A8D54}"/>
              </a:ext>
            </a:extLst>
          </p:cNvPr>
          <p:cNvSpPr/>
          <p:nvPr/>
        </p:nvSpPr>
        <p:spPr>
          <a:xfrm>
            <a:off x="5508104" y="2420888"/>
            <a:ext cx="230425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 pts (2%) transferred to another hospital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83E0FDF5-9251-5547-B7C5-DBA7E1720F2E}"/>
              </a:ext>
            </a:extLst>
          </p:cNvPr>
          <p:cNvSpPr/>
          <p:nvPr/>
        </p:nvSpPr>
        <p:spPr>
          <a:xfrm>
            <a:off x="1170144" y="3717032"/>
            <a:ext cx="24666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71</a:t>
            </a:r>
            <a:r>
              <a:rPr lang="en-US" dirty="0" smtClean="0"/>
              <a:t> </a:t>
            </a:r>
            <a:r>
              <a:rPr lang="en-US" dirty="0"/>
              <a:t>pts (44%)  tracheostomies removed in ITU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ED3BD6C7-8C46-E047-8723-B42833BB2239}"/>
              </a:ext>
            </a:extLst>
          </p:cNvPr>
          <p:cNvSpPr/>
          <p:nvPr/>
        </p:nvSpPr>
        <p:spPr>
          <a:xfrm>
            <a:off x="6155199" y="3717032"/>
            <a:ext cx="259228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94</a:t>
            </a:r>
            <a:r>
              <a:rPr lang="en-US" dirty="0" smtClean="0"/>
              <a:t> </a:t>
            </a:r>
            <a:r>
              <a:rPr lang="en-US" dirty="0"/>
              <a:t>pts (56%) tracheostomies kept until transfer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D4914F6E-1897-4B42-AFCF-170FC63DD69A}"/>
              </a:ext>
            </a:extLst>
          </p:cNvPr>
          <p:cNvSpPr/>
          <p:nvPr/>
        </p:nvSpPr>
        <p:spPr>
          <a:xfrm>
            <a:off x="3059832" y="5517231"/>
            <a:ext cx="2592286" cy="1008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64</a:t>
            </a:r>
            <a:r>
              <a:rPr lang="en-US" dirty="0" smtClean="0"/>
              <a:t> </a:t>
            </a:r>
            <a:r>
              <a:rPr lang="en-US" dirty="0"/>
              <a:t>pts </a:t>
            </a:r>
            <a:r>
              <a:rPr lang="en-US" dirty="0" smtClean="0"/>
              <a:t>(</a:t>
            </a:r>
            <a:r>
              <a:rPr lang="en-US" dirty="0" smtClean="0"/>
              <a:t>68</a:t>
            </a:r>
            <a:r>
              <a:rPr lang="en-US" dirty="0" smtClean="0"/>
              <a:t>%) </a:t>
            </a:r>
            <a:endParaRPr lang="en-US" dirty="0"/>
          </a:p>
          <a:p>
            <a:pPr algn="ctr"/>
            <a:r>
              <a:rPr lang="en-US" dirty="0"/>
              <a:t>with </a:t>
            </a:r>
            <a:r>
              <a:rPr lang="en-US" dirty="0" err="1"/>
              <a:t>trachy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to Special Ward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="" xmlns:a16="http://schemas.microsoft.com/office/drawing/2014/main" id="{D871B4D0-6085-0646-89A0-484E6C0B8694}"/>
              </a:ext>
            </a:extLst>
          </p:cNvPr>
          <p:cNvSpPr/>
          <p:nvPr/>
        </p:nvSpPr>
        <p:spPr>
          <a:xfrm>
            <a:off x="6237372" y="5517230"/>
            <a:ext cx="2466648" cy="1008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30</a:t>
            </a:r>
            <a:r>
              <a:rPr lang="en-US" dirty="0" smtClean="0"/>
              <a:t> </a:t>
            </a:r>
            <a:r>
              <a:rPr lang="en-US" dirty="0"/>
              <a:t>pts </a:t>
            </a:r>
            <a:r>
              <a:rPr lang="en-US" dirty="0" smtClean="0"/>
              <a:t>(32%)  </a:t>
            </a:r>
            <a:endParaRPr lang="en-US" dirty="0"/>
          </a:p>
          <a:p>
            <a:pPr algn="ctr"/>
            <a:r>
              <a:rPr lang="en-US" dirty="0"/>
              <a:t>with </a:t>
            </a:r>
            <a:r>
              <a:rPr lang="en-US" dirty="0" err="1"/>
              <a:t>trachy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to Normal Ward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4EBA7DA-5DF8-144E-8DB6-A53D54EC8D2C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4932040" y="1196752"/>
            <a:ext cx="0" cy="2880320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37513D08-904A-3642-B8A2-8485A22BB487}"/>
              </a:ext>
            </a:extLst>
          </p:cNvPr>
          <p:cNvCxnSpPr/>
          <p:nvPr/>
        </p:nvCxnSpPr>
        <p:spPr>
          <a:xfrm>
            <a:off x="4922850" y="1772816"/>
            <a:ext cx="576064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1B522AE2-AA1F-D64B-B609-62B4A82CDF1D}"/>
              </a:ext>
            </a:extLst>
          </p:cNvPr>
          <p:cNvCxnSpPr/>
          <p:nvPr/>
        </p:nvCxnSpPr>
        <p:spPr>
          <a:xfrm>
            <a:off x="4922850" y="2852936"/>
            <a:ext cx="576064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9C5FACA4-B102-E84C-A3E4-34D5306903D2}"/>
              </a:ext>
            </a:extLst>
          </p:cNvPr>
          <p:cNvCxnSpPr>
            <a:cxnSpLocks/>
          </p:cNvCxnSpPr>
          <p:nvPr/>
        </p:nvCxnSpPr>
        <p:spPr>
          <a:xfrm>
            <a:off x="4932040" y="4077072"/>
            <a:ext cx="1035680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B9EB29B1-77EC-9940-9CF9-FC3DD1D3917A}"/>
              </a:ext>
            </a:extLst>
          </p:cNvPr>
          <p:cNvCxnSpPr>
            <a:cxnSpLocks/>
          </p:cNvCxnSpPr>
          <p:nvPr/>
        </p:nvCxnSpPr>
        <p:spPr>
          <a:xfrm flipH="1" flipV="1">
            <a:off x="3923928" y="4077072"/>
            <a:ext cx="1008112" cy="17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0232AD28-38F9-A446-94FA-D0C949972D6F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7451342" y="4509120"/>
            <a:ext cx="0" cy="93610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9B2E206D-4B94-5D4C-B14C-561B8AC01FDD}"/>
              </a:ext>
            </a:extLst>
          </p:cNvPr>
          <p:cNvCxnSpPr>
            <a:cxnSpLocks/>
          </p:cNvCxnSpPr>
          <p:nvPr/>
        </p:nvCxnSpPr>
        <p:spPr>
          <a:xfrm flipH="1">
            <a:off x="4788024" y="4509120"/>
            <a:ext cx="2663318" cy="7920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3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33313476"/>
              </p:ext>
            </p:extLst>
          </p:nvPr>
        </p:nvGraphicFramePr>
        <p:xfrm>
          <a:off x="2123728" y="4046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3A6E697-54AC-C848-B84E-8116ACDCFF54}"/>
              </a:ext>
            </a:extLst>
          </p:cNvPr>
          <p:cNvSpPr/>
          <p:nvPr/>
        </p:nvSpPr>
        <p:spPr>
          <a:xfrm>
            <a:off x="5185081" y="269230"/>
            <a:ext cx="2555271" cy="33037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ECDADCB-A515-924A-BAFD-CBB78F437C11}"/>
              </a:ext>
            </a:extLst>
          </p:cNvPr>
          <p:cNvSpPr txBox="1"/>
          <p:nvPr/>
        </p:nvSpPr>
        <p:spPr>
          <a:xfrm>
            <a:off x="7740352" y="1597957"/>
            <a:ext cx="1310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64 patients</a:t>
            </a:r>
          </a:p>
          <a:p>
            <a:r>
              <a:rPr lang="en-US" dirty="0"/>
              <a:t> (54%)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="" xmlns:a16="http://schemas.microsoft.com/office/drawing/2014/main" id="{17AB3115-55EA-DC4A-BAB4-740F0A99D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7399842"/>
              </p:ext>
            </p:extLst>
          </p:nvPr>
        </p:nvGraphicFramePr>
        <p:xfrm>
          <a:off x="107504" y="3940303"/>
          <a:ext cx="4992216" cy="2917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93479" y="3501008"/>
            <a:ext cx="78488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spc="-120" dirty="0"/>
              <a:t>Mortality for patients discharged to ward without </a:t>
            </a:r>
            <a:r>
              <a:rPr lang="en-GB" sz="2600" spc="-120" dirty="0" err="1"/>
              <a:t>trachy</a:t>
            </a:r>
            <a:endParaRPr lang="en-GB" sz="2600" spc="-12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53197"/>
              </p:ext>
            </p:extLst>
          </p:nvPr>
        </p:nvGraphicFramePr>
        <p:xfrm>
          <a:off x="828220" y="4077072"/>
          <a:ext cx="7209435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5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983481517"/>
                    </a:ext>
                  </a:extLst>
                </a:gridCol>
                <a:gridCol w="13054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Removed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Removed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14-day</a:t>
                      </a:r>
                    </a:p>
                    <a:p>
                      <a:pPr algn="ctr"/>
                      <a:r>
                        <a:rPr lang="en-GB" sz="1600" dirty="0"/>
                        <a:t>mortality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16 / 164</a:t>
                      </a:r>
                    </a:p>
                    <a:p>
                      <a:pPr algn="ctr"/>
                      <a:r>
                        <a:rPr lang="en-GB" sz="1600" i="1" dirty="0"/>
                        <a:t>(7.3%)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5 / 65</a:t>
                      </a:r>
                    </a:p>
                    <a:p>
                      <a:pPr algn="ctr"/>
                      <a:r>
                        <a:rPr lang="en-GB" sz="1600" i="1" dirty="0"/>
                        <a:t>(7.7%)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11 / 88</a:t>
                      </a:r>
                    </a:p>
                    <a:p>
                      <a:pPr algn="ctr"/>
                      <a:r>
                        <a:rPr lang="en-GB" sz="1600" i="1" dirty="0"/>
                        <a:t>(12.5%)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0.33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30-day</a:t>
                      </a:r>
                    </a:p>
                    <a:p>
                      <a:pPr algn="ctr"/>
                      <a:r>
                        <a:rPr lang="en-GB" sz="1600" dirty="0"/>
                        <a:t>mortality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19 / 164</a:t>
                      </a:r>
                    </a:p>
                    <a:p>
                      <a:pPr algn="ctr"/>
                      <a:r>
                        <a:rPr lang="en-GB" sz="1600" i="1" dirty="0"/>
                        <a:t>(11.6%)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6 / 65</a:t>
                      </a:r>
                    </a:p>
                    <a:p>
                      <a:pPr algn="ctr"/>
                      <a:r>
                        <a:rPr lang="en-GB" sz="1600" i="1" dirty="0"/>
                        <a:t>(9.2%)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13 / 88</a:t>
                      </a:r>
                    </a:p>
                    <a:p>
                      <a:pPr algn="ctr"/>
                      <a:r>
                        <a:rPr lang="en-GB" sz="1600" i="1" dirty="0"/>
                        <a:t>(14.8%)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0.30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1-year </a:t>
                      </a:r>
                    </a:p>
                    <a:p>
                      <a:pPr algn="ctr"/>
                      <a:r>
                        <a:rPr lang="en-GB" sz="1600" dirty="0"/>
                        <a:t>mortality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46 / 164</a:t>
                      </a:r>
                    </a:p>
                    <a:p>
                      <a:pPr algn="ctr"/>
                      <a:r>
                        <a:rPr lang="en-GB" sz="1600" i="1" dirty="0"/>
                        <a:t>(28.0%)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13 / 65</a:t>
                      </a:r>
                    </a:p>
                    <a:p>
                      <a:pPr algn="ctr"/>
                      <a:r>
                        <a:rPr lang="en-GB" sz="1600" i="1" dirty="0"/>
                        <a:t>(20.0%)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33 / 88</a:t>
                      </a:r>
                    </a:p>
                    <a:p>
                      <a:pPr algn="ctr"/>
                      <a:r>
                        <a:rPr lang="en-GB" sz="1600" i="1" dirty="0"/>
                        <a:t>(37.5%)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0.020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6048278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260648"/>
            <a:ext cx="86409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Mortality for patients discharged to ward with  </a:t>
            </a:r>
            <a:r>
              <a:rPr lang="en-GB" sz="2600" dirty="0" err="1"/>
              <a:t>trachy</a:t>
            </a:r>
            <a:endParaRPr lang="en-GB" sz="26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CFBB6D63-C8AB-644D-9BB8-C2D65AC8A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769353"/>
              </p:ext>
            </p:extLst>
          </p:nvPr>
        </p:nvGraphicFramePr>
        <p:xfrm>
          <a:off x="828220" y="836712"/>
          <a:ext cx="7209437" cy="2501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5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42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42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42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42710">
                  <a:extLst>
                    <a:ext uri="{9D8B030D-6E8A-4147-A177-3AD203B41FA5}">
                      <a16:colId xmlns="" xmlns:a16="http://schemas.microsoft.com/office/drawing/2014/main" val="2498459619"/>
                    </a:ext>
                  </a:extLst>
                </a:gridCol>
              </a:tblGrid>
              <a:tr h="6735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Special Ward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Normal Ward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941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14-day</a:t>
                      </a:r>
                    </a:p>
                    <a:p>
                      <a:pPr algn="ctr"/>
                      <a:r>
                        <a:rPr lang="en-GB" sz="1600" dirty="0"/>
                        <a:t>mortality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11 / 88</a:t>
                      </a:r>
                    </a:p>
                    <a:p>
                      <a:pPr algn="ctr"/>
                      <a:r>
                        <a:rPr lang="en-GB" sz="1600" i="1" dirty="0"/>
                        <a:t>(12.5%)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4 / 60</a:t>
                      </a:r>
                    </a:p>
                    <a:p>
                      <a:pPr algn="ctr"/>
                      <a:r>
                        <a:rPr lang="en-GB" sz="1600" i="1" dirty="0"/>
                        <a:t>(6.7%)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7 / 28</a:t>
                      </a:r>
                    </a:p>
                    <a:p>
                      <a:pPr algn="ctr"/>
                      <a:r>
                        <a:rPr lang="en-GB" sz="1600" i="1" dirty="0"/>
                        <a:t>(25%)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i="1" dirty="0"/>
                        <a:t>0.015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941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30-day</a:t>
                      </a:r>
                    </a:p>
                    <a:p>
                      <a:pPr algn="ctr"/>
                      <a:r>
                        <a:rPr lang="en-GB" sz="1600" dirty="0"/>
                        <a:t>mortality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13 / 88 </a:t>
                      </a:r>
                      <a:r>
                        <a:rPr lang="en-GB" sz="1600" i="1" dirty="0"/>
                        <a:t>(14.8%)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4 / 60</a:t>
                      </a:r>
                    </a:p>
                    <a:p>
                      <a:pPr algn="ctr"/>
                      <a:r>
                        <a:rPr lang="en-GB" sz="1600" i="1" dirty="0"/>
                        <a:t>(6.7%)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 / 28 </a:t>
                      </a:r>
                      <a:r>
                        <a:rPr lang="en-GB" sz="1600" i="1" dirty="0"/>
                        <a:t>(32.1%)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i="1" dirty="0"/>
                        <a:t>0.002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941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1-year </a:t>
                      </a:r>
                    </a:p>
                    <a:p>
                      <a:pPr algn="ctr"/>
                      <a:r>
                        <a:rPr lang="en-GB" sz="1600" dirty="0"/>
                        <a:t>mortality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33 / 88 </a:t>
                      </a:r>
                      <a:r>
                        <a:rPr lang="en-GB" sz="1600" i="1" dirty="0"/>
                        <a:t>(37.5%)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20 / 60 </a:t>
                      </a:r>
                      <a:r>
                        <a:rPr lang="en-GB" sz="1600" i="1" dirty="0"/>
                        <a:t>(33.3%)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13  / 28 </a:t>
                      </a:r>
                      <a:r>
                        <a:rPr lang="en-GB" sz="1600" i="1" dirty="0"/>
                        <a:t>(46.4%)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0.24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17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In all patients discharged to ward, Age, LOS in ITU or Year (2013 - 2017) did not make a difference to 30-day mortality.</a:t>
            </a:r>
            <a:br>
              <a:rPr lang="en-GB" dirty="0"/>
            </a:br>
            <a:endParaRPr lang="en-GB" dirty="0"/>
          </a:p>
          <a:p>
            <a:pPr algn="ctr"/>
            <a:r>
              <a:rPr lang="en-GB" dirty="0"/>
              <a:t>30-day mortality was also not affected by if the tracheostomy was removed in ITU or not. </a:t>
            </a:r>
            <a:br>
              <a:rPr lang="en-GB" dirty="0"/>
            </a:br>
            <a:endParaRPr lang="en-GB" dirty="0"/>
          </a:p>
          <a:p>
            <a:pPr algn="ctr"/>
            <a:r>
              <a:rPr lang="en-GB" dirty="0"/>
              <a:t>On multivariate analysis, only the place of discharge (Special vs Ward) made a difference. There was no difference between ENT and NMW / NSW.</a:t>
            </a:r>
          </a:p>
        </p:txBody>
      </p:sp>
    </p:spTree>
    <p:extLst>
      <p:ext uri="{BB962C8B-B14F-4D97-AF65-F5344CB8AC3E}">
        <p14:creationId xmlns:p14="http://schemas.microsoft.com/office/powerpoint/2010/main" val="2267335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Questionnaire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GB" dirty="0"/>
              <a:t>Questionnaires shows lack of knowledge on key aspects of </a:t>
            </a:r>
            <a:r>
              <a:rPr lang="en-GB" dirty="0" err="1" smtClean="0"/>
              <a:t>trachy</a:t>
            </a:r>
            <a:r>
              <a:rPr lang="en-GB" dirty="0" smtClean="0"/>
              <a:t> </a:t>
            </a:r>
            <a:r>
              <a:rPr lang="en-GB" dirty="0"/>
              <a:t>care</a:t>
            </a:r>
          </a:p>
          <a:p>
            <a:endParaRPr lang="en-GB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025278B5-0BE9-C04D-96B2-E3A087AEF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130840"/>
              </p:ext>
            </p:extLst>
          </p:nvPr>
        </p:nvGraphicFramePr>
        <p:xfrm>
          <a:off x="1524000" y="263691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9775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1152</TotalTime>
  <Words>614</Words>
  <Application>Microsoft Office PowerPoint</Application>
  <PresentationFormat>On-screen Show (4:3)</PresentationFormat>
  <Paragraphs>151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Executive</vt:lpstr>
      <vt:lpstr>A retrospective analysis of outcome after tracheostomy insertion in ITU at Mater Dei Hospital</vt:lpstr>
      <vt:lpstr>Introduction</vt:lpstr>
      <vt:lpstr>Methods</vt:lpstr>
      <vt:lpstr>Results</vt:lpstr>
      <vt:lpstr>PowerPoint Presentation</vt:lpstr>
      <vt:lpstr>PowerPoint Presentation</vt:lpstr>
      <vt:lpstr>PowerPoint Presentation</vt:lpstr>
      <vt:lpstr>PowerPoint Presentation</vt:lpstr>
      <vt:lpstr>Questionnaire information</vt:lpstr>
      <vt:lpstr>Recommendations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Christabel Mizzi</dc:creator>
  <cp:lastModifiedBy>Christabel Mizzi</cp:lastModifiedBy>
  <cp:revision>30</cp:revision>
  <dcterms:created xsi:type="dcterms:W3CDTF">2018-10-27T14:46:13Z</dcterms:created>
  <dcterms:modified xsi:type="dcterms:W3CDTF">2018-11-29T09:02:30Z</dcterms:modified>
</cp:coreProperties>
</file>