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9" autoAdjust="0"/>
    <p:restoredTop sz="99856" autoAdjust="0"/>
  </p:normalViewPr>
  <p:slideViewPr>
    <p:cSldViewPr snapToGrid="0" snapToObjects="1">
      <p:cViewPr>
        <p:scale>
          <a:sx n="108" d="100"/>
          <a:sy n="108" d="100"/>
        </p:scale>
        <p:origin x="-264" y="6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44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EBA09-0A41-FC40-A47C-DFB928C77A22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5D026-3D6D-054A-A158-FA6B5AA76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7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5D026-3D6D-054A-A158-FA6B5AA760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2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80898" y="-78889"/>
            <a:ext cx="4567070" cy="530916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9083" y="4767263"/>
            <a:ext cx="2133600" cy="273844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9084" y="1364021"/>
            <a:ext cx="4007033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084" y="2661106"/>
            <a:ext cx="4007033" cy="131445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5344024" y="-78889"/>
            <a:ext cx="118318" cy="5309165"/>
          </a:xfrm>
          <a:prstGeom prst="rect">
            <a:avLst/>
          </a:prstGeom>
          <a:solidFill>
            <a:srgbClr val="CF14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7" y="4324399"/>
            <a:ext cx="1957387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2656" y="1146369"/>
            <a:ext cx="6712057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2655" y="2180035"/>
            <a:ext cx="6712058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8431" y="1200151"/>
            <a:ext cx="3178807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4305" y="1200151"/>
            <a:ext cx="336249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24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3014" y="204788"/>
            <a:ext cx="369378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0249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701845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701845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701845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8432" y="205979"/>
            <a:ext cx="688836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8432" y="1200151"/>
            <a:ext cx="688836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7297" y="474359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68C2560D-EC28-3B41-86E8-18F1CE0113B4}" type="datetimeFigureOut">
              <a:rPr lang="en-US" smtClean="0"/>
              <a:pPr/>
              <a:t>10/28/2019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803732"/>
            <a:ext cx="9144000" cy="99987"/>
          </a:xfrm>
          <a:prstGeom prst="rect">
            <a:avLst/>
          </a:prstGeom>
          <a:solidFill>
            <a:srgbClr val="B00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956132"/>
            <a:ext cx="9144000" cy="99987"/>
          </a:xfrm>
          <a:prstGeom prst="rect">
            <a:avLst/>
          </a:prstGeom>
          <a:solidFill>
            <a:srgbClr val="B00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7108532"/>
            <a:ext cx="9144000" cy="99987"/>
          </a:xfrm>
          <a:prstGeom prst="rect">
            <a:avLst/>
          </a:prstGeom>
          <a:solidFill>
            <a:srgbClr val="B00C2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idepic.jp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85"/>
          <a:stretch/>
        </p:blipFill>
        <p:spPr>
          <a:xfrm>
            <a:off x="0" y="0"/>
            <a:ext cx="1238394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179235" y="-78889"/>
            <a:ext cx="118318" cy="5309165"/>
          </a:xfrm>
          <a:prstGeom prst="rect">
            <a:avLst/>
          </a:prstGeom>
          <a:solidFill>
            <a:srgbClr val="CF14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81" y="4502362"/>
            <a:ext cx="1350189" cy="660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chemeClr val="tx1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700" b="0" i="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goodnotes.com/the-best-note-taking-methods-for-college-students-451f412e264e" TargetMode="External"/><Relationship Id="rId2" Type="http://schemas.openxmlformats.org/officeDocument/2006/relationships/hyperlink" Target="http://jennybristol.com/2016/08/olio-16-cornell-not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cendoreliability.com/mind-mapping-non-linear-thinking/" TargetMode="External"/><Relationship Id="rId5" Type="http://schemas.openxmlformats.org/officeDocument/2006/relationships/hyperlink" Target="https://www.lifehack.org/794683/note-taking-tips" TargetMode="External"/><Relationship Id="rId4" Type="http://schemas.openxmlformats.org/officeDocument/2006/relationships/hyperlink" Target="https://collegeinfogeek.com/how-to-take-notes-in-colleg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Tips on </a:t>
            </a:r>
            <a:br>
              <a:rPr lang="en-US" sz="3600" dirty="0" smtClean="0"/>
            </a:br>
            <a:r>
              <a:rPr lang="en-US" sz="3600" dirty="0" smtClean="0"/>
              <a:t>note-taking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Agata</a:t>
            </a:r>
            <a:r>
              <a:rPr lang="en-US" sz="1400" dirty="0"/>
              <a:t> </a:t>
            </a:r>
            <a:r>
              <a:rPr lang="en-US" sz="1400" dirty="0" err="1"/>
              <a:t>Derkowska</a:t>
            </a:r>
            <a:endParaRPr lang="en-US" sz="1400" dirty="0"/>
          </a:p>
          <a:p>
            <a:r>
              <a:rPr lang="en-US" sz="1400" dirty="0"/>
              <a:t>Outreach Department</a:t>
            </a:r>
          </a:p>
          <a:p>
            <a:r>
              <a:rPr lang="en-US" sz="1400" dirty="0"/>
              <a:t>UM Library</a:t>
            </a:r>
          </a:p>
        </p:txBody>
      </p:sp>
    </p:spTree>
    <p:extLst>
      <p:ext uri="{BB962C8B-B14F-4D97-AF65-F5344CB8AC3E}">
        <p14:creationId xmlns:p14="http://schemas.microsoft.com/office/powerpoint/2010/main" val="20053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Note-taking: Cornell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432" y="1200151"/>
            <a:ext cx="4082251" cy="339447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During the lecture write down your notes in Notes column.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During the lecture, write down the </a:t>
            </a:r>
            <a:r>
              <a:rPr lang="en-US" dirty="0"/>
              <a:t>m</a:t>
            </a:r>
            <a:r>
              <a:rPr lang="en-US" dirty="0" smtClean="0"/>
              <a:t>ain topic/question on top of the page.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At the end of the lecture, write down the summary at the bottom of the page.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After the lecture, review your notes and add keywords/headlines in Cue column.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38" y="1063229"/>
            <a:ext cx="2541383" cy="381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Note-taking: </a:t>
            </a:r>
            <a:r>
              <a:rPr lang="en-US" dirty="0" smtClean="0"/>
              <a:t>Mind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432" y="1200151"/>
            <a:ext cx="6716394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Mind maps are visual diagrams that help to </a:t>
            </a:r>
            <a:r>
              <a:rPr lang="en-US" sz="1600" dirty="0" err="1" smtClean="0"/>
              <a:t>organise</a:t>
            </a:r>
            <a:r>
              <a:rPr lang="en-US" sz="1600" dirty="0" smtClean="0"/>
              <a:t> information.</a:t>
            </a:r>
          </a:p>
          <a:p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Mind maps are usually developed around a single concept with further ideas branching out.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5" b="10401"/>
          <a:stretch/>
        </p:blipFill>
        <p:spPr>
          <a:xfrm>
            <a:off x="2961314" y="2435730"/>
            <a:ext cx="4909589" cy="223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Note-taking: Mind maps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432" y="1200151"/>
            <a:ext cx="3763469" cy="3394472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Write down main keyword/topic in the center of the page.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Create branches for other key concepts or ideas related to main topic.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Create subsequent branches to create hierarchical levels of information.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667" y="1266737"/>
            <a:ext cx="3719172" cy="294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Note-taking: </a:t>
            </a:r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Colour</a:t>
            </a:r>
            <a:r>
              <a:rPr lang="en-US" dirty="0" smtClean="0"/>
              <a:t>-code your notes!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 different </a:t>
            </a:r>
            <a:r>
              <a:rPr lang="en-US" dirty="0" err="1" smtClean="0"/>
              <a:t>colours</a:t>
            </a:r>
            <a:r>
              <a:rPr lang="en-US" dirty="0" smtClean="0"/>
              <a:t> to highlight definitions, key-concepts and important information.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each module with a different </a:t>
            </a:r>
            <a:r>
              <a:rPr lang="en-US" dirty="0" err="1" smtClean="0"/>
              <a:t>colour</a:t>
            </a:r>
            <a:r>
              <a:rPr lang="en-US" dirty="0" smtClean="0"/>
              <a:t> so you can easily identify them!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Note-taking: </a:t>
            </a:r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abbreviations!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To note faster, use abbreviations. You can develop your own glossary, write it down in your note-book and always have it with you!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Note-taking: </a:t>
            </a:r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 it!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If your lecturer talks too fast or you are worried that you might miss something important, consider recording the class or a presentation and take notes at home!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Note-taking: </a:t>
            </a:r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Rewrite your notes!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If your notes are chaotic, you may want to rewrite them. This will not only allow you to produce clean notes but also memorize the content.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Note-taking: </a:t>
            </a:r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Review your notes!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Always review your notes!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Take time to read through your notes shortly after the lecture and before the next one. This will help you remember new information!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Note-taking</a:t>
            </a:r>
            <a:r>
              <a:rPr lang="en-US" dirty="0" smtClean="0"/>
              <a:t>: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Bristol</a:t>
            </a:r>
            <a:r>
              <a:rPr lang="en-US" dirty="0"/>
              <a:t>, J. (2016). Cornell notes. Retrieved from </a:t>
            </a:r>
            <a:r>
              <a:rPr lang="en-US" dirty="0">
                <a:hlinkClick r:id="rId2"/>
              </a:rPr>
              <a:t>http://jennybristol.com/2016/08/olio-16-cornell-notes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GoodNotes</a:t>
            </a:r>
            <a:r>
              <a:rPr lang="en-US" dirty="0"/>
              <a:t>. (2019). The best note-taking methods. Retrieved from 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medium.goodnotes.com/the-best-note-taking-methods-for-college-students-451f412e264e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Lundin</a:t>
            </a:r>
            <a:r>
              <a:rPr lang="en-US" dirty="0"/>
              <a:t>, E. (2019). How to take better notes: The 6 best note-taking systems. Retrieved from </a:t>
            </a:r>
            <a:r>
              <a:rPr lang="en-US" dirty="0">
                <a:hlinkClick r:id="rId4"/>
              </a:rPr>
              <a:t>https://collegeinfogeek.com/how-to-take-notes-in-college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Mueller, P. A., &amp; Oppenheimer, D. M. (2014). The pen is mightier than the keyboard: Advantages of longhand over laptop note taking.</a:t>
            </a:r>
            <a:r>
              <a:rPr lang="en-US" i="1" dirty="0"/>
              <a:t> Psychological Science, 25</a:t>
            </a:r>
            <a:r>
              <a:rPr lang="en-US" dirty="0"/>
              <a:t>(6), 1159-1168. </a:t>
            </a:r>
            <a:r>
              <a:rPr lang="en-US" dirty="0" smtClean="0"/>
              <a:t>doi:10.1177/0956797614524581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Sanders, C. (2018). 17 note-taking tips that will transform how you retain info. Retrieved from 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www.lifehack.org/794683/note-taking-tips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Schenkelberg</a:t>
            </a:r>
            <a:r>
              <a:rPr lang="en-US" dirty="0"/>
              <a:t>, F. (2019). Mind mapping for non-linear thinking. Retrieved from </a:t>
            </a:r>
            <a:r>
              <a:rPr lang="en-US" dirty="0">
                <a:hlinkClick r:id="rId6"/>
              </a:rPr>
              <a:t>https://accendoreliability.com/mind-mapping-non-linear-thinking/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 for your attention!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GB" sz="2800" dirty="0">
                <a:latin typeface="Calibri" pitchFamily="34" charset="0"/>
                <a:cs typeface="Times New Roman" pitchFamily="18" charset="0"/>
              </a:rPr>
              <a:t>For further information you are welcome to contact us by calling on </a:t>
            </a:r>
            <a:r>
              <a:rPr lang="en-GB" sz="2800" dirty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2340 2541</a:t>
            </a:r>
            <a:r>
              <a:rPr lang="en-GB" sz="28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en-GB" sz="2800" dirty="0">
                <a:latin typeface="Calibri" pitchFamily="34" charset="0"/>
                <a:cs typeface="Times New Roman" pitchFamily="18" charset="0"/>
              </a:rPr>
              <a:t/>
            </a:r>
            <a:br>
              <a:rPr lang="en-GB" sz="2800" dirty="0">
                <a:latin typeface="Calibri" pitchFamily="34" charset="0"/>
                <a:cs typeface="Times New Roman" pitchFamily="18" charset="0"/>
              </a:rPr>
            </a:br>
            <a:r>
              <a:rPr lang="en-GB" sz="2800" dirty="0">
                <a:latin typeface="Calibri" pitchFamily="34" charset="0"/>
                <a:cs typeface="Times New Roman" pitchFamily="18" charset="0"/>
              </a:rPr>
              <a:t>or by e-mail </a:t>
            </a:r>
            <a:r>
              <a:rPr lang="en-GB" sz="2800" dirty="0">
                <a:solidFill>
                  <a:srgbClr val="0070C0"/>
                </a:solidFill>
                <a:latin typeface="Calibri" pitchFamily="34" charset="0"/>
              </a:rPr>
              <a:t>library@um.edu.mt</a:t>
            </a:r>
            <a:endParaRPr lang="en-GB" sz="28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Note-taking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When to take notes?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sz="2600" dirty="0" smtClean="0"/>
              <a:t>Listening to a lecture</a:t>
            </a:r>
          </a:p>
          <a:p>
            <a:r>
              <a:rPr lang="en-US" sz="2600" dirty="0" smtClean="0"/>
              <a:t>Conducting an interview</a:t>
            </a:r>
          </a:p>
          <a:p>
            <a:r>
              <a:rPr lang="en-US" sz="2600" dirty="0" smtClean="0"/>
              <a:t>Reading text-books and articles</a:t>
            </a:r>
          </a:p>
          <a:p>
            <a:r>
              <a:rPr lang="en-US" sz="2600" dirty="0" smtClean="0"/>
              <a:t>Daily life situations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5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Note-taking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4800" dirty="0" smtClean="0"/>
              <a:t>Writing or typing?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529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Note-taking: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432" y="1200151"/>
            <a:ext cx="3901895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dirty="0" smtClean="0"/>
              <a:t>Studies show that writing things down may improve learning and retention of information.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Manual note-taking is more engaging and selective, which may cause more efficient studying.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Manual note-taking forces students to creatively generate content: paraphrasing, summarizing, mind-mapping etc…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It is slow.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327" y="1334529"/>
            <a:ext cx="3058040" cy="305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Note-taking: </a:t>
            </a:r>
            <a:r>
              <a:rPr lang="en-US" dirty="0" smtClean="0"/>
              <a:t>Typing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8432" y="1200151"/>
            <a:ext cx="4099029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dirty="0" smtClean="0"/>
              <a:t>Allows to write more.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Improves multitasking. 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Using a laptop may be a distraction.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Notes taken by typing are often word for word, without processing and understanding (students write down everything that lecturer says). </a:t>
            </a:r>
            <a:br>
              <a:rPr lang="en-US" sz="1900" dirty="0" smtClean="0"/>
            </a:br>
            <a:r>
              <a:rPr lang="en-US" sz="1900" dirty="0" smtClean="0"/>
              <a:t/>
            </a:r>
            <a:br>
              <a:rPr lang="en-US" sz="1900" dirty="0" smtClean="0"/>
            </a:br>
            <a:r>
              <a:rPr lang="en-US" sz="1900" dirty="0" smtClean="0"/>
              <a:t>Mindless transcribing the content can lead to poor performance during exams.</a:t>
            </a:r>
            <a:endParaRPr lang="en-US" sz="1900" dirty="0"/>
          </a:p>
          <a:p>
            <a:pPr marL="0" indent="0">
              <a:buNone/>
            </a:pPr>
            <a:r>
              <a:rPr lang="en-US" sz="1900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1" r="9984"/>
          <a:stretch/>
        </p:blipFill>
        <p:spPr>
          <a:xfrm>
            <a:off x="6052656" y="1501629"/>
            <a:ext cx="2768367" cy="25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52" y="506726"/>
            <a:ext cx="3691156" cy="3691156"/>
          </a:xfrm>
        </p:spPr>
      </p:pic>
    </p:spTree>
    <p:extLst>
      <p:ext uri="{BB962C8B-B14F-4D97-AF65-F5344CB8AC3E}">
        <p14:creationId xmlns:p14="http://schemas.microsoft.com/office/powerpoint/2010/main" val="28524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Note-taking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Good notes help you learn!</a:t>
            </a:r>
          </a:p>
          <a:p>
            <a:r>
              <a:rPr lang="en-US" dirty="0" smtClean="0"/>
              <a:t>Each discipline may require different notes.</a:t>
            </a:r>
          </a:p>
          <a:p>
            <a:r>
              <a:rPr lang="en-US" dirty="0" smtClean="0"/>
              <a:t>There are various note-taking methods that you can adapt to create your own </a:t>
            </a:r>
            <a:r>
              <a:rPr lang="en-US" dirty="0" smtClean="0"/>
              <a:t>style!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37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Note-taking: Outlining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431" y="1200151"/>
            <a:ext cx="3486633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Prioritizing and writing information down in points.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Moving from main topic, </a:t>
            </a:r>
            <a:br>
              <a:rPr lang="en-US" dirty="0" smtClean="0"/>
            </a:br>
            <a:r>
              <a:rPr lang="en-US" dirty="0" smtClean="0"/>
              <a:t>to sub-topic/key-concept to details/descriptions/definitions/examples.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method clearly structures notes.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is easy to review.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898" y="1249172"/>
            <a:ext cx="2539682" cy="33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Note-taking: Cornell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432" y="1200151"/>
            <a:ext cx="3805414" cy="339447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Focuses on dividing page into two columns: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Recall/Cue column which includes headings, keywords, terminology or key concepts  </a:t>
            </a:r>
          </a:p>
          <a:p>
            <a:endParaRPr lang="en-US" dirty="0" smtClean="0"/>
          </a:p>
          <a:p>
            <a:r>
              <a:rPr lang="en-US" dirty="0" smtClean="0"/>
              <a:t>Notes column which includes notes and more detailed description of terms in cue column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Summary section at the bottom of the page where you can write additional remarks and rephrase notes in your own words.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17" y="1063229"/>
            <a:ext cx="2539682" cy="33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Widescreen.potx</Template>
  <TotalTime>565</TotalTime>
  <Words>482</Words>
  <Application>Microsoft Office PowerPoint</Application>
  <PresentationFormat>On-screen Show (16:9)</PresentationFormat>
  <Paragraphs>105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Widescreen</vt:lpstr>
      <vt:lpstr>Tips on  note-taking</vt:lpstr>
      <vt:lpstr>Note-taking</vt:lpstr>
      <vt:lpstr>Note-taking</vt:lpstr>
      <vt:lpstr>Note-taking: Writing</vt:lpstr>
      <vt:lpstr>Note-taking: Typing</vt:lpstr>
      <vt:lpstr>PowerPoint Presentation</vt:lpstr>
      <vt:lpstr>Note-taking</vt:lpstr>
      <vt:lpstr>Note-taking: Outlining method</vt:lpstr>
      <vt:lpstr>Note-taking: Cornell Method</vt:lpstr>
      <vt:lpstr>Note-taking: Cornell Method</vt:lpstr>
      <vt:lpstr>Note-taking: Mind maps</vt:lpstr>
      <vt:lpstr>Note-taking: Mind maps</vt:lpstr>
      <vt:lpstr>Note-taking: Tips</vt:lpstr>
      <vt:lpstr>Note-taking: Tips</vt:lpstr>
      <vt:lpstr>Note-taking: Tips</vt:lpstr>
      <vt:lpstr>Note-taking: Tips</vt:lpstr>
      <vt:lpstr>Note-taking: Tips</vt:lpstr>
      <vt:lpstr>Note-taking: 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AGATA MARIA DERKOWSKA</cp:lastModifiedBy>
  <cp:revision>70</cp:revision>
  <dcterms:created xsi:type="dcterms:W3CDTF">2010-04-12T23:12:02Z</dcterms:created>
  <dcterms:modified xsi:type="dcterms:W3CDTF">2019-10-28T08:07:08Z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