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9" r:id="rId5"/>
    <p:sldId id="260" r:id="rId6"/>
    <p:sldId id="258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76373-46CB-4D2C-99C1-A1856D39046E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0B6B7-3C8C-40A1-9329-A13FC371C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7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0C163-3F69-4884-B065-94B45F757F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4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7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2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7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1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3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0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FB45-8E7B-41D8-B29E-9C24CE41B65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7374-B3B0-4CBD-BCAF-F2332411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0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m.edu.mt/qualityassurance/committe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.edu.mt/__data/assets/pdf_file/0014/270041/NationalQualityAssuranceFrameworkforFurtherandHigherEducation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219200"/>
          </a:xfr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Quality Matters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2198914"/>
            <a:ext cx="6400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Godfrey Baldacchino</a:t>
            </a:r>
          </a:p>
          <a:p>
            <a:pPr algn="ctr"/>
            <a:r>
              <a:rPr lang="en-US" sz="3200" dirty="0" smtClean="0"/>
              <a:t>Pro-Rector; </a:t>
            </a:r>
          </a:p>
          <a:p>
            <a:pPr algn="ctr"/>
            <a:r>
              <a:rPr lang="en-US" sz="3200" dirty="0" smtClean="0"/>
              <a:t>Chair, Quality </a:t>
            </a:r>
            <a:r>
              <a:rPr lang="en-US" sz="3200" dirty="0"/>
              <a:t>A</a:t>
            </a:r>
            <a:r>
              <a:rPr lang="en-US" sz="3200" dirty="0" smtClean="0"/>
              <a:t>ssurance Committee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7010400" y="51816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 October 2017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3841444"/>
            <a:ext cx="5295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http://www.um.edu.mt/qualityassurance/committee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728925"/>
            <a:ext cx="2813288" cy="14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4" t="17418" r="51586" b="8730"/>
          <a:stretch/>
        </p:blipFill>
        <p:spPr bwMode="auto">
          <a:xfrm>
            <a:off x="1447800" y="526143"/>
            <a:ext cx="4275529" cy="54024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2133600"/>
            <a:ext cx="2438400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National Quality Assurance Framework for Further &amp; Higher Education (2015);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://www.um.edu.mt/__</a:t>
            </a:r>
            <a:r>
              <a:rPr lang="en-US" dirty="0" smtClean="0">
                <a:hlinkClick r:id="rId3"/>
              </a:rPr>
              <a:t>data/assets/pdf_file/0014/270041/NationalQualityAssuranceFrameworkforFurtherandHigherEducation.pdf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Practice of Evaluation: Quality Culture</a:t>
            </a:r>
          </a:p>
          <a:p>
            <a:pPr algn="ctr"/>
            <a:r>
              <a:rPr lang="en-US" dirty="0" smtClean="0"/>
              <a:t>External Examiner &amp; Student Feedback</a:t>
            </a:r>
          </a:p>
          <a:p>
            <a:pPr algn="ctr"/>
            <a:r>
              <a:rPr lang="en-US" dirty="0" smtClean="0"/>
              <a:t>Competition</a:t>
            </a:r>
          </a:p>
          <a:p>
            <a:pPr algn="ctr"/>
            <a:r>
              <a:rPr lang="en-US" dirty="0" smtClean="0"/>
              <a:t>Technology (&amp; Visibility) – Rankings?</a:t>
            </a:r>
          </a:p>
          <a:p>
            <a:pPr algn="ctr"/>
            <a:r>
              <a:rPr lang="en-US" dirty="0" smtClean="0"/>
              <a:t>Bologna Process &amp; European Standards</a:t>
            </a:r>
          </a:p>
          <a:p>
            <a:pPr algn="ctr"/>
            <a:r>
              <a:rPr lang="en-US" dirty="0"/>
              <a:t>Benchmarks – (ECTS, NQF, …)</a:t>
            </a:r>
          </a:p>
          <a:p>
            <a:pPr algn="ctr"/>
            <a:r>
              <a:rPr lang="en-US" dirty="0" smtClean="0"/>
              <a:t>NCFHE (‘Value for Money’ Audits)</a:t>
            </a:r>
          </a:p>
          <a:p>
            <a:pPr algn="ctr"/>
            <a:r>
              <a:rPr lang="en-US" dirty="0" smtClean="0"/>
              <a:t>New ‘University of Malta Act’</a:t>
            </a:r>
          </a:p>
          <a:p>
            <a:pPr algn="ctr"/>
            <a:r>
              <a:rPr lang="en-US" dirty="0" smtClean="0"/>
              <a:t>Quality Assurance at UM</a:t>
            </a:r>
          </a:p>
          <a:p>
            <a:pPr algn="ctr"/>
            <a:r>
              <a:rPr lang="en-US" dirty="0" smtClean="0"/>
              <a:t>Tool for Development and Accountability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6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External Quality Audit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3396343"/>
            <a:ext cx="2286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IQA</a:t>
            </a:r>
            <a:endParaRPr lang="en-US" sz="4400" dirty="0"/>
          </a:p>
        </p:txBody>
      </p:sp>
      <p:sp>
        <p:nvSpPr>
          <p:cNvPr id="7" name="Plus 6"/>
          <p:cNvSpPr/>
          <p:nvPr/>
        </p:nvSpPr>
        <p:spPr>
          <a:xfrm>
            <a:off x="3810000" y="37719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5900" y="2862942"/>
            <a:ext cx="3276600" cy="292825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STUDENTS</a:t>
            </a:r>
          </a:p>
          <a:p>
            <a:pPr algn="ctr"/>
            <a:r>
              <a:rPr lang="en-US" sz="3600" dirty="0" smtClean="0"/>
              <a:t>ALUMNI</a:t>
            </a:r>
          </a:p>
          <a:p>
            <a:pPr algn="ctr"/>
            <a:r>
              <a:rPr lang="en-US" sz="3600" dirty="0" smtClean="0"/>
              <a:t>INDUSTRY</a:t>
            </a:r>
          </a:p>
          <a:p>
            <a:pPr algn="ctr"/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990600" y="1676400"/>
            <a:ext cx="69342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National Commission for Further &amp; Higher Education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7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 Support of the IQA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Teaching and Learning Unit </a:t>
            </a:r>
          </a:p>
          <a:p>
            <a:r>
              <a:rPr lang="en-US" dirty="0" smtClean="0"/>
              <a:t>Human Resources Training</a:t>
            </a:r>
          </a:p>
          <a:p>
            <a:r>
              <a:rPr lang="en-US" dirty="0" smtClean="0"/>
              <a:t>Academic </a:t>
            </a:r>
            <a:r>
              <a:rPr lang="en-US" dirty="0" err="1" smtClean="0"/>
              <a:t>Programmes</a:t>
            </a:r>
            <a:r>
              <a:rPr lang="en-US" dirty="0" smtClean="0"/>
              <a:t> Quality &amp; Resources Unit (APQRU) + </a:t>
            </a:r>
            <a:r>
              <a:rPr lang="en-US" dirty="0" err="1" smtClean="0"/>
              <a:t>Programme</a:t>
            </a:r>
            <a:r>
              <a:rPr lang="en-US" dirty="0" smtClean="0"/>
              <a:t> Validation Committee (PVC)</a:t>
            </a:r>
          </a:p>
          <a:p>
            <a:r>
              <a:rPr lang="en-US" dirty="0" smtClean="0"/>
              <a:t>‘Business Intelligence’ Platform </a:t>
            </a:r>
          </a:p>
          <a:p>
            <a:r>
              <a:rPr lang="en-US" dirty="0" smtClean="0"/>
              <a:t>Internal Audit (Finance) </a:t>
            </a:r>
          </a:p>
          <a:p>
            <a:r>
              <a:rPr lang="en-US" dirty="0" smtClean="0"/>
              <a:t>Standard Procedures (Tech/Admin/Academic)</a:t>
            </a:r>
          </a:p>
          <a:p>
            <a:r>
              <a:rPr lang="en-US" dirty="0" smtClean="0"/>
              <a:t>Key Performance Indicators</a:t>
            </a:r>
          </a:p>
          <a:p>
            <a:r>
              <a:rPr lang="en-US" dirty="0" smtClean="0"/>
              <a:t>Quality Support Unit</a:t>
            </a:r>
          </a:p>
          <a:p>
            <a:r>
              <a:rPr lang="en-US" dirty="0" smtClean="0"/>
              <a:t>Quality Assurance Committee</a:t>
            </a: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047343" y="16002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267200" y="3940629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508171" y="3501572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996543" y="4982029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475514" y="6016171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962400" y="5482771"/>
            <a:ext cx="609600" cy="53340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663543" y="4448629"/>
            <a:ext cx="609600" cy="53340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1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Internal Quality Audit (IQA)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Based on 11 Standards: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Effective </a:t>
            </a:r>
            <a:r>
              <a:rPr lang="en-US" dirty="0"/>
              <a:t>Policy for </a:t>
            </a:r>
            <a:r>
              <a:rPr lang="en-US" dirty="0" smtClean="0"/>
              <a:t>Quality </a:t>
            </a:r>
            <a:r>
              <a:rPr lang="en-US" dirty="0"/>
              <a:t>A</a:t>
            </a:r>
            <a:r>
              <a:rPr lang="en-US" dirty="0" smtClean="0"/>
              <a:t>ssurance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Institutional Probity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Appropriate </a:t>
            </a:r>
            <a:r>
              <a:rPr lang="en-US" dirty="0"/>
              <a:t>Design and </a:t>
            </a:r>
            <a:r>
              <a:rPr lang="en-US" dirty="0" smtClean="0"/>
              <a:t>Approval </a:t>
            </a:r>
            <a:r>
              <a:rPr lang="en-US" dirty="0"/>
              <a:t>of </a:t>
            </a:r>
            <a:r>
              <a:rPr lang="en-US" dirty="0" err="1"/>
              <a:t>programmes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Student-</a:t>
            </a:r>
            <a:r>
              <a:rPr lang="en-US" dirty="0" err="1" smtClean="0"/>
              <a:t>centred</a:t>
            </a:r>
            <a:r>
              <a:rPr lang="en-US" dirty="0" smtClean="0"/>
              <a:t> </a:t>
            </a:r>
            <a:r>
              <a:rPr lang="en-US" dirty="0"/>
              <a:t>learning, teaching and assessment;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 </a:t>
            </a:r>
            <a:r>
              <a:rPr lang="en-US" dirty="0"/>
              <a:t>admission, progression, recognition &amp;</a:t>
            </a:r>
            <a:r>
              <a:rPr lang="en-US" dirty="0" smtClean="0"/>
              <a:t> </a:t>
            </a:r>
            <a:r>
              <a:rPr lang="en-US" dirty="0"/>
              <a:t>certification;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Competence </a:t>
            </a:r>
            <a:r>
              <a:rPr lang="en-US" dirty="0"/>
              <a:t>of Teaching </a:t>
            </a:r>
            <a:r>
              <a:rPr lang="en-US" dirty="0" smtClean="0"/>
              <a:t>Staff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Appropriate </a:t>
            </a:r>
            <a:r>
              <a:rPr lang="en-US" dirty="0"/>
              <a:t>Learning resources and student support;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Appropriate </a:t>
            </a:r>
            <a:r>
              <a:rPr lang="en-US" dirty="0"/>
              <a:t>Information </a:t>
            </a:r>
            <a:r>
              <a:rPr lang="en-US" dirty="0" smtClean="0"/>
              <a:t>Management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Appropriate </a:t>
            </a:r>
            <a:r>
              <a:rPr lang="en-US" dirty="0"/>
              <a:t>Public </a:t>
            </a:r>
            <a:r>
              <a:rPr lang="en-US" dirty="0" smtClean="0"/>
              <a:t>Information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On-going </a:t>
            </a:r>
            <a:r>
              <a:rPr lang="en-US" dirty="0"/>
              <a:t>M</a:t>
            </a:r>
            <a:r>
              <a:rPr lang="en-US" dirty="0" smtClean="0"/>
              <a:t>onitoring </a:t>
            </a:r>
            <a:r>
              <a:rPr lang="en-US" dirty="0"/>
              <a:t>and </a:t>
            </a:r>
            <a:r>
              <a:rPr lang="en-US" dirty="0" smtClean="0"/>
              <a:t>Periodic Review </a:t>
            </a:r>
            <a:r>
              <a:rPr lang="en-US" dirty="0"/>
              <a:t>of </a:t>
            </a:r>
            <a:r>
              <a:rPr lang="en-US" dirty="0" err="1" smtClean="0"/>
              <a:t>Programmes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Cyclical External Quality Assurance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207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9668"/>
            <a:ext cx="7696200" cy="1573213"/>
          </a:xfrm>
        </p:spPr>
        <p:txBody>
          <a:bodyPr/>
          <a:lstStyle/>
          <a:p>
            <a:pPr algn="l"/>
            <a:r>
              <a:rPr lang="en-US" b="1" i="1" dirty="0" smtClean="0"/>
              <a:t>                             </a:t>
            </a:r>
            <a:endParaRPr lang="en-US" sz="2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06160"/>
            <a:ext cx="8686800" cy="459944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based on 11 standards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			                </a:t>
            </a: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                                 </a:t>
            </a:r>
            <a:r>
              <a:rPr lang="en-US" sz="1800" b="1" dirty="0" smtClean="0">
                <a:solidFill>
                  <a:schemeClr val="tx1"/>
                </a:solidFill>
              </a:rPr>
              <a:t>one of which is                          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the  PPR 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			                     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Policy 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Document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In Support: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Quality Support Unit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Teaching &amp; Learning Unit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HRM &amp;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Internal Audit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Research Support Services Directorate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Office of the Secretary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	        existing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SOPs         new            </a:t>
            </a:r>
            <a:r>
              <a:rPr lang="en-US" sz="2800" b="1" dirty="0" smtClean="0">
                <a:solidFill>
                  <a:schemeClr val="tx1"/>
                </a:solidFill>
              </a:rPr>
              <a:t>QCT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oral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326428"/>
            <a:ext cx="457200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   ‘Is the UM fit for Purpose?’</a:t>
            </a:r>
            <a:endParaRPr lang="en-US" sz="2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9600" y="9906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EQA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010400" y="15240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ight Arrow 1039"/>
          <p:cNvSpPr/>
          <p:nvPr/>
        </p:nvSpPr>
        <p:spPr>
          <a:xfrm rot="19773476">
            <a:off x="6143552" y="3186546"/>
            <a:ext cx="822010" cy="13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096000" y="816114"/>
            <a:ext cx="25908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Self-Evaluation   </a:t>
            </a:r>
          </a:p>
          <a:p>
            <a:r>
              <a:rPr lang="en-US" sz="2000" b="1" dirty="0" smtClean="0"/>
              <a:t>Document  + </a:t>
            </a:r>
            <a:r>
              <a:rPr lang="en-US" sz="2000" b="1" dirty="0" err="1" smtClean="0"/>
              <a:t>Annexe</a:t>
            </a:r>
            <a:endParaRPr lang="en-US" sz="2000" b="1" dirty="0" smtClean="0"/>
          </a:p>
        </p:txBody>
      </p:sp>
      <p:sp>
        <p:nvSpPr>
          <p:cNvPr id="1050" name="TextBox 1049"/>
          <p:cNvSpPr txBox="1"/>
          <p:nvPr/>
        </p:nvSpPr>
        <p:spPr>
          <a:xfrm>
            <a:off x="3657600" y="87766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IQA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52" name="Straight Connector 1051"/>
          <p:cNvCxnSpPr>
            <a:stCxn id="59" idx="1"/>
          </p:cNvCxnSpPr>
          <p:nvPr/>
        </p:nvCxnSpPr>
        <p:spPr>
          <a:xfrm flipH="1">
            <a:off x="4648200" y="1170057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Connector 1053"/>
          <p:cNvCxnSpPr/>
          <p:nvPr/>
        </p:nvCxnSpPr>
        <p:spPr>
          <a:xfrm>
            <a:off x="6324600" y="2362200"/>
            <a:ext cx="0" cy="45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295400" y="5713122"/>
            <a:ext cx="381000" cy="228600"/>
          </a:xfrm>
          <a:prstGeom prst="straightConnector1">
            <a:avLst/>
          </a:prstGeom>
          <a:ln w="12700">
            <a:solidFill>
              <a:schemeClr val="accent1">
                <a:shade val="95000"/>
                <a:satMod val="105000"/>
                <a:alpha val="9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295400" y="609492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95400" y="6171664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ight Brace 42"/>
          <p:cNvSpPr/>
          <p:nvPr/>
        </p:nvSpPr>
        <p:spPr>
          <a:xfrm>
            <a:off x="2591337" y="5752027"/>
            <a:ext cx="762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95275" y="304801"/>
            <a:ext cx="2219326" cy="17235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+ additional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stakeholders</a:t>
            </a:r>
            <a:endParaRPr lang="en-US" sz="2200" b="1" dirty="0" smtClean="0"/>
          </a:p>
          <a:p>
            <a:endParaRPr lang="en-US" sz="2200" b="1" dirty="0"/>
          </a:p>
          <a:p>
            <a:endParaRPr lang="en-US" sz="2200" b="1" dirty="0" smtClean="0"/>
          </a:p>
          <a:p>
            <a:r>
              <a:rPr lang="en-US" sz="2200" b="1" dirty="0"/>
              <a:t> </a:t>
            </a:r>
            <a:r>
              <a:rPr lang="en-US" sz="2200" b="1" dirty="0" smtClean="0"/>
              <a:t>     NCFHE  </a:t>
            </a:r>
            <a:endParaRPr lang="en-US" sz="2200" b="1" dirty="0"/>
          </a:p>
        </p:txBody>
      </p:sp>
      <p:cxnSp>
        <p:nvCxnSpPr>
          <p:cNvPr id="6" name="Straight Arrow Connector 5"/>
          <p:cNvCxnSpPr>
            <a:endCxn id="81" idx="3"/>
          </p:cNvCxnSpPr>
          <p:nvPr/>
        </p:nvCxnSpPr>
        <p:spPr>
          <a:xfrm flipH="1" flipV="1">
            <a:off x="2514601" y="1166576"/>
            <a:ext cx="1447800" cy="3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24600" y="2818871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467600" y="3124200"/>
            <a:ext cx="381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38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Progressive </a:t>
            </a:r>
            <a:r>
              <a:rPr lang="en-US" dirty="0" err="1" smtClean="0"/>
              <a:t>Programme</a:t>
            </a:r>
            <a:r>
              <a:rPr lang="en-US" dirty="0" smtClean="0"/>
              <a:t> Review at UM</a:t>
            </a:r>
            <a:br>
              <a:rPr lang="en-US" dirty="0" smtClean="0"/>
            </a:br>
            <a:r>
              <a:rPr lang="en-US" dirty="0" smtClean="0"/>
              <a:t>(since 2014)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FROM:</a:t>
            </a:r>
            <a:endParaRPr lang="en-US" b="1" dirty="0" smtClean="0"/>
          </a:p>
          <a:p>
            <a:r>
              <a:rPr lang="en-US" dirty="0" smtClean="0"/>
              <a:t>Listing Items</a:t>
            </a:r>
          </a:p>
          <a:p>
            <a:r>
              <a:rPr lang="en-US" dirty="0" smtClean="0"/>
              <a:t>Ticking Boxes</a:t>
            </a:r>
          </a:p>
          <a:p>
            <a:r>
              <a:rPr lang="en-US" dirty="0" smtClean="0"/>
              <a:t>Adding ‘Data’</a:t>
            </a:r>
          </a:p>
          <a:p>
            <a:r>
              <a:rPr lang="en-US" dirty="0" smtClean="0"/>
              <a:t>Noting Critique</a:t>
            </a:r>
          </a:p>
          <a:p>
            <a:r>
              <a:rPr lang="en-US" dirty="0" smtClean="0"/>
              <a:t>Self-Congratulation</a:t>
            </a:r>
          </a:p>
          <a:p>
            <a:r>
              <a:rPr lang="en-US" b="1" dirty="0" smtClean="0"/>
              <a:t>Continuity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572000" cy="4525963"/>
          </a:xfr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TO:</a:t>
            </a:r>
            <a:endParaRPr lang="en-US" b="1" dirty="0" smtClean="0"/>
          </a:p>
          <a:p>
            <a:r>
              <a:rPr lang="en-US" dirty="0" smtClean="0"/>
              <a:t>Identifying Trends</a:t>
            </a:r>
          </a:p>
          <a:p>
            <a:r>
              <a:rPr lang="en-US" dirty="0" smtClean="0"/>
              <a:t>Tracing Impacts of Past Decisions</a:t>
            </a:r>
          </a:p>
          <a:p>
            <a:r>
              <a:rPr lang="en-US" dirty="0" err="1" smtClean="0"/>
              <a:t>Analysing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Implementing Recommendations</a:t>
            </a:r>
          </a:p>
          <a:p>
            <a:r>
              <a:rPr lang="en-US" dirty="0" smtClean="0"/>
              <a:t>Striving for, and measuring </a:t>
            </a:r>
            <a:r>
              <a:rPr lang="en-US" b="1" dirty="0" smtClean="0"/>
              <a:t>Improvement</a:t>
            </a:r>
          </a:p>
        </p:txBody>
      </p:sp>
    </p:spTree>
    <p:extLst>
      <p:ext uri="{BB962C8B-B14F-4D97-AF65-F5344CB8AC3E}">
        <p14:creationId xmlns:p14="http://schemas.microsoft.com/office/powerpoint/2010/main" val="258173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100" b="1" dirty="0"/>
              <a:t>Contents of a Self-Evaluation </a:t>
            </a:r>
            <a:r>
              <a:rPr lang="en-US" sz="3100" b="1" dirty="0" smtClean="0"/>
              <a:t>Document for PPR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8686800" cy="5105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/>
              <a:t>1.0 Introductory Section</a:t>
            </a:r>
            <a:endParaRPr lang="en-GB" dirty="0"/>
          </a:p>
          <a:p>
            <a:r>
              <a:rPr lang="en-US" dirty="0"/>
              <a:t>2.0 Executive Summary </a:t>
            </a:r>
            <a:endParaRPr lang="en-GB" dirty="0"/>
          </a:p>
          <a:p>
            <a:r>
              <a:rPr lang="en-US" b="1" dirty="0"/>
              <a:t>3.0 Evaluation of the </a:t>
            </a:r>
            <a:r>
              <a:rPr lang="en-US" b="1" dirty="0" smtClean="0"/>
              <a:t>Aims </a:t>
            </a:r>
            <a:r>
              <a:rPr lang="en-US" b="1" dirty="0"/>
              <a:t>of the </a:t>
            </a:r>
            <a:r>
              <a:rPr lang="en-US" b="1" dirty="0" err="1"/>
              <a:t>P</a:t>
            </a:r>
            <a:r>
              <a:rPr lang="en-US" b="1" dirty="0" err="1" smtClean="0"/>
              <a:t>rogramme</a:t>
            </a:r>
            <a:r>
              <a:rPr lang="en-US" b="1" dirty="0" smtClean="0"/>
              <a:t> </a:t>
            </a:r>
            <a:endParaRPr lang="en-GB" b="1" dirty="0"/>
          </a:p>
          <a:p>
            <a:r>
              <a:rPr lang="en-US" b="1" dirty="0"/>
              <a:t>4.0 Evaluation of the Learning Outcomes </a:t>
            </a:r>
            <a:endParaRPr lang="en-GB" b="1" dirty="0"/>
          </a:p>
          <a:p>
            <a:r>
              <a:rPr lang="en-US" b="1" dirty="0"/>
              <a:t>5.0 Evaluation of the Curriculum </a:t>
            </a:r>
            <a:endParaRPr lang="en-GB" b="1" dirty="0"/>
          </a:p>
          <a:p>
            <a:r>
              <a:rPr lang="en-US" b="1" dirty="0"/>
              <a:t>6.0 Evaluation of </a:t>
            </a:r>
            <a:r>
              <a:rPr lang="en-US" b="1" dirty="0" smtClean="0"/>
              <a:t>Assessment </a:t>
            </a:r>
            <a:r>
              <a:rPr lang="en-US" b="1" dirty="0"/>
              <a:t>M</a:t>
            </a:r>
            <a:r>
              <a:rPr lang="en-US" b="1" dirty="0" smtClean="0"/>
              <a:t>ethods </a:t>
            </a:r>
            <a:r>
              <a:rPr lang="en-US" b="1" dirty="0"/>
              <a:t>and the Standards they </a:t>
            </a:r>
            <a:r>
              <a:rPr lang="en-US" b="1" dirty="0" smtClean="0"/>
              <a:t>demonstrate</a:t>
            </a:r>
          </a:p>
          <a:p>
            <a:r>
              <a:rPr lang="en-US" b="1" dirty="0"/>
              <a:t>7.0 Student Progression and Academic Support </a:t>
            </a:r>
            <a:endParaRPr lang="en-GB" b="1" dirty="0"/>
          </a:p>
          <a:p>
            <a:r>
              <a:rPr lang="en-US" b="1" dirty="0"/>
              <a:t>8.0 Learning Resources and the Effectiveness of their </a:t>
            </a:r>
            <a:r>
              <a:rPr lang="en-US" b="1" dirty="0" err="1"/>
              <a:t>Utilisation</a:t>
            </a:r>
            <a:endParaRPr lang="en-GB" b="1" dirty="0"/>
          </a:p>
          <a:p>
            <a:r>
              <a:rPr lang="en-US" b="1" dirty="0"/>
              <a:t>9.0 Stakeholders’ </a:t>
            </a:r>
            <a:r>
              <a:rPr lang="en-US" b="1" dirty="0" smtClean="0"/>
              <a:t>Perceptions </a:t>
            </a:r>
            <a:r>
              <a:rPr lang="en-US" b="1" dirty="0"/>
              <a:t>and </a:t>
            </a:r>
            <a:r>
              <a:rPr lang="en-US" b="1" dirty="0" smtClean="0"/>
              <a:t>Attitudes </a:t>
            </a:r>
            <a:r>
              <a:rPr lang="en-US" b="1" dirty="0"/>
              <a:t>to the </a:t>
            </a:r>
            <a:r>
              <a:rPr lang="en-US" b="1" dirty="0" err="1"/>
              <a:t>P</a:t>
            </a:r>
            <a:r>
              <a:rPr lang="en-US" b="1" dirty="0" err="1" smtClean="0"/>
              <a:t>rogramme</a:t>
            </a:r>
            <a:endParaRPr lang="en-GB" b="1" dirty="0"/>
          </a:p>
          <a:p>
            <a:r>
              <a:rPr lang="en-US" b="1" dirty="0"/>
              <a:t>10.0 Assessment of </a:t>
            </a:r>
            <a:r>
              <a:rPr lang="en-US" b="1" dirty="0" smtClean="0"/>
              <a:t>Merit </a:t>
            </a:r>
            <a:r>
              <a:rPr lang="en-US" b="1" dirty="0"/>
              <a:t>or </a:t>
            </a:r>
            <a:r>
              <a:rPr lang="en-US" b="1" dirty="0" smtClean="0"/>
              <a:t>Worth</a:t>
            </a:r>
            <a:endParaRPr lang="en-GB" b="1" dirty="0"/>
          </a:p>
          <a:p>
            <a:r>
              <a:rPr lang="en-US" dirty="0"/>
              <a:t>11.0 Supporting Evidence to the SED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79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377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Quality Matters</vt:lpstr>
      <vt:lpstr>PowerPoint Presentation</vt:lpstr>
      <vt:lpstr>Context</vt:lpstr>
      <vt:lpstr>External Quality Audit</vt:lpstr>
      <vt:lpstr>In Support of the IQA</vt:lpstr>
      <vt:lpstr>Internal Quality Audit (IQA)</vt:lpstr>
      <vt:lpstr>                             </vt:lpstr>
      <vt:lpstr>Progressive Programme Review at UM (since 2014)</vt:lpstr>
      <vt:lpstr>Contents of a Self-Evaluation Document for PPR</vt:lpstr>
    </vt:vector>
  </TitlesOfParts>
  <Company>University of Prince Edward Island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Matters</dc:title>
  <dc:creator>Reviewer</dc:creator>
  <cp:lastModifiedBy>GODFREY BALDACCHINO</cp:lastModifiedBy>
  <cp:revision>25</cp:revision>
  <dcterms:created xsi:type="dcterms:W3CDTF">2017-10-15T15:41:11Z</dcterms:created>
  <dcterms:modified xsi:type="dcterms:W3CDTF">2017-10-16T13:34:53Z</dcterms:modified>
</cp:coreProperties>
</file>