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62" r:id="rId2"/>
  </p:sldMasterIdLst>
  <p:notesMasterIdLst>
    <p:notesMasterId r:id="rId63"/>
  </p:notesMasterIdLst>
  <p:handoutMasterIdLst>
    <p:handoutMasterId r:id="rId64"/>
  </p:handoutMasterIdLst>
  <p:sldIdLst>
    <p:sldId id="265" r:id="rId3"/>
    <p:sldId id="377" r:id="rId4"/>
    <p:sldId id="383" r:id="rId5"/>
    <p:sldId id="262" r:id="rId6"/>
    <p:sldId id="319" r:id="rId7"/>
    <p:sldId id="410" r:id="rId8"/>
    <p:sldId id="328" r:id="rId9"/>
    <p:sldId id="351" r:id="rId10"/>
    <p:sldId id="354" r:id="rId11"/>
    <p:sldId id="338" r:id="rId12"/>
    <p:sldId id="402" r:id="rId13"/>
    <p:sldId id="347" r:id="rId14"/>
    <p:sldId id="380" r:id="rId15"/>
    <p:sldId id="362" r:id="rId16"/>
    <p:sldId id="340" r:id="rId17"/>
    <p:sldId id="401" r:id="rId18"/>
    <p:sldId id="382" r:id="rId19"/>
    <p:sldId id="348" r:id="rId20"/>
    <p:sldId id="341" r:id="rId21"/>
    <p:sldId id="343" r:id="rId22"/>
    <p:sldId id="344" r:id="rId23"/>
    <p:sldId id="345" r:id="rId24"/>
    <p:sldId id="346" r:id="rId25"/>
    <p:sldId id="356" r:id="rId26"/>
    <p:sldId id="384" r:id="rId27"/>
    <p:sldId id="385" r:id="rId28"/>
    <p:sldId id="357" r:id="rId29"/>
    <p:sldId id="408" r:id="rId30"/>
    <p:sldId id="378" r:id="rId31"/>
    <p:sldId id="386" r:id="rId32"/>
    <p:sldId id="322" r:id="rId33"/>
    <p:sldId id="403" r:id="rId34"/>
    <p:sldId id="391" r:id="rId35"/>
    <p:sldId id="392" r:id="rId36"/>
    <p:sldId id="360" r:id="rId37"/>
    <p:sldId id="395" r:id="rId38"/>
    <p:sldId id="394" r:id="rId39"/>
    <p:sldId id="393" r:id="rId40"/>
    <p:sldId id="323" r:id="rId41"/>
    <p:sldId id="366" r:id="rId42"/>
    <p:sldId id="368" r:id="rId43"/>
    <p:sldId id="369" r:id="rId44"/>
    <p:sldId id="370" r:id="rId45"/>
    <p:sldId id="374" r:id="rId46"/>
    <p:sldId id="373" r:id="rId47"/>
    <p:sldId id="372" r:id="rId48"/>
    <p:sldId id="400" r:id="rId49"/>
    <p:sldId id="404" r:id="rId50"/>
    <p:sldId id="375" r:id="rId51"/>
    <p:sldId id="405" r:id="rId52"/>
    <p:sldId id="409" r:id="rId53"/>
    <p:sldId id="397" r:id="rId54"/>
    <p:sldId id="396" r:id="rId55"/>
    <p:sldId id="398" r:id="rId56"/>
    <p:sldId id="407" r:id="rId57"/>
    <p:sldId id="399" r:id="rId58"/>
    <p:sldId id="364" r:id="rId59"/>
    <p:sldId id="311" r:id="rId60"/>
    <p:sldId id="389" r:id="rId61"/>
    <p:sldId id="365" r:id="rId62"/>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FARRUGIA" initials="CF" lastIdx="32" clrIdx="0">
    <p:extLst>
      <p:ext uri="{19B8F6BF-5375-455C-9EA6-DF929625EA0E}">
        <p15:presenceInfo xmlns:p15="http://schemas.microsoft.com/office/powerpoint/2012/main" userId="S-1-5-21-1741046564-1828810720-11539462-19041" providerId="AD"/>
      </p:ext>
    </p:extLst>
  </p:cmAuthor>
  <p:cmAuthor id="2" name="ROMINA M SAMMUT" initials="RMS" lastIdx="26" clrIdx="1">
    <p:extLst>
      <p:ext uri="{19B8F6BF-5375-455C-9EA6-DF929625EA0E}">
        <p15:presenceInfo xmlns:p15="http://schemas.microsoft.com/office/powerpoint/2012/main" userId="ROMINA M SAMMUT" providerId="None"/>
      </p:ext>
    </p:extLst>
  </p:cmAuthor>
  <p:cmAuthor id="3" name="ROMINA M SAMMUT" initials="RMS [2]" lastIdx="1" clrIdx="2">
    <p:extLst>
      <p:ext uri="{19B8F6BF-5375-455C-9EA6-DF929625EA0E}">
        <p15:presenceInfo xmlns:p15="http://schemas.microsoft.com/office/powerpoint/2012/main" userId="S-1-5-21-1741046564-1828810720-11539462-145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8"/>
    <p:restoredTop sz="94656"/>
  </p:normalViewPr>
  <p:slideViewPr>
    <p:cSldViewPr snapToGrid="0" snapToObjects="1">
      <p:cViewPr varScale="1">
        <p:scale>
          <a:sx n="106" d="100"/>
          <a:sy n="106" d="100"/>
        </p:scale>
        <p:origin x="150" y="96"/>
      </p:cViewPr>
      <p:guideLst>
        <p:guide orient="horz" pos="2160"/>
        <p:guide pos="3840"/>
      </p:guideLst>
    </p:cSldViewPr>
  </p:slideViewPr>
  <p:notesTextViewPr>
    <p:cViewPr>
      <p:scale>
        <a:sx n="1" d="1"/>
        <a:sy n="1" d="1"/>
      </p:scale>
      <p:origin x="0" y="0"/>
    </p:cViewPr>
  </p:notesTextViewPr>
  <p:sorterViewPr>
    <p:cViewPr>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9-06T10:26:05.311" idx="1">
    <p:pos x="3578" y="780"/>
    <p:text>new to iclude for 2024</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4" cy="497046"/>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sz="quarter" idx="1"/>
          </p:nvPr>
        </p:nvSpPr>
        <p:spPr>
          <a:xfrm>
            <a:off x="3856740" y="1"/>
            <a:ext cx="2950474" cy="497046"/>
          </a:xfrm>
          <a:prstGeom prst="rect">
            <a:avLst/>
          </a:prstGeom>
        </p:spPr>
        <p:txBody>
          <a:bodyPr vert="horz" lIns="93313" tIns="46657" rIns="93313" bIns="46657" rtlCol="0"/>
          <a:lstStyle>
            <a:lvl1pPr algn="r">
              <a:defRPr sz="1200"/>
            </a:lvl1pPr>
          </a:lstStyle>
          <a:p>
            <a:fld id="{D61C92DC-8EB7-45EE-A54E-ABE985CB921B}" type="datetimeFigureOut">
              <a:rPr lang="en-US" smtClean="0"/>
              <a:t>7/2/2026</a:t>
            </a:fld>
            <a:endParaRPr lang="en-US"/>
          </a:p>
        </p:txBody>
      </p:sp>
      <p:sp>
        <p:nvSpPr>
          <p:cNvPr id="4" name="Footer Placeholder 3"/>
          <p:cNvSpPr>
            <a:spLocks noGrp="1"/>
          </p:cNvSpPr>
          <p:nvPr>
            <p:ph type="ftr" sz="quarter" idx="2"/>
          </p:nvPr>
        </p:nvSpPr>
        <p:spPr>
          <a:xfrm>
            <a:off x="1" y="9442154"/>
            <a:ext cx="2950474" cy="497046"/>
          </a:xfrm>
          <a:prstGeom prst="rect">
            <a:avLst/>
          </a:prstGeom>
        </p:spPr>
        <p:txBody>
          <a:bodyPr vert="horz" lIns="93313" tIns="46657" rIns="93313"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856740" y="9442154"/>
            <a:ext cx="2950474" cy="497046"/>
          </a:xfrm>
          <a:prstGeom prst="rect">
            <a:avLst/>
          </a:prstGeom>
        </p:spPr>
        <p:txBody>
          <a:bodyPr vert="horz" lIns="93313" tIns="46657" rIns="93313" bIns="46657" rtlCol="0" anchor="b"/>
          <a:lstStyle>
            <a:lvl1pPr algn="r">
              <a:defRPr sz="1200"/>
            </a:lvl1pPr>
          </a:lstStyle>
          <a:p>
            <a:fld id="{E1E789D7-12DC-4E72-BDB6-D5AA1D1D4F3D}" type="slidenum">
              <a:rPr lang="en-US" smtClean="0"/>
              <a:t>‹#›</a:t>
            </a:fld>
            <a:endParaRPr lang="en-US"/>
          </a:p>
        </p:txBody>
      </p:sp>
    </p:spTree>
    <p:extLst>
      <p:ext uri="{BB962C8B-B14F-4D97-AF65-F5344CB8AC3E}">
        <p14:creationId xmlns:p14="http://schemas.microsoft.com/office/powerpoint/2010/main" val="484011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4" cy="498773"/>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3856740" y="0"/>
            <a:ext cx="2950474" cy="498773"/>
          </a:xfrm>
          <a:prstGeom prst="rect">
            <a:avLst/>
          </a:prstGeom>
        </p:spPr>
        <p:txBody>
          <a:bodyPr vert="horz" lIns="93313" tIns="46657" rIns="93313" bIns="46657" rtlCol="0"/>
          <a:lstStyle>
            <a:lvl1pPr algn="r">
              <a:defRPr sz="1200"/>
            </a:lvl1pPr>
          </a:lstStyle>
          <a:p>
            <a:fld id="{304B7F72-DA6A-574D-863E-E452C592E347}" type="datetimeFigureOut">
              <a:rPr lang="en-US" smtClean="0"/>
              <a:t>7/2/2026</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3313" tIns="46657" rIns="93313"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6"/>
            <a:ext cx="2950474" cy="498772"/>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856740" y="9442156"/>
            <a:ext cx="2950474" cy="498772"/>
          </a:xfrm>
          <a:prstGeom prst="rect">
            <a:avLst/>
          </a:prstGeom>
        </p:spPr>
        <p:txBody>
          <a:bodyPr vert="horz" lIns="93313" tIns="46657" rIns="93313" bIns="46657" rtlCol="0" anchor="b"/>
          <a:lstStyle>
            <a:lvl1pPr algn="r">
              <a:defRPr sz="1200"/>
            </a:lvl1pPr>
          </a:lstStyle>
          <a:p>
            <a:fld id="{F7D9EB78-F6E6-F044-BDE2-3B02CC8C0985}" type="slidenum">
              <a:rPr lang="en-US" smtClean="0"/>
              <a:t>‹#›</a:t>
            </a:fld>
            <a:endParaRPr lang="en-US"/>
          </a:p>
        </p:txBody>
      </p:sp>
    </p:spTree>
    <p:extLst>
      <p:ext uri="{BB962C8B-B14F-4D97-AF65-F5344CB8AC3E}">
        <p14:creationId xmlns:p14="http://schemas.microsoft.com/office/powerpoint/2010/main" val="117261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1459" r="10720"/>
          <a:stretch/>
        </p:blipFill>
        <p:spPr>
          <a:xfrm>
            <a:off x="6247052" y="2"/>
            <a:ext cx="5944949" cy="685799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42013" r="24353"/>
          <a:stretch/>
        </p:blipFill>
        <p:spPr>
          <a:xfrm>
            <a:off x="6117579" y="0"/>
            <a:ext cx="3096551" cy="6858000"/>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37236" r="31842"/>
          <a:stretch/>
        </p:blipFill>
        <p:spPr>
          <a:xfrm>
            <a:off x="6059411" y="0"/>
            <a:ext cx="3154720" cy="6858000"/>
          </a:xfrm>
          <a:prstGeom prst="rect">
            <a:avLst/>
          </a:prstGeom>
        </p:spPr>
      </p:pic>
      <p:sp>
        <p:nvSpPr>
          <p:cNvPr id="2" name="Title 1"/>
          <p:cNvSpPr>
            <a:spLocks noGrp="1"/>
          </p:cNvSpPr>
          <p:nvPr>
            <p:ph type="ctrTitle"/>
          </p:nvPr>
        </p:nvSpPr>
        <p:spPr>
          <a:xfrm>
            <a:off x="826064" y="1122363"/>
            <a:ext cx="4702497" cy="2387600"/>
          </a:xfrm>
        </p:spPr>
        <p:txBody>
          <a:bodyPr anchor="b">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826064" y="3602038"/>
            <a:ext cx="4702497" cy="1655762"/>
          </a:xfrm>
        </p:spPr>
        <p:txBody>
          <a:bodyPr/>
          <a:lstStyle>
            <a:lvl1pPr marL="0" indent="0" algn="l">
              <a:buNone/>
              <a:defRPr sz="2400">
                <a:solidFill>
                  <a:schemeClr val="bg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826063" y="5349877"/>
            <a:ext cx="4114800" cy="365125"/>
          </a:xfrm>
        </p:spPr>
        <p:txBody>
          <a:bodyPr lIns="0" tIns="46800" rIns="0"/>
          <a:lstStyle>
            <a:lvl1pPr algn="l">
              <a:defRPr/>
            </a:lvl1pPr>
          </a:lstStyle>
          <a:p>
            <a:r>
              <a:rPr lang="en-US" dirty="0">
                <a:solidFill>
                  <a:prstClr val="black">
                    <a:tint val="75000"/>
                  </a:prstClr>
                </a:solidFill>
              </a:rPr>
              <a:t>* for part-time courses this should be calculated on a pro-rata basis</a:t>
            </a:r>
          </a:p>
        </p:txBody>
      </p:sp>
      <p:sp>
        <p:nvSpPr>
          <p:cNvPr id="6" name="Slide Number Placeholder 5"/>
          <p:cNvSpPr>
            <a:spLocks noGrp="1"/>
          </p:cNvSpPr>
          <p:nvPr>
            <p:ph type="sldNum" sz="quarter" idx="12"/>
          </p:nvPr>
        </p:nvSpPr>
        <p:spPr>
          <a:xfrm>
            <a:off x="826063" y="5807077"/>
            <a:ext cx="2743200" cy="365125"/>
          </a:xfrm>
        </p:spPr>
        <p:txBody>
          <a:bodyPr lIns="0" tIns="46800" rIns="0"/>
          <a:lstStyle>
            <a:lvl1pPr algn="l">
              <a:defRPr/>
            </a:lvl1pPr>
          </a:lstStyle>
          <a:p>
            <a:fld id="{D5025753-AC55-D040-8716-3E6E234479F7}"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5"/>
          <a:stretch>
            <a:fillRect/>
          </a:stretch>
        </p:blipFill>
        <p:spPr>
          <a:xfrm>
            <a:off x="826061" y="575833"/>
            <a:ext cx="2234427" cy="722026"/>
          </a:xfrm>
          <a:prstGeom prst="rect">
            <a:avLst/>
          </a:prstGeom>
        </p:spPr>
      </p:pic>
    </p:spTree>
    <p:extLst>
      <p:ext uri="{BB962C8B-B14F-4D97-AF65-F5344CB8AC3E}">
        <p14:creationId xmlns:p14="http://schemas.microsoft.com/office/powerpoint/2010/main" val="400776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tint val="75000"/>
                  </a:prstClr>
                </a:solidFill>
              </a:rPr>
              <a:t>* for part-time courses this should be calculated on a pro-rata basis</a:t>
            </a:r>
          </a:p>
        </p:txBody>
      </p:sp>
      <p:sp>
        <p:nvSpPr>
          <p:cNvPr id="6" name="Slide Number Placeholder 5"/>
          <p:cNvSpPr>
            <a:spLocks noGrp="1"/>
          </p:cNvSpPr>
          <p:nvPr>
            <p:ph type="sldNum" sz="quarter" idx="12"/>
          </p:nvPr>
        </p:nvSpPr>
        <p:spPr/>
        <p:txBody>
          <a:bodyPr/>
          <a:lstStyle/>
          <a:p>
            <a:fld id="{D5025753-AC55-D040-8716-3E6E23447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98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tint val="75000"/>
                  </a:prstClr>
                </a:solidFill>
              </a:rPr>
              <a:t>* for part-time courses this should be calculated on a pro-rata basis</a:t>
            </a:r>
          </a:p>
        </p:txBody>
      </p:sp>
      <p:sp>
        <p:nvSpPr>
          <p:cNvPr id="6" name="Slide Number Placeholder 5"/>
          <p:cNvSpPr>
            <a:spLocks noGrp="1"/>
          </p:cNvSpPr>
          <p:nvPr>
            <p:ph type="sldNum" sz="quarter" idx="12"/>
          </p:nvPr>
        </p:nvSpPr>
        <p:spPr/>
        <p:txBody>
          <a:bodyPr/>
          <a:lstStyle/>
          <a:p>
            <a:fld id="{D5025753-AC55-D040-8716-3E6E23447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134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D36C13-9AEE-47ED-9CA6-C828E039AB61}" type="datetime1">
              <a:rPr lang="en-US" smtClean="0"/>
              <a:t>7/2/2026</a:t>
            </a:fld>
            <a:endParaRPr lang="en-US" dirty="0"/>
          </a:p>
        </p:txBody>
      </p:sp>
      <p:sp>
        <p:nvSpPr>
          <p:cNvPr id="5" name="Footer Placeholder 4"/>
          <p:cNvSpPr>
            <a:spLocks noGrp="1"/>
          </p:cNvSpPr>
          <p:nvPr>
            <p:ph type="ftr" sz="quarter" idx="11"/>
          </p:nvPr>
        </p:nvSpPr>
        <p:spPr/>
        <p:txBody>
          <a:bodyPr/>
          <a:lstStyle/>
          <a:p>
            <a:r>
              <a:rPr lang="en-US"/>
              <a:t>* for part-time courses this should be calculated on a pro-rata basis</a:t>
            </a:r>
            <a:endParaRPr lang="en-US" dirty="0"/>
          </a:p>
        </p:txBody>
      </p:sp>
      <p:sp>
        <p:nvSpPr>
          <p:cNvPr id="6" name="Slide Number Placeholder 5"/>
          <p:cNvSpPr>
            <a:spLocks noGrp="1"/>
          </p:cNvSpPr>
          <p:nvPr>
            <p:ph type="sldNum" sz="quarter" idx="12"/>
          </p:nvPr>
        </p:nvSpPr>
        <p:spPr/>
        <p:txBody>
          <a:bodyPr/>
          <a:lstStyle/>
          <a:p>
            <a:fld id="{D5025753-AC55-D040-8716-3E6E234479F7}" type="slidenum">
              <a:rPr lang="en-US" smtClean="0"/>
              <a:pPr/>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1459" r="10720"/>
          <a:stretch/>
        </p:blipFill>
        <p:spPr>
          <a:xfrm>
            <a:off x="6247052" y="2"/>
            <a:ext cx="5944949" cy="685799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42013" r="24353"/>
          <a:stretch/>
        </p:blipFill>
        <p:spPr>
          <a:xfrm>
            <a:off x="6117579" y="0"/>
            <a:ext cx="3096551" cy="6858000"/>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37236" r="31842"/>
          <a:stretch/>
        </p:blipFill>
        <p:spPr>
          <a:xfrm>
            <a:off x="6059411" y="0"/>
            <a:ext cx="3154720" cy="6858000"/>
          </a:xfrm>
          <a:prstGeom prst="rect">
            <a:avLst/>
          </a:prstGeom>
        </p:spPr>
      </p:pic>
      <p:pic>
        <p:nvPicPr>
          <p:cNvPr id="10" name="Picture 9"/>
          <p:cNvPicPr>
            <a:picLocks noChangeAspect="1"/>
          </p:cNvPicPr>
          <p:nvPr userDrawn="1"/>
        </p:nvPicPr>
        <p:blipFill>
          <a:blip r:embed="rId5"/>
          <a:stretch>
            <a:fillRect/>
          </a:stretch>
        </p:blipFill>
        <p:spPr>
          <a:xfrm>
            <a:off x="826061" y="575833"/>
            <a:ext cx="2234427" cy="722026"/>
          </a:xfrm>
          <a:prstGeom prst="rect">
            <a:avLst/>
          </a:prstGeom>
        </p:spPr>
      </p:pic>
    </p:spTree>
    <p:extLst>
      <p:ext uri="{BB962C8B-B14F-4D97-AF65-F5344CB8AC3E}">
        <p14:creationId xmlns:p14="http://schemas.microsoft.com/office/powerpoint/2010/main" val="145097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5EF43-4B09-47E3-9A4B-F131822E2C98}" type="datetime1">
              <a:rPr lang="en-US" smtClean="0"/>
              <a:t>7/2/2026</a:t>
            </a:fld>
            <a:endParaRPr lang="en-US" dirty="0"/>
          </a:p>
        </p:txBody>
      </p:sp>
      <p:sp>
        <p:nvSpPr>
          <p:cNvPr id="5" name="Footer Placeholder 4"/>
          <p:cNvSpPr>
            <a:spLocks noGrp="1"/>
          </p:cNvSpPr>
          <p:nvPr>
            <p:ph type="ftr" sz="quarter" idx="11"/>
          </p:nvPr>
        </p:nvSpPr>
        <p:spPr/>
        <p:txBody>
          <a:bodyPr/>
          <a:lstStyle/>
          <a:p>
            <a:r>
              <a:rPr lang="en-US"/>
              <a:t>* for part-time courses this should be calculated on a pro-rata basis</a:t>
            </a:r>
          </a:p>
        </p:txBody>
      </p:sp>
      <p:sp>
        <p:nvSpPr>
          <p:cNvPr id="6" name="Slide Number Placeholder 5"/>
          <p:cNvSpPr>
            <a:spLocks noGrp="1"/>
          </p:cNvSpPr>
          <p:nvPr>
            <p:ph type="sldNum" sz="quarter" idx="12"/>
          </p:nvPr>
        </p:nvSpPr>
        <p:spPr/>
        <p:txBody>
          <a:bodyPr/>
          <a:lstStyle/>
          <a:p>
            <a:fld id="{D5025753-AC55-D040-8716-3E6E234479F7}" type="slidenum">
              <a:rPr lang="en-US" smtClean="0"/>
              <a:t>‹#›</a:t>
            </a:fld>
            <a:endParaRPr lang="en-US"/>
          </a:p>
        </p:txBody>
      </p:sp>
    </p:spTree>
    <p:extLst>
      <p:ext uri="{BB962C8B-B14F-4D97-AF65-F5344CB8AC3E}">
        <p14:creationId xmlns:p14="http://schemas.microsoft.com/office/powerpoint/2010/main" val="2979772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CE8224-F70F-4B1C-B518-0AC77540E2A5}" type="datetime1">
              <a:rPr lang="en-US" smtClean="0"/>
              <a:t>7/2/2026</a:t>
            </a:fld>
            <a:endParaRPr lang="en-US" dirty="0"/>
          </a:p>
        </p:txBody>
      </p:sp>
      <p:sp>
        <p:nvSpPr>
          <p:cNvPr id="5" name="Footer Placeholder 4"/>
          <p:cNvSpPr>
            <a:spLocks noGrp="1"/>
          </p:cNvSpPr>
          <p:nvPr>
            <p:ph type="ftr" sz="quarter" idx="11"/>
          </p:nvPr>
        </p:nvSpPr>
        <p:spPr/>
        <p:txBody>
          <a:bodyPr/>
          <a:lstStyle/>
          <a:p>
            <a:r>
              <a:rPr lang="en-US"/>
              <a:t>* for part-time courses this should be calculated on a pro-rata basis</a:t>
            </a:r>
          </a:p>
        </p:txBody>
      </p:sp>
      <p:sp>
        <p:nvSpPr>
          <p:cNvPr id="6" name="Slide Number Placeholder 5"/>
          <p:cNvSpPr>
            <a:spLocks noGrp="1"/>
          </p:cNvSpPr>
          <p:nvPr>
            <p:ph type="sldNum" sz="quarter" idx="12"/>
          </p:nvPr>
        </p:nvSpPr>
        <p:spPr/>
        <p:txBody>
          <a:bodyPr/>
          <a:lstStyle/>
          <a:p>
            <a:fld id="{D5025753-AC55-D040-8716-3E6E234479F7}" type="slidenum">
              <a:rPr lang="en-US" smtClean="0"/>
              <a:t>‹#›</a:t>
            </a:fld>
            <a:endParaRPr lang="en-US"/>
          </a:p>
        </p:txBody>
      </p:sp>
    </p:spTree>
    <p:extLst>
      <p:ext uri="{BB962C8B-B14F-4D97-AF65-F5344CB8AC3E}">
        <p14:creationId xmlns:p14="http://schemas.microsoft.com/office/powerpoint/2010/main" val="2653953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46DADE-1090-4146-A42E-82E98300E862}" type="datetime1">
              <a:rPr lang="en-US" smtClean="0"/>
              <a:t>7/2/2026</a:t>
            </a:fld>
            <a:endParaRPr lang="en-US" dirty="0"/>
          </a:p>
        </p:txBody>
      </p:sp>
      <p:sp>
        <p:nvSpPr>
          <p:cNvPr id="6" name="Footer Placeholder 5"/>
          <p:cNvSpPr>
            <a:spLocks noGrp="1"/>
          </p:cNvSpPr>
          <p:nvPr>
            <p:ph type="ftr" sz="quarter" idx="11"/>
          </p:nvPr>
        </p:nvSpPr>
        <p:spPr/>
        <p:txBody>
          <a:bodyPr/>
          <a:lstStyle/>
          <a:p>
            <a:r>
              <a:rPr lang="en-US"/>
              <a:t>* for part-time courses this should be calculated on a pro-rata basis</a:t>
            </a:r>
          </a:p>
        </p:txBody>
      </p:sp>
      <p:sp>
        <p:nvSpPr>
          <p:cNvPr id="7" name="Slide Number Placeholder 6"/>
          <p:cNvSpPr>
            <a:spLocks noGrp="1"/>
          </p:cNvSpPr>
          <p:nvPr>
            <p:ph type="sldNum" sz="quarter" idx="12"/>
          </p:nvPr>
        </p:nvSpPr>
        <p:spPr/>
        <p:txBody>
          <a:bodyPr/>
          <a:lstStyle/>
          <a:p>
            <a:fld id="{D5025753-AC55-D040-8716-3E6E234479F7}" type="slidenum">
              <a:rPr lang="en-US" smtClean="0"/>
              <a:t>‹#›</a:t>
            </a:fld>
            <a:endParaRPr lang="en-US"/>
          </a:p>
        </p:txBody>
      </p:sp>
    </p:spTree>
    <p:extLst>
      <p:ext uri="{BB962C8B-B14F-4D97-AF65-F5344CB8AC3E}">
        <p14:creationId xmlns:p14="http://schemas.microsoft.com/office/powerpoint/2010/main" val="2681825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26E186-2AFA-46DB-BDB2-C2803AE5EA6F}" type="datetime1">
              <a:rPr lang="en-US" smtClean="0"/>
              <a:t>7/2/2026</a:t>
            </a:fld>
            <a:endParaRPr lang="en-US" dirty="0"/>
          </a:p>
        </p:txBody>
      </p:sp>
      <p:sp>
        <p:nvSpPr>
          <p:cNvPr id="8" name="Footer Placeholder 7"/>
          <p:cNvSpPr>
            <a:spLocks noGrp="1"/>
          </p:cNvSpPr>
          <p:nvPr>
            <p:ph type="ftr" sz="quarter" idx="11"/>
          </p:nvPr>
        </p:nvSpPr>
        <p:spPr/>
        <p:txBody>
          <a:bodyPr/>
          <a:lstStyle/>
          <a:p>
            <a:r>
              <a:rPr lang="en-US"/>
              <a:t>* for part-time courses this should be calculated on a pro-rata basis</a:t>
            </a:r>
          </a:p>
        </p:txBody>
      </p:sp>
      <p:sp>
        <p:nvSpPr>
          <p:cNvPr id="9" name="Slide Number Placeholder 8"/>
          <p:cNvSpPr>
            <a:spLocks noGrp="1"/>
          </p:cNvSpPr>
          <p:nvPr>
            <p:ph type="sldNum" sz="quarter" idx="12"/>
          </p:nvPr>
        </p:nvSpPr>
        <p:spPr/>
        <p:txBody>
          <a:bodyPr/>
          <a:lstStyle/>
          <a:p>
            <a:fld id="{D5025753-AC55-D040-8716-3E6E234479F7}" type="slidenum">
              <a:rPr lang="en-US" smtClean="0"/>
              <a:t>‹#›</a:t>
            </a:fld>
            <a:endParaRPr lang="en-US"/>
          </a:p>
        </p:txBody>
      </p:sp>
    </p:spTree>
    <p:extLst>
      <p:ext uri="{BB962C8B-B14F-4D97-AF65-F5344CB8AC3E}">
        <p14:creationId xmlns:p14="http://schemas.microsoft.com/office/powerpoint/2010/main" val="63121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A65275B-4F32-4B11-9A18-3E2B2251FF9D}" type="datetime1">
              <a:rPr lang="en-US" smtClean="0"/>
              <a:t>7/2/2026</a:t>
            </a:fld>
            <a:endParaRPr lang="en-US" dirty="0"/>
          </a:p>
        </p:txBody>
      </p:sp>
      <p:sp>
        <p:nvSpPr>
          <p:cNvPr id="4" name="Footer Placeholder 3"/>
          <p:cNvSpPr>
            <a:spLocks noGrp="1"/>
          </p:cNvSpPr>
          <p:nvPr>
            <p:ph type="ftr" sz="quarter" idx="11"/>
          </p:nvPr>
        </p:nvSpPr>
        <p:spPr/>
        <p:txBody>
          <a:bodyPr/>
          <a:lstStyle/>
          <a:p>
            <a:r>
              <a:rPr lang="en-US"/>
              <a:t>* for part-time courses this should be calculated on a pro-rata basis</a:t>
            </a:r>
          </a:p>
        </p:txBody>
      </p:sp>
      <p:sp>
        <p:nvSpPr>
          <p:cNvPr id="5" name="Slide Number Placeholder 4"/>
          <p:cNvSpPr>
            <a:spLocks noGrp="1"/>
          </p:cNvSpPr>
          <p:nvPr>
            <p:ph type="sldNum" sz="quarter" idx="12"/>
          </p:nvPr>
        </p:nvSpPr>
        <p:spPr/>
        <p:txBody>
          <a:bodyPr/>
          <a:lstStyle/>
          <a:p>
            <a:fld id="{D5025753-AC55-D040-8716-3E6E234479F7}" type="slidenum">
              <a:rPr lang="en-US" smtClean="0"/>
              <a:t>‹#›</a:t>
            </a:fld>
            <a:endParaRPr lang="en-US"/>
          </a:p>
        </p:txBody>
      </p:sp>
    </p:spTree>
    <p:extLst>
      <p:ext uri="{BB962C8B-B14F-4D97-AF65-F5344CB8AC3E}">
        <p14:creationId xmlns:p14="http://schemas.microsoft.com/office/powerpoint/2010/main" val="3454037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010BE-2E41-4F33-82C7-D3E12C187DB7}" type="datetime1">
              <a:rPr lang="en-US" smtClean="0"/>
              <a:t>7/2/2026</a:t>
            </a:fld>
            <a:endParaRPr lang="en-US" dirty="0"/>
          </a:p>
        </p:txBody>
      </p:sp>
      <p:sp>
        <p:nvSpPr>
          <p:cNvPr id="3" name="Footer Placeholder 2"/>
          <p:cNvSpPr>
            <a:spLocks noGrp="1"/>
          </p:cNvSpPr>
          <p:nvPr>
            <p:ph type="ftr" sz="quarter" idx="11"/>
          </p:nvPr>
        </p:nvSpPr>
        <p:spPr/>
        <p:txBody>
          <a:bodyPr/>
          <a:lstStyle/>
          <a:p>
            <a:r>
              <a:rPr lang="en-US"/>
              <a:t>* for part-time courses this should be calculated on a pro-rata basis</a:t>
            </a:r>
          </a:p>
        </p:txBody>
      </p:sp>
      <p:sp>
        <p:nvSpPr>
          <p:cNvPr id="4" name="Slide Number Placeholder 3"/>
          <p:cNvSpPr>
            <a:spLocks noGrp="1"/>
          </p:cNvSpPr>
          <p:nvPr>
            <p:ph type="sldNum" sz="quarter" idx="12"/>
          </p:nvPr>
        </p:nvSpPr>
        <p:spPr/>
        <p:txBody>
          <a:bodyPr/>
          <a:lstStyle/>
          <a:p>
            <a:fld id="{D5025753-AC55-D040-8716-3E6E234479F7}" type="slidenum">
              <a:rPr lang="en-US" smtClean="0"/>
              <a:t>‹#›</a:t>
            </a:fld>
            <a:endParaRPr lang="en-US"/>
          </a:p>
        </p:txBody>
      </p:sp>
    </p:spTree>
    <p:extLst>
      <p:ext uri="{BB962C8B-B14F-4D97-AF65-F5344CB8AC3E}">
        <p14:creationId xmlns:p14="http://schemas.microsoft.com/office/powerpoint/2010/main" val="76321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EA82EF-B386-48F0-9456-02607948FA12}" type="datetime1">
              <a:rPr lang="en-US" smtClean="0"/>
              <a:t>7/2/2026</a:t>
            </a:fld>
            <a:endParaRPr lang="en-US" dirty="0"/>
          </a:p>
        </p:txBody>
      </p:sp>
      <p:sp>
        <p:nvSpPr>
          <p:cNvPr id="6" name="Footer Placeholder 5"/>
          <p:cNvSpPr>
            <a:spLocks noGrp="1"/>
          </p:cNvSpPr>
          <p:nvPr>
            <p:ph type="ftr" sz="quarter" idx="11"/>
          </p:nvPr>
        </p:nvSpPr>
        <p:spPr/>
        <p:txBody>
          <a:bodyPr/>
          <a:lstStyle/>
          <a:p>
            <a:r>
              <a:rPr lang="en-US"/>
              <a:t>* for part-time courses this should be calculated on a pro-rata basis</a:t>
            </a:r>
          </a:p>
        </p:txBody>
      </p:sp>
      <p:sp>
        <p:nvSpPr>
          <p:cNvPr id="7" name="Slide Number Placeholder 6"/>
          <p:cNvSpPr>
            <a:spLocks noGrp="1"/>
          </p:cNvSpPr>
          <p:nvPr>
            <p:ph type="sldNum" sz="quarter" idx="12"/>
          </p:nvPr>
        </p:nvSpPr>
        <p:spPr/>
        <p:txBody>
          <a:bodyPr/>
          <a:lstStyle/>
          <a:p>
            <a:fld id="{D5025753-AC55-D040-8716-3E6E234479F7}" type="slidenum">
              <a:rPr lang="en-US" smtClean="0"/>
              <a:t>‹#›</a:t>
            </a:fld>
            <a:endParaRPr lang="en-US"/>
          </a:p>
        </p:txBody>
      </p:sp>
    </p:spTree>
    <p:extLst>
      <p:ext uri="{BB962C8B-B14F-4D97-AF65-F5344CB8AC3E}">
        <p14:creationId xmlns:p14="http://schemas.microsoft.com/office/powerpoint/2010/main" val="304977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solidFill>
                  <a:prstClr val="black">
                    <a:tint val="75000"/>
                  </a:prstClr>
                </a:solidFill>
              </a:rPr>
              <a:t>* for part-time courses this should be calculated on a pro-rata basis</a:t>
            </a:r>
          </a:p>
        </p:txBody>
      </p:sp>
      <p:sp>
        <p:nvSpPr>
          <p:cNvPr id="6" name="Slide Number Placeholder 5"/>
          <p:cNvSpPr>
            <a:spLocks noGrp="1"/>
          </p:cNvSpPr>
          <p:nvPr>
            <p:ph type="sldNum" sz="quarter" idx="12"/>
          </p:nvPr>
        </p:nvSpPr>
        <p:spPr/>
        <p:txBody>
          <a:bodyPr/>
          <a:lstStyle/>
          <a:p>
            <a:fld id="{D5025753-AC55-D040-8716-3E6E23447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666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BAC134-1BB7-4E91-BD31-1E86346E1C10}" type="datetime1">
              <a:rPr lang="en-US" smtClean="0"/>
              <a:t>7/2/2026</a:t>
            </a:fld>
            <a:endParaRPr lang="en-US" dirty="0"/>
          </a:p>
        </p:txBody>
      </p:sp>
      <p:sp>
        <p:nvSpPr>
          <p:cNvPr id="6" name="Footer Placeholder 5"/>
          <p:cNvSpPr>
            <a:spLocks noGrp="1"/>
          </p:cNvSpPr>
          <p:nvPr>
            <p:ph type="ftr" sz="quarter" idx="11"/>
          </p:nvPr>
        </p:nvSpPr>
        <p:spPr/>
        <p:txBody>
          <a:bodyPr/>
          <a:lstStyle/>
          <a:p>
            <a:r>
              <a:rPr lang="en-US"/>
              <a:t>* for part-time courses this should be calculated on a pro-rata basis</a:t>
            </a:r>
          </a:p>
        </p:txBody>
      </p:sp>
      <p:sp>
        <p:nvSpPr>
          <p:cNvPr id="7" name="Slide Number Placeholder 6"/>
          <p:cNvSpPr>
            <a:spLocks noGrp="1"/>
          </p:cNvSpPr>
          <p:nvPr>
            <p:ph type="sldNum" sz="quarter" idx="12"/>
          </p:nvPr>
        </p:nvSpPr>
        <p:spPr/>
        <p:txBody>
          <a:bodyPr/>
          <a:lstStyle/>
          <a:p>
            <a:fld id="{D5025753-AC55-D040-8716-3E6E234479F7}" type="slidenum">
              <a:rPr lang="en-US" smtClean="0"/>
              <a:t>‹#›</a:t>
            </a:fld>
            <a:endParaRPr lang="en-US"/>
          </a:p>
        </p:txBody>
      </p:sp>
    </p:spTree>
    <p:extLst>
      <p:ext uri="{BB962C8B-B14F-4D97-AF65-F5344CB8AC3E}">
        <p14:creationId xmlns:p14="http://schemas.microsoft.com/office/powerpoint/2010/main" val="236537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AA12E6-618E-463A-A924-C06738E33796}" type="datetime1">
              <a:rPr lang="en-US" smtClean="0"/>
              <a:t>7/2/2026</a:t>
            </a:fld>
            <a:endParaRPr lang="en-US" dirty="0"/>
          </a:p>
        </p:txBody>
      </p:sp>
      <p:sp>
        <p:nvSpPr>
          <p:cNvPr id="5" name="Footer Placeholder 4"/>
          <p:cNvSpPr>
            <a:spLocks noGrp="1"/>
          </p:cNvSpPr>
          <p:nvPr>
            <p:ph type="ftr" sz="quarter" idx="11"/>
          </p:nvPr>
        </p:nvSpPr>
        <p:spPr/>
        <p:txBody>
          <a:bodyPr/>
          <a:lstStyle/>
          <a:p>
            <a:r>
              <a:rPr lang="en-US"/>
              <a:t>* for part-time courses this should be calculated on a pro-rata basis</a:t>
            </a:r>
          </a:p>
        </p:txBody>
      </p:sp>
      <p:sp>
        <p:nvSpPr>
          <p:cNvPr id="6" name="Slide Number Placeholder 5"/>
          <p:cNvSpPr>
            <a:spLocks noGrp="1"/>
          </p:cNvSpPr>
          <p:nvPr>
            <p:ph type="sldNum" sz="quarter" idx="12"/>
          </p:nvPr>
        </p:nvSpPr>
        <p:spPr/>
        <p:txBody>
          <a:bodyPr/>
          <a:lstStyle/>
          <a:p>
            <a:fld id="{D5025753-AC55-D040-8716-3E6E234479F7}" type="slidenum">
              <a:rPr lang="en-US" smtClean="0"/>
              <a:t>‹#›</a:t>
            </a:fld>
            <a:endParaRPr lang="en-US"/>
          </a:p>
        </p:txBody>
      </p:sp>
    </p:spTree>
    <p:extLst>
      <p:ext uri="{BB962C8B-B14F-4D97-AF65-F5344CB8AC3E}">
        <p14:creationId xmlns:p14="http://schemas.microsoft.com/office/powerpoint/2010/main" val="2525599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F0B745-AB44-4BFE-9521-951CB9C481F6}" type="datetime1">
              <a:rPr lang="en-US" smtClean="0"/>
              <a:t>7/2/2026</a:t>
            </a:fld>
            <a:endParaRPr lang="en-US" dirty="0"/>
          </a:p>
        </p:txBody>
      </p:sp>
      <p:sp>
        <p:nvSpPr>
          <p:cNvPr id="5" name="Footer Placeholder 4"/>
          <p:cNvSpPr>
            <a:spLocks noGrp="1"/>
          </p:cNvSpPr>
          <p:nvPr>
            <p:ph type="ftr" sz="quarter" idx="11"/>
          </p:nvPr>
        </p:nvSpPr>
        <p:spPr/>
        <p:txBody>
          <a:bodyPr/>
          <a:lstStyle/>
          <a:p>
            <a:r>
              <a:rPr lang="en-US"/>
              <a:t>* for part-time courses this should be calculated on a pro-rata basis</a:t>
            </a:r>
          </a:p>
        </p:txBody>
      </p:sp>
      <p:sp>
        <p:nvSpPr>
          <p:cNvPr id="6" name="Slide Number Placeholder 5"/>
          <p:cNvSpPr>
            <a:spLocks noGrp="1"/>
          </p:cNvSpPr>
          <p:nvPr>
            <p:ph type="sldNum" sz="quarter" idx="12"/>
          </p:nvPr>
        </p:nvSpPr>
        <p:spPr/>
        <p:txBody>
          <a:bodyPr/>
          <a:lstStyle/>
          <a:p>
            <a:fld id="{D5025753-AC55-D040-8716-3E6E234479F7}" type="slidenum">
              <a:rPr lang="en-US" smtClean="0"/>
              <a:t>‹#›</a:t>
            </a:fld>
            <a:endParaRPr lang="en-US"/>
          </a:p>
        </p:txBody>
      </p:sp>
    </p:spTree>
    <p:extLst>
      <p:ext uri="{BB962C8B-B14F-4D97-AF65-F5344CB8AC3E}">
        <p14:creationId xmlns:p14="http://schemas.microsoft.com/office/powerpoint/2010/main" val="26888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 for part-time courses this should be calculated on a pro-rata basis</a:t>
            </a:r>
          </a:p>
        </p:txBody>
      </p:sp>
      <p:sp>
        <p:nvSpPr>
          <p:cNvPr id="6" name="Slide Number Placeholder 5"/>
          <p:cNvSpPr>
            <a:spLocks noGrp="1"/>
          </p:cNvSpPr>
          <p:nvPr>
            <p:ph type="sldNum" sz="quarter" idx="12"/>
          </p:nvPr>
        </p:nvSpPr>
        <p:spPr/>
        <p:txBody>
          <a:bodyPr/>
          <a:lstStyle/>
          <a:p>
            <a:fld id="{D5025753-AC55-D040-8716-3E6E23447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4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solidFill>
                  <a:prstClr val="black">
                    <a:tint val="75000"/>
                  </a:prstClr>
                </a:solidFill>
              </a:rPr>
              <a:t>* for part-time courses this should be calculated on a pro-rata basis</a:t>
            </a:r>
          </a:p>
        </p:txBody>
      </p:sp>
      <p:sp>
        <p:nvSpPr>
          <p:cNvPr id="7" name="Slide Number Placeholder 6"/>
          <p:cNvSpPr>
            <a:spLocks noGrp="1"/>
          </p:cNvSpPr>
          <p:nvPr>
            <p:ph type="sldNum" sz="quarter" idx="12"/>
          </p:nvPr>
        </p:nvSpPr>
        <p:spPr/>
        <p:txBody>
          <a:bodyPr/>
          <a:lstStyle/>
          <a:p>
            <a:fld id="{D5025753-AC55-D040-8716-3E6E23447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8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solidFill>
                  <a:prstClr val="black">
                    <a:tint val="75000"/>
                  </a:prstClr>
                </a:solidFill>
              </a:rPr>
              <a:t>* for part-time courses this should be calculated on a pro-rata basis</a:t>
            </a:r>
          </a:p>
        </p:txBody>
      </p:sp>
      <p:sp>
        <p:nvSpPr>
          <p:cNvPr id="9" name="Slide Number Placeholder 8"/>
          <p:cNvSpPr>
            <a:spLocks noGrp="1"/>
          </p:cNvSpPr>
          <p:nvPr>
            <p:ph type="sldNum" sz="quarter" idx="12"/>
          </p:nvPr>
        </p:nvSpPr>
        <p:spPr/>
        <p:txBody>
          <a:bodyPr/>
          <a:lstStyle/>
          <a:p>
            <a:fld id="{D5025753-AC55-D040-8716-3E6E23447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60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 for part-time courses this should be calculated on a pro-rata basis</a:t>
            </a:r>
          </a:p>
        </p:txBody>
      </p:sp>
      <p:sp>
        <p:nvSpPr>
          <p:cNvPr id="5" name="Slide Number Placeholder 4"/>
          <p:cNvSpPr>
            <a:spLocks noGrp="1"/>
          </p:cNvSpPr>
          <p:nvPr>
            <p:ph type="sldNum" sz="quarter" idx="12"/>
          </p:nvPr>
        </p:nvSpPr>
        <p:spPr/>
        <p:txBody>
          <a:bodyPr/>
          <a:lstStyle/>
          <a:p>
            <a:fld id="{D5025753-AC55-D040-8716-3E6E23447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55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tint val="75000"/>
                  </a:prstClr>
                </a:solidFill>
              </a:rPr>
              <a:t>* for part-time courses this should be calculated on a pro-rata basis</a:t>
            </a:r>
          </a:p>
        </p:txBody>
      </p:sp>
      <p:sp>
        <p:nvSpPr>
          <p:cNvPr id="4" name="Slide Number Placeholder 3"/>
          <p:cNvSpPr>
            <a:spLocks noGrp="1"/>
          </p:cNvSpPr>
          <p:nvPr>
            <p:ph type="sldNum" sz="quarter" idx="12"/>
          </p:nvPr>
        </p:nvSpPr>
        <p:spPr/>
        <p:txBody>
          <a:bodyPr/>
          <a:lstStyle/>
          <a:p>
            <a:fld id="{D5025753-AC55-D040-8716-3E6E23447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1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prstClr val="black">
                    <a:tint val="75000"/>
                  </a:prstClr>
                </a:solidFill>
              </a:rPr>
              <a:t>* for part-time courses this should be calculated on a pro-rata basis</a:t>
            </a:r>
          </a:p>
        </p:txBody>
      </p:sp>
      <p:sp>
        <p:nvSpPr>
          <p:cNvPr id="7" name="Slide Number Placeholder 6"/>
          <p:cNvSpPr>
            <a:spLocks noGrp="1"/>
          </p:cNvSpPr>
          <p:nvPr>
            <p:ph type="sldNum" sz="quarter" idx="12"/>
          </p:nvPr>
        </p:nvSpPr>
        <p:spPr/>
        <p:txBody>
          <a:bodyPr/>
          <a:lstStyle/>
          <a:p>
            <a:fld id="{D5025753-AC55-D040-8716-3E6E23447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15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prstClr val="black">
                    <a:tint val="75000"/>
                  </a:prstClr>
                </a:solidFill>
              </a:rPr>
              <a:t>* for part-time courses this should be calculated on a pro-rata basis</a:t>
            </a:r>
          </a:p>
        </p:txBody>
      </p:sp>
      <p:sp>
        <p:nvSpPr>
          <p:cNvPr id="7" name="Slide Number Placeholder 6"/>
          <p:cNvSpPr>
            <a:spLocks noGrp="1"/>
          </p:cNvSpPr>
          <p:nvPr>
            <p:ph type="sldNum" sz="quarter" idx="12"/>
          </p:nvPr>
        </p:nvSpPr>
        <p:spPr/>
        <p:txBody>
          <a:bodyPr/>
          <a:lstStyle/>
          <a:p>
            <a:fld id="{D5025753-AC55-D040-8716-3E6E23447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57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0" tIns="4680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4680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 for part-time courses this should be calculated on a pro-rata basis</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25753-AC55-D040-8716-3E6E234479F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6435534"/>
            <a:ext cx="1581141" cy="127109"/>
          </a:xfrm>
          <a:prstGeom prst="rect">
            <a:avLst/>
          </a:prstGeom>
        </p:spPr>
      </p:pic>
    </p:spTree>
    <p:extLst>
      <p:ext uri="{BB962C8B-B14F-4D97-AF65-F5344CB8AC3E}">
        <p14:creationId xmlns:p14="http://schemas.microsoft.com/office/powerpoint/2010/main" val="2530634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CB203D"/>
        </a:buClr>
        <a:buFont typeface="Courier New" charset="0"/>
        <a:buChar char="o"/>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CB203D"/>
        </a:buClr>
        <a:buFont typeface="Courier New" charset="0"/>
        <a:buChar char="o"/>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CB203D"/>
        </a:buClr>
        <a:buFont typeface="Courier New" charset="0"/>
        <a:buChar char="o"/>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CB203D"/>
        </a:buClr>
        <a:buFont typeface="Courier New" charset="0"/>
        <a:buChar char="o"/>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CB203D"/>
        </a:buClr>
        <a:buFont typeface="Courier New" charset="0"/>
        <a:buChar char="o"/>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4C278-9109-494D-9FFA-DD37B04AA64D}" type="datetimeFigureOut">
              <a:rPr lang="en-GB" smtClean="0"/>
              <a:t>02/07/2026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 for part-time courses this should be calculated on a pro-rata basis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25753-AC55-D040-8716-3E6E234479F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6435534"/>
            <a:ext cx="1581141" cy="127109"/>
          </a:xfrm>
          <a:prstGeom prst="rect">
            <a:avLst/>
          </a:prstGeom>
        </p:spPr>
      </p:pic>
    </p:spTree>
    <p:extLst>
      <p:ext uri="{BB962C8B-B14F-4D97-AF65-F5344CB8AC3E}">
        <p14:creationId xmlns:p14="http://schemas.microsoft.com/office/powerpoint/2010/main" val="399922631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13.xml"/><Relationship Id="rId5" Type="http://schemas.openxmlformats.org/officeDocument/2006/relationships/image" Target="../media/image9.(nul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13.xml"/><Relationship Id="rId5" Type="http://schemas.openxmlformats.org/officeDocument/2006/relationships/image" Target="../media/image9.(nul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mailto:progression.sims@um.edu.mt"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nul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mailto:romina.sammut@um.edu.m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BCFEF2-3563-E64D-8208-20347567A066}"/>
              </a:ext>
            </a:extLst>
          </p:cNvPr>
          <p:cNvSpPr txBox="1">
            <a:spLocks/>
          </p:cNvSpPr>
          <p:nvPr/>
        </p:nvSpPr>
        <p:spPr>
          <a:xfrm>
            <a:off x="603361" y="1980961"/>
            <a:ext cx="4754852" cy="665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endParaRPr lang="en-US" sz="3200" b="1" dirty="0">
              <a:latin typeface="Calibri" charset="0"/>
              <a:ea typeface="Calibri" charset="0"/>
              <a:cs typeface="Calibri" charset="0"/>
            </a:endParaRPr>
          </a:p>
        </p:txBody>
      </p:sp>
      <p:sp>
        <p:nvSpPr>
          <p:cNvPr id="7" name="Title 1">
            <a:extLst>
              <a:ext uri="{FF2B5EF4-FFF2-40B4-BE49-F238E27FC236}">
                <a16:creationId xmlns:a16="http://schemas.microsoft.com/office/drawing/2014/main" id="{6EB8A06A-DD7D-8A4A-A6B5-F53293A6E528}"/>
              </a:ext>
            </a:extLst>
          </p:cNvPr>
          <p:cNvSpPr txBox="1">
            <a:spLocks/>
          </p:cNvSpPr>
          <p:nvPr/>
        </p:nvSpPr>
        <p:spPr>
          <a:xfrm>
            <a:off x="603361" y="2447374"/>
            <a:ext cx="4362491" cy="18664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algn="ctr"/>
            <a:r>
              <a:rPr lang="en-US" sz="2800" b="1" dirty="0">
                <a:latin typeface="Calibri" charset="0"/>
                <a:ea typeface="Calibri" charset="0"/>
                <a:cs typeface="Calibri" charset="0"/>
              </a:rPr>
              <a:t>Students’ Progression</a:t>
            </a:r>
          </a:p>
          <a:p>
            <a:pPr algn="ctr"/>
            <a:r>
              <a:rPr lang="en-US" sz="2800" b="1">
                <a:latin typeface="Calibri" charset="0"/>
                <a:ea typeface="Calibri" charset="0"/>
                <a:cs typeface="Calibri" charset="0"/>
              </a:rPr>
              <a:t>Guidelines </a:t>
            </a:r>
            <a:r>
              <a:rPr lang="en-US" sz="2800" b="1" dirty="0">
                <a:latin typeface="Calibri" charset="0"/>
                <a:ea typeface="Calibri" charset="0"/>
                <a:cs typeface="Calibri" charset="0"/>
              </a:rPr>
              <a:t>2026</a:t>
            </a:r>
          </a:p>
        </p:txBody>
      </p:sp>
      <p:sp>
        <p:nvSpPr>
          <p:cNvPr id="6" name="Title 1">
            <a:extLst>
              <a:ext uri="{FF2B5EF4-FFF2-40B4-BE49-F238E27FC236}">
                <a16:creationId xmlns:a16="http://schemas.microsoft.com/office/drawing/2014/main" id="{6EB8A06A-DD7D-8A4A-A6B5-F53293A6E528}"/>
              </a:ext>
            </a:extLst>
          </p:cNvPr>
          <p:cNvSpPr txBox="1">
            <a:spLocks/>
          </p:cNvSpPr>
          <p:nvPr/>
        </p:nvSpPr>
        <p:spPr>
          <a:xfrm>
            <a:off x="3927770" y="3397243"/>
            <a:ext cx="2076164" cy="665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endParaRPr lang="en-US" sz="2000" dirty="0">
              <a:latin typeface="Calibri" charset="0"/>
              <a:ea typeface="Calibri" charset="0"/>
              <a:cs typeface="Calibri" charset="0"/>
            </a:endParaRPr>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76054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447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10</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mt-MT" sz="3600" b="1" dirty="0">
                <a:solidFill>
                  <a:schemeClr val="bg1"/>
                </a:solidFill>
                <a:latin typeface="Calibri" charset="0"/>
                <a:ea typeface="Calibri" charset="0"/>
                <a:cs typeface="Calibri" charset="0"/>
              </a:rPr>
              <a:t>How to work the </a:t>
            </a:r>
            <a:r>
              <a:rPr lang="en-US" sz="3600" b="1" dirty="0">
                <a:solidFill>
                  <a:schemeClr val="bg1"/>
                </a:solidFill>
                <a:latin typeface="Calibri" charset="0"/>
                <a:ea typeface="Calibri" charset="0"/>
                <a:cs typeface="Calibri" charset="0"/>
              </a:rPr>
              <a:t>Year Average Mark </a:t>
            </a:r>
            <a:r>
              <a:rPr lang="mt-MT" sz="3600" b="1" dirty="0">
                <a:solidFill>
                  <a:schemeClr val="bg1"/>
                </a:solidFill>
                <a:latin typeface="Calibri" charset="0"/>
                <a:ea typeface="Calibri" charset="0"/>
                <a:cs typeface="Calibri" charset="0"/>
              </a:rPr>
              <a:t>(</a:t>
            </a:r>
            <a:r>
              <a:rPr lang="en-US" sz="3600" b="1" dirty="0">
                <a:solidFill>
                  <a:schemeClr val="bg1"/>
                </a:solidFill>
                <a:latin typeface="Calibri" charset="0"/>
                <a:ea typeface="Calibri" charset="0"/>
                <a:cs typeface="Calibri" charset="0"/>
              </a:rPr>
              <a:t>required for CP</a:t>
            </a:r>
            <a:r>
              <a:rPr lang="mt-MT" sz="3600" b="1" dirty="0">
                <a:solidFill>
                  <a:schemeClr val="bg1"/>
                </a:solidFill>
                <a:latin typeface="Calibri" charset="0"/>
                <a:ea typeface="Calibri" charset="0"/>
                <a:cs typeface="Calibri" charset="0"/>
              </a:rPr>
              <a:t>)</a:t>
            </a:r>
            <a:endParaRPr lang="en-US" sz="36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3693319"/>
          </a:xfrm>
          <a:prstGeom prst="rect">
            <a:avLst/>
          </a:prstGeom>
        </p:spPr>
        <p:txBody>
          <a:bodyPr wrap="square">
            <a:spAutoFit/>
          </a:bodyPr>
          <a:lstStyle/>
          <a:p>
            <a:pPr marL="342900" indent="-342900">
              <a:buFont typeface="Arial" panose="020B0604020202020204" pitchFamily="34" charset="0"/>
              <a:buChar char="•"/>
            </a:pPr>
            <a:r>
              <a:rPr lang="mt-MT" sz="1900" b="1" dirty="0">
                <a:solidFill>
                  <a:schemeClr val="accent1">
                    <a:lumMod val="50000"/>
                  </a:schemeClr>
                </a:solidFill>
              </a:rPr>
              <a:t>All registrations of the student shall have a corresponding result</a:t>
            </a:r>
            <a:r>
              <a:rPr lang="en-GB" sz="1900" b="1" dirty="0">
                <a:solidFill>
                  <a:schemeClr val="accent1">
                    <a:lumMod val="50000"/>
                  </a:schemeClr>
                </a:solidFill>
              </a:rPr>
              <a:t>.</a:t>
            </a:r>
            <a:endParaRPr lang="mt-MT" sz="1900" b="1" dirty="0">
              <a:solidFill>
                <a:schemeClr val="accent1">
                  <a:lumMod val="50000"/>
                </a:schemeClr>
              </a:solidFill>
            </a:endParaRPr>
          </a:p>
          <a:p>
            <a:pPr indent="265113"/>
            <a:r>
              <a:rPr lang="mt-MT" b="1" dirty="0">
                <a:solidFill>
                  <a:schemeClr val="accent1">
                    <a:lumMod val="50000"/>
                  </a:schemeClr>
                </a:solidFill>
              </a:rPr>
              <a:t>  </a:t>
            </a:r>
            <a:endParaRPr lang="en-US" b="1" dirty="0">
              <a:solidFill>
                <a:schemeClr val="accent1">
                  <a:lumMod val="50000"/>
                </a:schemeClr>
              </a:solidFill>
            </a:endParaRPr>
          </a:p>
          <a:p>
            <a:pPr marL="342900" indent="-342900">
              <a:buFont typeface="Arial" panose="020B0604020202020204" pitchFamily="34" charset="0"/>
              <a:buChar char="•"/>
            </a:pPr>
            <a:r>
              <a:rPr lang="mt-MT" b="1" dirty="0">
                <a:solidFill>
                  <a:schemeClr val="accent1">
                    <a:lumMod val="50000"/>
                  </a:schemeClr>
                </a:solidFill>
              </a:rPr>
              <a:t>On the spreadsheet e</a:t>
            </a:r>
            <a:r>
              <a:rPr lang="en-US" b="1" dirty="0">
                <a:solidFill>
                  <a:schemeClr val="accent1">
                    <a:lumMod val="50000"/>
                  </a:schemeClr>
                </a:solidFill>
              </a:rPr>
              <a:t>ach individual mark obtained</a:t>
            </a:r>
            <a:r>
              <a:rPr lang="en-US" dirty="0">
                <a:solidFill>
                  <a:schemeClr val="accent1">
                    <a:lumMod val="50000"/>
                  </a:schemeClr>
                </a:solidFill>
              </a:rPr>
              <a:t> </a:t>
            </a:r>
            <a:r>
              <a:rPr lang="en-US" b="1" dirty="0">
                <a:solidFill>
                  <a:schemeClr val="accent1">
                    <a:lumMod val="50000"/>
                  </a:schemeClr>
                </a:solidFill>
              </a:rPr>
              <a:t>is multiplied</a:t>
            </a:r>
            <a:r>
              <a:rPr lang="mt-MT" b="1" dirty="0">
                <a:solidFill>
                  <a:schemeClr val="accent1">
                    <a:lumMod val="50000"/>
                  </a:schemeClr>
                </a:solidFill>
              </a:rPr>
              <a:t> </a:t>
            </a:r>
            <a:r>
              <a:rPr lang="en-US" b="1" dirty="0">
                <a:solidFill>
                  <a:schemeClr val="accent1">
                    <a:lumMod val="50000"/>
                  </a:schemeClr>
                </a:solidFill>
              </a:rPr>
              <a:t>by the credit value of the corresponding unit </a:t>
            </a:r>
            <a:r>
              <a:rPr lang="en-US" dirty="0">
                <a:solidFill>
                  <a:schemeClr val="accent1">
                    <a:lumMod val="50000"/>
                  </a:schemeClr>
                </a:solidFill>
              </a:rPr>
              <a:t>(this shall include 0</a:t>
            </a:r>
            <a:r>
              <a:rPr lang="mt-MT" dirty="0">
                <a:solidFill>
                  <a:schemeClr val="accent1">
                    <a:lumMod val="50000"/>
                  </a:schemeClr>
                </a:solidFill>
              </a:rPr>
              <a:t>/F</a:t>
            </a:r>
            <a:r>
              <a:rPr lang="en-US" dirty="0">
                <a:solidFill>
                  <a:schemeClr val="accent1">
                    <a:lumMod val="50000"/>
                  </a:schemeClr>
                </a:solidFill>
              </a:rPr>
              <a:t> or 0</a:t>
            </a:r>
            <a:r>
              <a:rPr lang="mt-MT" dirty="0">
                <a:solidFill>
                  <a:schemeClr val="accent1">
                    <a:lumMod val="50000"/>
                  </a:schemeClr>
                </a:solidFill>
              </a:rPr>
              <a:t>/AB</a:t>
            </a:r>
            <a:r>
              <a:rPr lang="en-US" dirty="0">
                <a:solidFill>
                  <a:schemeClr val="accent1">
                    <a:lumMod val="50000"/>
                  </a:schemeClr>
                </a:solidFill>
              </a:rPr>
              <a:t> results)</a:t>
            </a:r>
            <a:r>
              <a:rPr lang="mt-MT" dirty="0">
                <a:solidFill>
                  <a:schemeClr val="accent1">
                    <a:lumMod val="50000"/>
                  </a:schemeClr>
                </a:solidFill>
              </a:rPr>
              <a:t>.  It is recommended to double-check these workings manually</a:t>
            </a:r>
            <a:r>
              <a:rPr lang="en-GB" dirty="0">
                <a:solidFill>
                  <a:schemeClr val="accent1">
                    <a:lumMod val="50000"/>
                  </a:schemeClr>
                </a:solidFill>
              </a:rPr>
              <a:t>.</a:t>
            </a:r>
            <a:r>
              <a:rPr lang="mt-MT" dirty="0">
                <a:solidFill>
                  <a:schemeClr val="accent1">
                    <a:lumMod val="50000"/>
                  </a:schemeClr>
                </a:solidFill>
              </a:rPr>
              <a:t> </a:t>
            </a:r>
          </a:p>
          <a:p>
            <a:r>
              <a:rPr lang="mt-MT" dirty="0"/>
              <a:t>      Eg: (65 x 4 cr)</a:t>
            </a:r>
            <a:r>
              <a:rPr lang="en-GB" dirty="0"/>
              <a:t>;</a:t>
            </a:r>
            <a:r>
              <a:rPr lang="mt-MT" dirty="0"/>
              <a:t> (70 x 6 cr)</a:t>
            </a:r>
            <a:r>
              <a:rPr lang="en-GB" dirty="0"/>
              <a:t>; (0 x 4 </a:t>
            </a:r>
            <a:r>
              <a:rPr lang="en-GB" dirty="0" err="1"/>
              <a:t>cr</a:t>
            </a:r>
            <a:r>
              <a:rPr lang="en-GB" dirty="0"/>
              <a:t>) etc.</a:t>
            </a:r>
            <a:endParaRPr lang="mt-MT" dirty="0"/>
          </a:p>
          <a:p>
            <a:r>
              <a:rPr lang="mt-MT" b="1" dirty="0"/>
              <a:t>     </a:t>
            </a:r>
            <a:r>
              <a:rPr lang="en-US" dirty="0"/>
              <a:t> </a:t>
            </a:r>
            <a:endParaRPr lang="mt-MT" dirty="0"/>
          </a:p>
          <a:p>
            <a:pPr marL="342900" indent="-342900">
              <a:buFont typeface="Arial" panose="020B0604020202020204" pitchFamily="34" charset="0"/>
              <a:buChar char="•"/>
            </a:pPr>
            <a:r>
              <a:rPr lang="mt-MT" b="1" dirty="0">
                <a:solidFill>
                  <a:schemeClr val="accent1">
                    <a:lumMod val="50000"/>
                  </a:schemeClr>
                </a:solidFill>
              </a:rPr>
              <a:t>T</a:t>
            </a:r>
            <a:r>
              <a:rPr lang="en-US" b="1" dirty="0">
                <a:solidFill>
                  <a:schemeClr val="accent1">
                    <a:lumMod val="50000"/>
                  </a:schemeClr>
                </a:solidFill>
              </a:rPr>
              <a:t>he resultant marks are added and divided by the total number of registered credits, </a:t>
            </a:r>
            <a:r>
              <a:rPr lang="en-US" dirty="0" err="1">
                <a:solidFill>
                  <a:schemeClr val="accent1">
                    <a:lumMod val="50000"/>
                  </a:schemeClr>
                </a:solidFill>
              </a:rPr>
              <a:t>ie</a:t>
            </a:r>
            <a:r>
              <a:rPr lang="en-US" dirty="0">
                <a:solidFill>
                  <a:schemeClr val="accent1">
                    <a:lumMod val="50000"/>
                  </a:schemeClr>
                </a:solidFill>
              </a:rPr>
              <a:t>, 60 credits</a:t>
            </a:r>
            <a:r>
              <a:rPr lang="en-US" dirty="0"/>
              <a:t>. </a:t>
            </a:r>
            <a:endParaRPr lang="mt-MT" dirty="0"/>
          </a:p>
          <a:p>
            <a:r>
              <a:rPr lang="mt-MT" dirty="0"/>
              <a:t>      Eg: (260) + (420) </a:t>
            </a:r>
            <a:r>
              <a:rPr lang="en-GB" dirty="0"/>
              <a:t>+ (0) </a:t>
            </a:r>
            <a:r>
              <a:rPr lang="en-GB" dirty="0" err="1"/>
              <a:t>etc</a:t>
            </a:r>
            <a:r>
              <a:rPr lang="en-GB" dirty="0"/>
              <a:t> </a:t>
            </a:r>
            <a:r>
              <a:rPr lang="mt-MT" dirty="0"/>
              <a:t>= </a:t>
            </a:r>
            <a:r>
              <a:rPr lang="en-GB" dirty="0"/>
              <a:t>3900</a:t>
            </a:r>
            <a:r>
              <a:rPr lang="mt-MT" dirty="0"/>
              <a:t> / </a:t>
            </a:r>
            <a:r>
              <a:rPr lang="en-GB" dirty="0"/>
              <a:t>6</a:t>
            </a:r>
            <a:r>
              <a:rPr lang="mt-MT" dirty="0"/>
              <a:t>0 cr = 6</a:t>
            </a:r>
            <a:r>
              <a:rPr lang="en-GB" dirty="0"/>
              <a:t>5</a:t>
            </a:r>
            <a:r>
              <a:rPr lang="mt-MT" dirty="0"/>
              <a:t>%</a:t>
            </a:r>
            <a:r>
              <a:rPr lang="en-GB" dirty="0"/>
              <a:t> is the average mark.</a:t>
            </a:r>
            <a:endParaRPr lang="en-US" dirty="0"/>
          </a:p>
          <a:p>
            <a:r>
              <a:rPr lang="en-US" dirty="0"/>
              <a:t>      </a:t>
            </a:r>
            <a:endParaRPr lang="en-US" dirty="0">
              <a:solidFill>
                <a:schemeClr val="accent1">
                  <a:lumMod val="50000"/>
                </a:schemeClr>
              </a:solidFill>
            </a:endParaRPr>
          </a:p>
          <a:p>
            <a:pPr marL="342900" indent="-342900">
              <a:buFont typeface="Arial" panose="020B0604020202020204" pitchFamily="34" charset="0"/>
              <a:buChar char="•"/>
            </a:pPr>
            <a:r>
              <a:rPr lang="mt-MT" dirty="0">
                <a:solidFill>
                  <a:schemeClr val="accent1">
                    <a:lumMod val="50000"/>
                  </a:schemeClr>
                </a:solidFill>
              </a:rPr>
              <a:t>T</a:t>
            </a:r>
            <a:r>
              <a:rPr lang="en-US" dirty="0">
                <a:solidFill>
                  <a:schemeClr val="accent1">
                    <a:lumMod val="50000"/>
                  </a:schemeClr>
                </a:solidFill>
              </a:rPr>
              <a:t>he </a:t>
            </a:r>
            <a:r>
              <a:rPr lang="en-US" b="1" dirty="0">
                <a:solidFill>
                  <a:schemeClr val="accent1">
                    <a:lumMod val="50000"/>
                  </a:schemeClr>
                </a:solidFill>
              </a:rPr>
              <a:t>average</a:t>
            </a:r>
            <a:r>
              <a:rPr lang="en-US" dirty="0">
                <a:solidFill>
                  <a:schemeClr val="accent1">
                    <a:lumMod val="50000"/>
                  </a:schemeClr>
                </a:solidFill>
              </a:rPr>
              <a:t> shall be </a:t>
            </a:r>
            <a:r>
              <a:rPr lang="en-US" b="1" dirty="0">
                <a:solidFill>
                  <a:schemeClr val="accent1">
                    <a:lumMod val="50000"/>
                  </a:schemeClr>
                </a:solidFill>
              </a:rPr>
              <a:t>recorded correct to one decimal place</a:t>
            </a:r>
            <a:r>
              <a:rPr lang="en-US" dirty="0">
                <a:solidFill>
                  <a:schemeClr val="accent1">
                    <a:lumMod val="50000"/>
                  </a:schemeClr>
                </a:solidFill>
              </a:rPr>
              <a:t>.</a:t>
            </a:r>
            <a:endParaRPr lang="mt-MT" dirty="0">
              <a:solidFill>
                <a:schemeClr val="accent1">
                  <a:lumMod val="50000"/>
                </a:schemeClr>
              </a:solidFill>
            </a:endParaRPr>
          </a:p>
          <a:p>
            <a:pPr marL="357188" indent="-357188"/>
            <a:r>
              <a:rPr lang="en-US" dirty="0">
                <a:solidFill>
                  <a:srgbClr val="FF0000"/>
                </a:solidFill>
                <a:latin typeface="Calibri" charset="0"/>
                <a:ea typeface="Calibri" charset="0"/>
                <a:cs typeface="Calibri" charset="0"/>
              </a:rPr>
              <a:t>     </a:t>
            </a:r>
            <a:r>
              <a:rPr lang="mt-MT" dirty="0">
                <a:solidFill>
                  <a:srgbClr val="FF0000"/>
                </a:solidFill>
                <a:latin typeface="Calibri" charset="0"/>
                <a:ea typeface="Calibri" charset="0"/>
                <a:cs typeface="Calibri" charset="0"/>
              </a:rPr>
              <a:t> </a:t>
            </a:r>
            <a:r>
              <a:rPr lang="en-US" dirty="0" err="1">
                <a:latin typeface="Calibri" charset="0"/>
                <a:ea typeface="Calibri" charset="0"/>
                <a:cs typeface="Calibri" charset="0"/>
              </a:rPr>
              <a:t>Eg</a:t>
            </a:r>
            <a:r>
              <a:rPr lang="en-US" dirty="0">
                <a:latin typeface="Calibri" charset="0"/>
                <a:ea typeface="Calibri" charset="0"/>
                <a:cs typeface="Calibri" charset="0"/>
              </a:rPr>
              <a:t>: </a:t>
            </a:r>
            <a:r>
              <a:rPr lang="mt-MT" dirty="0">
                <a:latin typeface="Calibri" charset="0"/>
                <a:ea typeface="Calibri" charset="0"/>
                <a:cs typeface="Calibri" charset="0"/>
              </a:rPr>
              <a:t>Marks between </a:t>
            </a:r>
            <a:r>
              <a:rPr lang="en-US" dirty="0">
                <a:latin typeface="Calibri" charset="0"/>
                <a:ea typeface="Calibri" charset="0"/>
                <a:cs typeface="Calibri" charset="0"/>
              </a:rPr>
              <a:t>49.9</a:t>
            </a:r>
            <a:r>
              <a:rPr lang="mt-MT" dirty="0">
                <a:latin typeface="Calibri" charset="0"/>
                <a:ea typeface="Calibri" charset="0"/>
                <a:cs typeface="Calibri" charset="0"/>
              </a:rPr>
              <a:t>5</a:t>
            </a:r>
            <a:r>
              <a:rPr lang="en-US" dirty="0">
                <a:latin typeface="Calibri" charset="0"/>
                <a:ea typeface="Calibri" charset="0"/>
                <a:cs typeface="Calibri" charset="0"/>
              </a:rPr>
              <a:t>% </a:t>
            </a:r>
            <a:r>
              <a:rPr lang="mt-MT" dirty="0">
                <a:latin typeface="Calibri" charset="0"/>
                <a:ea typeface="Calibri" charset="0"/>
                <a:cs typeface="Calibri" charset="0"/>
              </a:rPr>
              <a:t>and 49.99% shall be</a:t>
            </a:r>
            <a:r>
              <a:rPr lang="en-US" dirty="0">
                <a:latin typeface="Calibri" charset="0"/>
                <a:ea typeface="Calibri" charset="0"/>
                <a:cs typeface="Calibri" charset="0"/>
              </a:rPr>
              <a:t> </a:t>
            </a:r>
            <a:r>
              <a:rPr lang="mt-MT" dirty="0">
                <a:latin typeface="Calibri" charset="0"/>
                <a:ea typeface="Calibri" charset="0"/>
                <a:cs typeface="Calibri" charset="0"/>
              </a:rPr>
              <a:t>rounded up to 50%;</a:t>
            </a:r>
            <a:r>
              <a:rPr lang="en-US" dirty="0">
                <a:latin typeface="Calibri" charset="0"/>
                <a:ea typeface="Calibri" charset="0"/>
                <a:cs typeface="Calibri" charset="0"/>
              </a:rPr>
              <a:t> 49.</a:t>
            </a:r>
            <a:r>
              <a:rPr lang="mt-MT" dirty="0">
                <a:latin typeface="Calibri" charset="0"/>
                <a:ea typeface="Calibri" charset="0"/>
                <a:cs typeface="Calibri" charset="0"/>
              </a:rPr>
              <a:t>94% shall be rounded down to 49.9% and not 50%.   49.</a:t>
            </a:r>
            <a:r>
              <a:rPr lang="en-US" dirty="0">
                <a:latin typeface="Calibri" charset="0"/>
                <a:ea typeface="Calibri" charset="0"/>
                <a:cs typeface="Calibri" charset="0"/>
              </a:rPr>
              <a:t>6</a:t>
            </a:r>
            <a:r>
              <a:rPr lang="mt-MT" dirty="0">
                <a:latin typeface="Calibri" charset="0"/>
                <a:ea typeface="Calibri" charset="0"/>
                <a:cs typeface="Calibri" charset="0"/>
              </a:rPr>
              <a:t>0</a:t>
            </a:r>
            <a:r>
              <a:rPr lang="en-US" dirty="0">
                <a:latin typeface="Calibri" charset="0"/>
                <a:ea typeface="Calibri" charset="0"/>
                <a:cs typeface="Calibri" charset="0"/>
              </a:rPr>
              <a:t>% </a:t>
            </a:r>
            <a:r>
              <a:rPr lang="mt-MT" dirty="0">
                <a:latin typeface="Calibri" charset="0"/>
                <a:ea typeface="Calibri" charset="0"/>
                <a:cs typeface="Calibri" charset="0"/>
              </a:rPr>
              <a:t>shall remain as 49.6% and</a:t>
            </a:r>
            <a:r>
              <a:rPr lang="en-US" dirty="0">
                <a:latin typeface="Calibri" charset="0"/>
                <a:ea typeface="Calibri" charset="0"/>
                <a:cs typeface="Calibri" charset="0"/>
              </a:rPr>
              <a:t> </a:t>
            </a:r>
            <a:r>
              <a:rPr lang="mt-MT" dirty="0">
                <a:latin typeface="Calibri" charset="0"/>
                <a:ea typeface="Calibri" charset="0"/>
                <a:cs typeface="Calibri" charset="0"/>
              </a:rPr>
              <a:t>shall </a:t>
            </a:r>
            <a:r>
              <a:rPr lang="en-US" dirty="0">
                <a:latin typeface="Calibri" charset="0"/>
                <a:ea typeface="Calibri" charset="0"/>
                <a:cs typeface="Calibri" charset="0"/>
              </a:rPr>
              <a:t>not</a:t>
            </a:r>
            <a:r>
              <a:rPr lang="mt-MT" dirty="0">
                <a:latin typeface="Calibri" charset="0"/>
                <a:ea typeface="Calibri" charset="0"/>
                <a:cs typeface="Calibri" charset="0"/>
              </a:rPr>
              <a:t> be rounded up to 50%</a:t>
            </a:r>
            <a:r>
              <a:rPr lang="en-US" dirty="0">
                <a:latin typeface="Calibri" charset="0"/>
                <a:ea typeface="Calibri" charset="0"/>
                <a:cs typeface="Calibri" charset="0"/>
              </a:rPr>
              <a:t>.</a:t>
            </a:r>
            <a:r>
              <a:rPr lang="mt-MT" dirty="0">
                <a:latin typeface="Calibri" charset="0"/>
                <a:ea typeface="Calibri" charset="0"/>
                <a:cs typeface="Calibri" charset="0"/>
              </a:rPr>
              <a:t>   (UG Reg 41).                               </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45779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2" end="2"/>
                                            </p:txEl>
                                          </p:spTgt>
                                        </p:tgtEl>
                                        <p:attrNameLst>
                                          <p:attrName>style.visibility</p:attrName>
                                        </p:attrNameLst>
                                      </p:cBhvr>
                                      <p:to>
                                        <p:strVal val="visible"/>
                                      </p:to>
                                    </p:set>
                                    <p:animEffect transition="in" filter="fade">
                                      <p:cBhvr>
                                        <p:cTn id="14" dur="1000"/>
                                        <p:tgtEl>
                                          <p:spTgt spid="39">
                                            <p:txEl>
                                              <p:pRg st="2" end="2"/>
                                            </p:txEl>
                                          </p:spTgt>
                                        </p:tgtEl>
                                      </p:cBhvr>
                                    </p:animEffect>
                                    <p:anim calcmode="lin" valueType="num">
                                      <p:cBhvr>
                                        <p:cTn id="15"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9">
                                            <p:txEl>
                                              <p:pRg st="3" end="3"/>
                                            </p:txEl>
                                          </p:spTgt>
                                        </p:tgtEl>
                                        <p:attrNameLst>
                                          <p:attrName>style.visibility</p:attrName>
                                        </p:attrNameLst>
                                      </p:cBhvr>
                                      <p:to>
                                        <p:strVal val="visible"/>
                                      </p:to>
                                    </p:set>
                                    <p:animEffect transition="in" filter="fade">
                                      <p:cBhvr>
                                        <p:cTn id="19" dur="1000"/>
                                        <p:tgtEl>
                                          <p:spTgt spid="39">
                                            <p:txEl>
                                              <p:pRg st="3" end="3"/>
                                            </p:txEl>
                                          </p:spTgt>
                                        </p:tgtEl>
                                      </p:cBhvr>
                                    </p:animEffect>
                                    <p:anim calcmode="lin" valueType="num">
                                      <p:cBhvr>
                                        <p:cTn id="20"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9">
                                            <p:txEl>
                                              <p:pRg st="5" end="5"/>
                                            </p:txEl>
                                          </p:spTgt>
                                        </p:tgtEl>
                                        <p:attrNameLst>
                                          <p:attrName>style.visibility</p:attrName>
                                        </p:attrNameLst>
                                      </p:cBhvr>
                                      <p:to>
                                        <p:strVal val="visible"/>
                                      </p:to>
                                    </p:set>
                                    <p:animEffect transition="in" filter="fade">
                                      <p:cBhvr>
                                        <p:cTn id="26" dur="1000"/>
                                        <p:tgtEl>
                                          <p:spTgt spid="39">
                                            <p:txEl>
                                              <p:pRg st="5" end="5"/>
                                            </p:txEl>
                                          </p:spTgt>
                                        </p:tgtEl>
                                      </p:cBhvr>
                                    </p:animEffect>
                                    <p:anim calcmode="lin" valueType="num">
                                      <p:cBhvr>
                                        <p:cTn id="27"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9">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9">
                                            <p:txEl>
                                              <p:pRg st="6" end="6"/>
                                            </p:txEl>
                                          </p:spTgt>
                                        </p:tgtEl>
                                        <p:attrNameLst>
                                          <p:attrName>style.visibility</p:attrName>
                                        </p:attrNameLst>
                                      </p:cBhvr>
                                      <p:to>
                                        <p:strVal val="visible"/>
                                      </p:to>
                                    </p:set>
                                    <p:animEffect transition="in" filter="fade">
                                      <p:cBhvr>
                                        <p:cTn id="31" dur="1000"/>
                                        <p:tgtEl>
                                          <p:spTgt spid="39">
                                            <p:txEl>
                                              <p:pRg st="6" end="6"/>
                                            </p:txEl>
                                          </p:spTgt>
                                        </p:tgtEl>
                                      </p:cBhvr>
                                    </p:animEffect>
                                    <p:anim calcmode="lin" valueType="num">
                                      <p:cBhvr>
                                        <p:cTn id="32" dur="1000" fill="hold"/>
                                        <p:tgtEl>
                                          <p:spTgt spid="39">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9">
                                            <p:txEl>
                                              <p:pRg st="8" end="8"/>
                                            </p:txEl>
                                          </p:spTgt>
                                        </p:tgtEl>
                                        <p:attrNameLst>
                                          <p:attrName>style.visibility</p:attrName>
                                        </p:attrNameLst>
                                      </p:cBhvr>
                                      <p:to>
                                        <p:strVal val="visible"/>
                                      </p:to>
                                    </p:set>
                                    <p:animEffect transition="in" filter="fade">
                                      <p:cBhvr>
                                        <p:cTn id="38" dur="1000"/>
                                        <p:tgtEl>
                                          <p:spTgt spid="39">
                                            <p:txEl>
                                              <p:pRg st="8" end="8"/>
                                            </p:txEl>
                                          </p:spTgt>
                                        </p:tgtEl>
                                      </p:cBhvr>
                                    </p:animEffect>
                                    <p:anim calcmode="lin" valueType="num">
                                      <p:cBhvr>
                                        <p:cTn id="39" dur="1000" fill="hold"/>
                                        <p:tgtEl>
                                          <p:spTgt spid="39">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9">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9">
                                            <p:txEl>
                                              <p:pRg st="9" end="9"/>
                                            </p:txEl>
                                          </p:spTgt>
                                        </p:tgtEl>
                                        <p:attrNameLst>
                                          <p:attrName>style.visibility</p:attrName>
                                        </p:attrNameLst>
                                      </p:cBhvr>
                                      <p:to>
                                        <p:strVal val="visible"/>
                                      </p:to>
                                    </p:set>
                                    <p:animEffect transition="in" filter="fade">
                                      <p:cBhvr>
                                        <p:cTn id="43" dur="1000"/>
                                        <p:tgtEl>
                                          <p:spTgt spid="39">
                                            <p:txEl>
                                              <p:pRg st="9" end="9"/>
                                            </p:txEl>
                                          </p:spTgt>
                                        </p:tgtEl>
                                      </p:cBhvr>
                                    </p:animEffect>
                                    <p:anim calcmode="lin" valueType="num">
                                      <p:cBhvr>
                                        <p:cTn id="44" dur="1000" fill="hold"/>
                                        <p:tgtEl>
                                          <p:spTgt spid="39">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447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11</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mt-MT" sz="3600" b="1" dirty="0">
                <a:solidFill>
                  <a:schemeClr val="bg1"/>
                </a:solidFill>
                <a:latin typeface="Calibri" charset="0"/>
                <a:ea typeface="Calibri" charset="0"/>
                <a:cs typeface="Calibri" charset="0"/>
              </a:rPr>
              <a:t>How to work the </a:t>
            </a:r>
            <a:r>
              <a:rPr lang="en-US" sz="3600" b="1" dirty="0">
                <a:solidFill>
                  <a:schemeClr val="bg1"/>
                </a:solidFill>
                <a:latin typeface="Calibri" charset="0"/>
                <a:ea typeface="Calibri" charset="0"/>
                <a:cs typeface="Calibri" charset="0"/>
              </a:rPr>
              <a:t>Year Average Mark </a:t>
            </a:r>
            <a:r>
              <a:rPr lang="mt-MT" sz="3600" b="1" dirty="0">
                <a:solidFill>
                  <a:schemeClr val="bg1"/>
                </a:solidFill>
                <a:latin typeface="Calibri" charset="0"/>
                <a:ea typeface="Calibri" charset="0"/>
                <a:cs typeface="Calibri" charset="0"/>
              </a:rPr>
              <a:t>(</a:t>
            </a:r>
            <a:r>
              <a:rPr lang="en-US" sz="3600" b="1" dirty="0">
                <a:solidFill>
                  <a:schemeClr val="bg1"/>
                </a:solidFill>
                <a:latin typeface="Calibri" charset="0"/>
                <a:ea typeface="Calibri" charset="0"/>
                <a:cs typeface="Calibri" charset="0"/>
              </a:rPr>
              <a:t>required for CP</a:t>
            </a:r>
            <a:r>
              <a:rPr lang="mt-MT" sz="3600" b="1" dirty="0">
                <a:solidFill>
                  <a:schemeClr val="bg1"/>
                </a:solidFill>
                <a:latin typeface="Calibri" charset="0"/>
                <a:ea typeface="Calibri" charset="0"/>
                <a:cs typeface="Calibri" charset="0"/>
              </a:rPr>
              <a:t>)</a:t>
            </a:r>
            <a:endParaRPr lang="en-US" sz="36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3139321"/>
          </a:xfrm>
          <a:prstGeom prst="rect">
            <a:avLst/>
          </a:prstGeom>
        </p:spPr>
        <p:txBody>
          <a:bodyPr wrap="square">
            <a:spAutoFit/>
          </a:bodyPr>
          <a:lstStyle/>
          <a:p>
            <a:pPr marL="285750" indent="-28575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US" b="1" dirty="0">
                <a:solidFill>
                  <a:schemeClr val="accent1">
                    <a:lumMod val="50000"/>
                  </a:schemeClr>
                </a:solidFill>
              </a:rPr>
              <a:t>Another check point, which can be done from the spreadsheets generated from the reports hub on </a:t>
            </a:r>
            <a:r>
              <a:rPr lang="en-US" b="1" dirty="0" err="1">
                <a:solidFill>
                  <a:schemeClr val="accent1">
                    <a:lumMod val="50000"/>
                  </a:schemeClr>
                </a:solidFill>
              </a:rPr>
              <a:t>eSIMS</a:t>
            </a:r>
            <a:r>
              <a:rPr lang="en-US" b="1" dirty="0">
                <a:solidFill>
                  <a:schemeClr val="accent1">
                    <a:lumMod val="50000"/>
                  </a:schemeClr>
                </a:solidFill>
              </a:rPr>
              <a:t>, especially when students have incomplete study-units which may include extended deadlines, is the </a:t>
            </a:r>
            <a:r>
              <a:rPr lang="en-GB" b="1" dirty="0">
                <a:solidFill>
                  <a:schemeClr val="accent1">
                    <a:lumMod val="50000"/>
                  </a:schemeClr>
                </a:solidFill>
              </a:rPr>
              <a:t>“</a:t>
            </a:r>
            <a:r>
              <a:rPr lang="en-US" b="1" dirty="0">
                <a:solidFill>
                  <a:schemeClr val="accent1">
                    <a:lumMod val="50000"/>
                  </a:schemeClr>
                </a:solidFill>
              </a:rPr>
              <a:t>3,000 mark</a:t>
            </a:r>
            <a:r>
              <a:rPr lang="en-GB" b="1" dirty="0">
                <a:solidFill>
                  <a:schemeClr val="accent1">
                    <a:lumMod val="50000"/>
                  </a:schemeClr>
                </a:solidFill>
              </a:rPr>
              <a:t>” limit.  </a:t>
            </a:r>
            <a:r>
              <a:rPr lang="en-GB" dirty="0"/>
              <a:t>This is calculated as 50% of the 6,000 maximum marks a student can obtain during an academic year (60 </a:t>
            </a:r>
            <a:r>
              <a:rPr lang="en-GB" dirty="0" err="1"/>
              <a:t>cr</a:t>
            </a:r>
            <a:r>
              <a:rPr lang="en-GB" dirty="0"/>
              <a:t> x 100%).</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If a student has less than 3000 marks, then the student shall not be eligible for a compensated pass.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If you have any particular cases, it is recommended to refer to the Office of the Registrar.</a:t>
            </a:r>
          </a:p>
          <a:p>
            <a:r>
              <a:rPr lang="mt-MT" dirty="0">
                <a:latin typeface="Calibri" charset="0"/>
                <a:ea typeface="Calibri" charset="0"/>
                <a:cs typeface="Calibri" charset="0"/>
              </a:rPr>
              <a:t>                      </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4810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animEffect transition="in" filter="fade">
                                      <p:cBhvr>
                                        <p:cTn id="7" dur="1000"/>
                                        <p:tgtEl>
                                          <p:spTgt spid="39">
                                            <p:txEl>
                                              <p:pRg st="2" end="2"/>
                                            </p:txEl>
                                          </p:spTgt>
                                        </p:tgtEl>
                                      </p:cBhvr>
                                    </p:animEffect>
                                    <p:anim calcmode="lin" valueType="num">
                                      <p:cBhvr>
                                        <p:cTn id="8"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4" end="4"/>
                                            </p:txEl>
                                          </p:spTgt>
                                        </p:tgtEl>
                                        <p:attrNameLst>
                                          <p:attrName>style.visibility</p:attrName>
                                        </p:attrNameLst>
                                      </p:cBhvr>
                                      <p:to>
                                        <p:strVal val="visible"/>
                                      </p:to>
                                    </p:set>
                                    <p:animEffect transition="in" filter="fade">
                                      <p:cBhvr>
                                        <p:cTn id="14" dur="1000"/>
                                        <p:tgtEl>
                                          <p:spTgt spid="39">
                                            <p:txEl>
                                              <p:pRg st="4" end="4"/>
                                            </p:txEl>
                                          </p:spTgt>
                                        </p:tgtEl>
                                      </p:cBhvr>
                                    </p:animEffect>
                                    <p:anim calcmode="lin" valueType="num">
                                      <p:cBhvr>
                                        <p:cTn id="15"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6" end="6"/>
                                            </p:txEl>
                                          </p:spTgt>
                                        </p:tgtEl>
                                        <p:attrNameLst>
                                          <p:attrName>style.visibility</p:attrName>
                                        </p:attrNameLst>
                                      </p:cBhvr>
                                      <p:to>
                                        <p:strVal val="visible"/>
                                      </p:to>
                                    </p:set>
                                    <p:animEffect transition="in" filter="fade">
                                      <p:cBhvr>
                                        <p:cTn id="21" dur="1000"/>
                                        <p:tgtEl>
                                          <p:spTgt spid="39">
                                            <p:txEl>
                                              <p:pRg st="6" end="6"/>
                                            </p:txEl>
                                          </p:spTgt>
                                        </p:tgtEl>
                                      </p:cBhvr>
                                    </p:animEffect>
                                    <p:anim calcmode="lin" valueType="num">
                                      <p:cBhvr>
                                        <p:cTn id="22" dur="1000" fill="hold"/>
                                        <p:tgtEl>
                                          <p:spTgt spid="3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447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12</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600" b="1" dirty="0">
                <a:solidFill>
                  <a:schemeClr val="bg1"/>
                </a:solidFill>
                <a:latin typeface="Calibri" charset="0"/>
                <a:ea typeface="Calibri" charset="0"/>
                <a:cs typeface="Calibri" charset="0"/>
              </a:rPr>
              <a:t>Compensated Pass</a:t>
            </a:r>
            <a:endParaRPr lang="en-US" sz="36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3231654"/>
          </a:xfrm>
          <a:prstGeom prst="rect">
            <a:avLst/>
          </a:prstGeom>
        </p:spPr>
        <p:txBody>
          <a:bodyPr wrap="square">
            <a:spAutoFit/>
          </a:bodyPr>
          <a:lstStyle/>
          <a:p>
            <a:pPr algn="ctr"/>
            <a:endParaRPr lang="en-GB" sz="2200" dirty="0"/>
          </a:p>
          <a:p>
            <a:pPr algn="ctr"/>
            <a:endParaRPr lang="mt-MT" sz="2200" dirty="0"/>
          </a:p>
          <a:p>
            <a:pPr marL="342900" indent="-342900" algn="just">
              <a:buFont typeface="Arial" panose="020B0604020202020204" pitchFamily="34" charset="0"/>
              <a:buChar char="•"/>
            </a:pPr>
            <a:r>
              <a:rPr lang="mt-MT" sz="2000" dirty="0"/>
              <a:t>In courses comprising </a:t>
            </a:r>
            <a:r>
              <a:rPr lang="mt-MT" sz="2000" b="1" dirty="0"/>
              <a:t>two main areas </a:t>
            </a:r>
            <a:r>
              <a:rPr lang="mt-MT" sz="2000" dirty="0"/>
              <a:t>the </a:t>
            </a:r>
            <a:r>
              <a:rPr lang="mt-MT" sz="2000" b="1" dirty="0"/>
              <a:t>Year Average Mark of at least 50% </a:t>
            </a:r>
          </a:p>
          <a:p>
            <a:pPr algn="just"/>
            <a:r>
              <a:rPr lang="mt-MT" sz="2000" b="1" dirty="0"/>
              <a:t>      refers to the </a:t>
            </a:r>
            <a:r>
              <a:rPr lang="mt-MT" sz="2000" b="1" dirty="0">
                <a:solidFill>
                  <a:schemeClr val="accent1">
                    <a:lumMod val="50000"/>
                  </a:schemeClr>
                </a:solidFill>
              </a:rPr>
              <a:t>Average Mark in the programme of study for the same area</a:t>
            </a:r>
            <a:r>
              <a:rPr lang="en-GB" sz="2000" b="1" dirty="0">
                <a:solidFill>
                  <a:schemeClr val="accent1">
                    <a:lumMod val="50000"/>
                  </a:schemeClr>
                </a:solidFill>
              </a:rPr>
              <a:t> of the study-unit</a:t>
            </a:r>
            <a:r>
              <a:rPr lang="mt-MT" sz="2000" dirty="0">
                <a:solidFill>
                  <a:schemeClr val="accent1">
                    <a:lumMod val="75000"/>
                  </a:schemeClr>
                </a:solidFill>
              </a:rPr>
              <a:t>.</a:t>
            </a:r>
            <a:r>
              <a:rPr lang="en-GB" sz="2000" dirty="0">
                <a:solidFill>
                  <a:schemeClr val="accent1">
                    <a:lumMod val="75000"/>
                  </a:schemeClr>
                </a:solidFill>
              </a:rPr>
              <a:t> </a:t>
            </a:r>
          </a:p>
          <a:p>
            <a:pPr algn="just"/>
            <a:r>
              <a:rPr lang="en-GB" sz="2000" dirty="0">
                <a:solidFill>
                  <a:schemeClr val="accent1">
                    <a:lumMod val="75000"/>
                  </a:schemeClr>
                </a:solidFill>
              </a:rPr>
              <a:t>      </a:t>
            </a:r>
            <a:r>
              <a:rPr lang="mt-MT" sz="2000" dirty="0"/>
              <a:t>(</a:t>
            </a:r>
            <a:r>
              <a:rPr lang="en-US" sz="2000" dirty="0"/>
              <a:t>UG </a:t>
            </a:r>
            <a:r>
              <a:rPr lang="en-US" sz="2000" dirty="0" err="1"/>
              <a:t>Reg</a:t>
            </a:r>
            <a:r>
              <a:rPr lang="en-US" sz="2000" dirty="0"/>
              <a:t> 48 (2)</a:t>
            </a:r>
            <a:r>
              <a:rPr lang="mt-MT" sz="2000" dirty="0"/>
              <a:t>).</a:t>
            </a:r>
            <a:endParaRPr lang="en-GB" sz="2000" dirty="0"/>
          </a:p>
          <a:p>
            <a:pPr algn="just"/>
            <a:r>
              <a:rPr lang="en-GB" sz="2000" dirty="0">
                <a:solidFill>
                  <a:schemeClr val="accent1">
                    <a:lumMod val="75000"/>
                  </a:schemeClr>
                </a:solidFill>
              </a:rPr>
              <a:t>                       </a:t>
            </a:r>
            <a:r>
              <a:rPr lang="mt-MT" sz="2000" dirty="0">
                <a:solidFill>
                  <a:schemeClr val="accent1">
                    <a:lumMod val="75000"/>
                  </a:schemeClr>
                </a:solidFill>
              </a:rPr>
              <a:t>  </a:t>
            </a:r>
            <a:r>
              <a:rPr lang="en-GB" sz="2000" dirty="0">
                <a:solidFill>
                  <a:schemeClr val="accent1">
                    <a:lumMod val="75000"/>
                  </a:schemeClr>
                </a:solidFill>
              </a:rPr>
              <a:t>    </a:t>
            </a:r>
            <a:endParaRPr lang="en-GB" sz="2000" dirty="0"/>
          </a:p>
          <a:p>
            <a:pPr marL="342900" indent="-342900" algn="just">
              <a:buFont typeface="Arial" panose="020B0604020202020204" pitchFamily="34" charset="0"/>
              <a:buChar char="•"/>
            </a:pPr>
            <a:r>
              <a:rPr lang="mt-MT" sz="2000" dirty="0">
                <a:latin typeface="Calibri" charset="0"/>
                <a:ea typeface="Calibri" charset="0"/>
                <a:cs typeface="Calibri" charset="0"/>
              </a:rPr>
              <a:t>Where there are </a:t>
            </a:r>
            <a:r>
              <a:rPr lang="en-US" sz="2000" dirty="0">
                <a:latin typeface="Calibri" charset="0"/>
                <a:ea typeface="Calibri" charset="0"/>
                <a:cs typeface="Calibri" charset="0"/>
              </a:rPr>
              <a:t>study-units assessed on a </a:t>
            </a:r>
            <a:r>
              <a:rPr lang="en-US" sz="2000" b="1" dirty="0">
                <a:latin typeface="Calibri" charset="0"/>
                <a:ea typeface="Calibri" charset="0"/>
                <a:cs typeface="Calibri" charset="0"/>
              </a:rPr>
              <a:t>pass/fail basis</a:t>
            </a:r>
            <a:r>
              <a:rPr lang="en-US" sz="2000" dirty="0">
                <a:latin typeface="Calibri" charset="0"/>
                <a:ea typeface="Calibri" charset="0"/>
                <a:cs typeface="Calibri" charset="0"/>
              </a:rPr>
              <a:t>, </a:t>
            </a:r>
            <a:r>
              <a:rPr lang="mt-MT" sz="2000" dirty="0">
                <a:latin typeface="Calibri" charset="0"/>
                <a:ea typeface="Calibri" charset="0"/>
                <a:cs typeface="Calibri" charset="0"/>
              </a:rPr>
              <a:t>the </a:t>
            </a:r>
            <a:r>
              <a:rPr lang="mt-MT" sz="2000" b="1" dirty="0">
                <a:latin typeface="Calibri" charset="0"/>
                <a:ea typeface="Calibri" charset="0"/>
                <a:cs typeface="Calibri" charset="0"/>
              </a:rPr>
              <a:t>number of credits assigned to these study-units is </a:t>
            </a:r>
            <a:r>
              <a:rPr lang="mt-MT" sz="2000" b="1" dirty="0">
                <a:solidFill>
                  <a:schemeClr val="accent1">
                    <a:lumMod val="50000"/>
                  </a:schemeClr>
                </a:solidFill>
                <a:latin typeface="Calibri" charset="0"/>
                <a:ea typeface="Calibri" charset="0"/>
                <a:cs typeface="Calibri" charset="0"/>
              </a:rPr>
              <a:t>not taken into consideration when calculating the Year Average Mark</a:t>
            </a:r>
            <a:r>
              <a:rPr lang="mt-MT" sz="2000" dirty="0">
                <a:latin typeface="Calibri" charset="0"/>
                <a:ea typeface="Calibri" charset="0"/>
                <a:cs typeface="Calibri" charset="0"/>
              </a:rPr>
              <a:t>.  </a:t>
            </a:r>
          </a:p>
          <a:p>
            <a:pPr algn="just"/>
            <a:r>
              <a:rPr lang="mt-MT" sz="2000" dirty="0">
                <a:latin typeface="Calibri" charset="0"/>
                <a:cs typeface="Calibri" charset="0"/>
              </a:rPr>
              <a:t>       Eg: 6 cr (Pass/Fail); Year Average is worked out on 54 credits.</a:t>
            </a:r>
            <a:endParaRPr lang="en-GB" sz="2000" dirty="0">
              <a:latin typeface="Calibri" charset="0"/>
              <a:cs typeface="Calibri" charset="0"/>
            </a:endParaRPr>
          </a:p>
          <a:p>
            <a:pPr algn="just"/>
            <a:endParaRPr lang="en-GB" sz="2000" dirty="0">
              <a:latin typeface="Calibri" charset="0"/>
              <a:cs typeface="Calibri" charset="0"/>
            </a:endParaRPr>
          </a:p>
        </p:txBody>
      </p:sp>
    </p:spTree>
    <p:extLst>
      <p:ext uri="{BB962C8B-B14F-4D97-AF65-F5344CB8AC3E}">
        <p14:creationId xmlns:p14="http://schemas.microsoft.com/office/powerpoint/2010/main" val="37400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animEffect transition="in" filter="fade">
                                      <p:cBhvr>
                                        <p:cTn id="7" dur="1000"/>
                                        <p:tgtEl>
                                          <p:spTgt spid="39">
                                            <p:txEl>
                                              <p:pRg st="2" end="2"/>
                                            </p:txEl>
                                          </p:spTgt>
                                        </p:tgtEl>
                                      </p:cBhvr>
                                    </p:animEffect>
                                    <p:anim calcmode="lin" valueType="num">
                                      <p:cBhvr>
                                        <p:cTn id="8"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xEl>
                                              <p:pRg st="3" end="3"/>
                                            </p:txEl>
                                          </p:spTgt>
                                        </p:tgtEl>
                                        <p:attrNameLst>
                                          <p:attrName>style.visibility</p:attrName>
                                        </p:attrNameLst>
                                      </p:cBhvr>
                                      <p:to>
                                        <p:strVal val="visible"/>
                                      </p:to>
                                    </p:set>
                                    <p:animEffect transition="in" filter="fade">
                                      <p:cBhvr>
                                        <p:cTn id="12" dur="1000"/>
                                        <p:tgtEl>
                                          <p:spTgt spid="39">
                                            <p:txEl>
                                              <p:pRg st="3" end="3"/>
                                            </p:txEl>
                                          </p:spTgt>
                                        </p:tgtEl>
                                      </p:cBhvr>
                                    </p:animEffect>
                                    <p:anim calcmode="lin" valueType="num">
                                      <p:cBhvr>
                                        <p:cTn id="13"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9">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xEl>
                                              <p:pRg st="4" end="4"/>
                                            </p:txEl>
                                          </p:spTgt>
                                        </p:tgtEl>
                                        <p:attrNameLst>
                                          <p:attrName>style.visibility</p:attrName>
                                        </p:attrNameLst>
                                      </p:cBhvr>
                                      <p:to>
                                        <p:strVal val="visible"/>
                                      </p:to>
                                    </p:set>
                                    <p:animEffect transition="in" filter="fade">
                                      <p:cBhvr>
                                        <p:cTn id="17" dur="1000"/>
                                        <p:tgtEl>
                                          <p:spTgt spid="39">
                                            <p:txEl>
                                              <p:pRg st="4" end="4"/>
                                            </p:txEl>
                                          </p:spTgt>
                                        </p:tgtEl>
                                      </p:cBhvr>
                                    </p:animEffect>
                                    <p:anim calcmode="lin" valueType="num">
                                      <p:cBhvr>
                                        <p:cTn id="18"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9">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xEl>
                                              <p:pRg st="5" end="5"/>
                                            </p:txEl>
                                          </p:spTgt>
                                        </p:tgtEl>
                                        <p:attrNameLst>
                                          <p:attrName>style.visibility</p:attrName>
                                        </p:attrNameLst>
                                      </p:cBhvr>
                                      <p:to>
                                        <p:strVal val="visible"/>
                                      </p:to>
                                    </p:set>
                                    <p:animEffect transition="in" filter="fade">
                                      <p:cBhvr>
                                        <p:cTn id="22" dur="1000"/>
                                        <p:tgtEl>
                                          <p:spTgt spid="39">
                                            <p:txEl>
                                              <p:pRg st="5" end="5"/>
                                            </p:txEl>
                                          </p:spTgt>
                                        </p:tgtEl>
                                      </p:cBhvr>
                                    </p:animEffect>
                                    <p:anim calcmode="lin" valueType="num">
                                      <p:cBhvr>
                                        <p:cTn id="23"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9">
                                            <p:txEl>
                                              <p:pRg st="6" end="6"/>
                                            </p:txEl>
                                          </p:spTgt>
                                        </p:tgtEl>
                                        <p:attrNameLst>
                                          <p:attrName>style.visibility</p:attrName>
                                        </p:attrNameLst>
                                      </p:cBhvr>
                                      <p:to>
                                        <p:strVal val="visible"/>
                                      </p:to>
                                    </p:set>
                                    <p:animEffect transition="in" filter="fade">
                                      <p:cBhvr>
                                        <p:cTn id="29" dur="1000"/>
                                        <p:tgtEl>
                                          <p:spTgt spid="39">
                                            <p:txEl>
                                              <p:pRg st="6" end="6"/>
                                            </p:txEl>
                                          </p:spTgt>
                                        </p:tgtEl>
                                      </p:cBhvr>
                                    </p:animEffect>
                                    <p:anim calcmode="lin" valueType="num">
                                      <p:cBhvr>
                                        <p:cTn id="30" dur="1000" fill="hold"/>
                                        <p:tgtEl>
                                          <p:spTgt spid="39">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9">
                                            <p:txEl>
                                              <p:pRg st="7" end="7"/>
                                            </p:txEl>
                                          </p:spTgt>
                                        </p:tgtEl>
                                        <p:attrNameLst>
                                          <p:attrName>style.visibility</p:attrName>
                                        </p:attrNameLst>
                                      </p:cBhvr>
                                      <p:to>
                                        <p:strVal val="visible"/>
                                      </p:to>
                                    </p:set>
                                    <p:animEffect transition="in" filter="fade">
                                      <p:cBhvr>
                                        <p:cTn id="36" dur="1000"/>
                                        <p:tgtEl>
                                          <p:spTgt spid="39">
                                            <p:txEl>
                                              <p:pRg st="7" end="7"/>
                                            </p:txEl>
                                          </p:spTgt>
                                        </p:tgtEl>
                                      </p:cBhvr>
                                    </p:animEffect>
                                    <p:anim calcmode="lin" valueType="num">
                                      <p:cBhvr>
                                        <p:cTn id="37" dur="1000" fill="hold"/>
                                        <p:tgtEl>
                                          <p:spTgt spid="39">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563349" y="-5850608"/>
            <a:ext cx="7913824" cy="8418076"/>
          </a:xfrm>
        </p:spPr>
      </p:pic>
      <p:sp>
        <p:nvSpPr>
          <p:cNvPr id="7" name="Slide Number Placeholder 6"/>
          <p:cNvSpPr>
            <a:spLocks noGrp="1"/>
          </p:cNvSpPr>
          <p:nvPr>
            <p:ph type="sldNum" sz="quarter" idx="12"/>
          </p:nvPr>
        </p:nvSpPr>
        <p:spPr/>
        <p:txBody>
          <a:bodyPr/>
          <a:lstStyle/>
          <a:p>
            <a:fld id="{D5025753-AC55-D040-8716-3E6E234479F7}" type="slidenum">
              <a:rPr lang="en-US" smtClean="0"/>
              <a:t>13</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b="1" dirty="0">
                <a:solidFill>
                  <a:schemeClr val="bg1"/>
                </a:solidFill>
                <a:latin typeface="Calibri" charset="0"/>
                <a:ea typeface="Calibri" charset="0"/>
                <a:cs typeface="Calibri" charset="0"/>
              </a:rPr>
              <a:t>Progression in terms of the UG Regulations</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5539978"/>
          </a:xfrm>
          <a:prstGeom prst="rect">
            <a:avLst/>
          </a:prstGeom>
        </p:spPr>
        <p:txBody>
          <a:bodyPr wrap="square">
            <a:spAutoFit/>
          </a:bodyPr>
          <a:lstStyle/>
          <a:p>
            <a:r>
              <a:rPr lang="en-GB" sz="2000" b="1" dirty="0"/>
              <a:t>REMEMBER</a:t>
            </a:r>
            <a:r>
              <a:rPr lang="en-GB" sz="2000" dirty="0"/>
              <a:t>:  For study-units having more than one component, where the student is absent for one of the components, and thus the study-unit is marked as Incomplete</a:t>
            </a:r>
            <a:r>
              <a:rPr lang="mt-MT" sz="2000" dirty="0"/>
              <a:t> (0/AB)</a:t>
            </a:r>
            <a:r>
              <a:rPr lang="en-GB" sz="2000" dirty="0"/>
              <a:t>, the student has a choice </a:t>
            </a:r>
            <a:r>
              <a:rPr lang="en-GB" sz="2000" b="1" dirty="0"/>
              <a:t>by not later than seven days </a:t>
            </a:r>
            <a:r>
              <a:rPr lang="en-GB" sz="2000" dirty="0"/>
              <a:t>from the publication of the study-unit overall result, to:</a:t>
            </a:r>
          </a:p>
          <a:p>
            <a:r>
              <a:rPr lang="en-GB" sz="2000" dirty="0"/>
              <a:t> </a:t>
            </a:r>
          </a:p>
          <a:p>
            <a:pPr marL="285750" indent="-285750">
              <a:buFontTx/>
              <a:buChar char="-"/>
            </a:pPr>
            <a:r>
              <a:rPr lang="mt-MT" sz="2000" dirty="0"/>
              <a:t>e</a:t>
            </a:r>
            <a:r>
              <a:rPr lang="en-GB" sz="2000" dirty="0" err="1"/>
              <a:t>ither</a:t>
            </a:r>
            <a:r>
              <a:rPr lang="en-GB" sz="2000" dirty="0"/>
              <a:t> close the result with an overall Fail </a:t>
            </a:r>
            <a:r>
              <a:rPr lang="mt-MT" sz="2000" dirty="0"/>
              <a:t>(0/F)</a:t>
            </a:r>
            <a:r>
              <a:rPr lang="en-GB" sz="2000" dirty="0"/>
              <a:t> in order to be allowed a supplementary assessment in the missed component together with any other component</a:t>
            </a:r>
            <a:r>
              <a:rPr lang="mt-MT" sz="2000" dirty="0"/>
              <a:t>/s</a:t>
            </a:r>
            <a:r>
              <a:rPr lang="en-GB" sz="2000" dirty="0"/>
              <a:t> in which the student failed;</a:t>
            </a:r>
          </a:p>
          <a:p>
            <a:endParaRPr lang="en-GB" sz="2000" dirty="0"/>
          </a:p>
          <a:p>
            <a:pPr marL="342900" indent="-342900">
              <a:buFontTx/>
              <a:buChar char="-"/>
            </a:pPr>
            <a:r>
              <a:rPr lang="mt-MT" sz="2000" dirty="0"/>
              <a:t>o</a:t>
            </a:r>
            <a:r>
              <a:rPr lang="en-GB" sz="2000" dirty="0"/>
              <a:t>r request not to be assessed in the missed component (unless an obligatory pass is required in that component) and that an overall result for the study-unit be issued.</a:t>
            </a:r>
            <a:r>
              <a:rPr lang="mt-MT" sz="2000" dirty="0"/>
              <a:t>   </a:t>
            </a:r>
            <a:endParaRPr lang="en-GB" sz="2000" dirty="0"/>
          </a:p>
          <a:p>
            <a:pPr algn="r"/>
            <a:r>
              <a:rPr lang="mt-MT" sz="2000" dirty="0"/>
              <a:t>(UG Reg 51(2)).</a:t>
            </a:r>
          </a:p>
          <a:p>
            <a:r>
              <a:rPr lang="mt-MT" sz="2000" dirty="0"/>
              <a:t>These options are available to students through their eSIMS portal.</a:t>
            </a:r>
            <a:endParaRPr lang="en-GB" sz="2000" dirty="0"/>
          </a:p>
          <a:p>
            <a:pPr marL="342900" indent="-342900">
              <a:buFont typeface="Arial" panose="020B0604020202020204" pitchFamily="34" charset="0"/>
              <a:buChar char="•"/>
            </a:pPr>
            <a:endParaRPr lang="en-US" sz="2200" dirty="0"/>
          </a:p>
          <a:p>
            <a:endParaRPr lang="en-GB" sz="2400" dirty="0"/>
          </a:p>
          <a:p>
            <a:pPr>
              <a:lnSpc>
                <a:spcPct val="200000"/>
              </a:lnSpc>
              <a:buClr>
                <a:srgbClr val="CB203D"/>
              </a:buClr>
            </a:pPr>
            <a:r>
              <a:rPr lang="en-US" altLang="en-US" sz="1000" dirty="0"/>
              <a:t> </a:t>
            </a:r>
            <a:endParaRPr lang="en-US" altLang="en-US" sz="1000" dirty="0">
              <a:latin typeface="Arial" panose="020B0604020202020204" pitchFamily="34" charset="0"/>
            </a:endParaRPr>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1654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496466" y="-5798436"/>
            <a:ext cx="7815513" cy="8769265"/>
          </a:xfrm>
        </p:spPr>
      </p:pic>
      <p:sp>
        <p:nvSpPr>
          <p:cNvPr id="9" name="Slide Number Placeholder 8"/>
          <p:cNvSpPr>
            <a:spLocks noGrp="1"/>
          </p:cNvSpPr>
          <p:nvPr>
            <p:ph type="sldNum" sz="quarter" idx="12"/>
          </p:nvPr>
        </p:nvSpPr>
        <p:spPr/>
        <p:txBody>
          <a:bodyPr/>
          <a:lstStyle/>
          <a:p>
            <a:fld id="{D5025753-AC55-D040-8716-3E6E234479F7}" type="slidenum">
              <a:rPr lang="en-US" smtClean="0"/>
              <a:t>14</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Failure from a UG course</a:t>
            </a:r>
            <a:endParaRPr lang="en-US" sz="2400" dirty="0">
              <a:solidFill>
                <a:schemeClr val="bg1"/>
              </a:solidFill>
              <a:latin typeface="Calibri" charset="0"/>
              <a:ea typeface="Calibri" charset="0"/>
              <a:cs typeface="Calibri" charset="0"/>
            </a:endParaRPr>
          </a:p>
        </p:txBody>
      </p:sp>
      <p:sp>
        <p:nvSpPr>
          <p:cNvPr id="6" name="Rectangle 5"/>
          <p:cNvSpPr/>
          <p:nvPr/>
        </p:nvSpPr>
        <p:spPr>
          <a:xfrm>
            <a:off x="751258" y="2756493"/>
            <a:ext cx="10200278" cy="2877711"/>
          </a:xfrm>
          <a:prstGeom prst="rect">
            <a:avLst/>
          </a:prstGeom>
        </p:spPr>
        <p:txBody>
          <a:bodyPr wrap="square">
            <a:spAutoFit/>
          </a:bodyPr>
          <a:lstStyle/>
          <a:p>
            <a:pPr>
              <a:lnSpc>
                <a:spcPct val="150000"/>
              </a:lnSpc>
              <a:buClr>
                <a:srgbClr val="CB203D"/>
              </a:buClr>
            </a:pPr>
            <a:r>
              <a:rPr lang="mt-MT" sz="2000" dirty="0">
                <a:latin typeface="Calibri" charset="0"/>
                <a:ea typeface="Calibri" charset="0"/>
                <a:cs typeface="Calibri" charset="0"/>
              </a:rPr>
              <a:t>A s</a:t>
            </a:r>
            <a:r>
              <a:rPr lang="en-US" sz="2000" dirty="0" err="1">
                <a:latin typeface="Calibri" charset="0"/>
                <a:ea typeface="Calibri" charset="0"/>
                <a:cs typeface="Calibri" charset="0"/>
              </a:rPr>
              <a:t>tudent</a:t>
            </a:r>
            <a:r>
              <a:rPr lang="en-US" sz="2000" dirty="0">
                <a:latin typeface="Calibri" charset="0"/>
                <a:ea typeface="Calibri" charset="0"/>
                <a:cs typeface="Calibri" charset="0"/>
              </a:rPr>
              <a:t> shall be deemed to have </a:t>
            </a:r>
            <a:r>
              <a:rPr lang="en-US" sz="2000" b="1" dirty="0">
                <a:solidFill>
                  <a:schemeClr val="accent1">
                    <a:lumMod val="50000"/>
                  </a:schemeClr>
                </a:solidFill>
                <a:latin typeface="Calibri" charset="0"/>
                <a:ea typeface="Calibri" charset="0"/>
                <a:cs typeface="Calibri" charset="0"/>
              </a:rPr>
              <a:t>failed </a:t>
            </a:r>
            <a:r>
              <a:rPr lang="en-US" sz="2000" dirty="0">
                <a:latin typeface="Calibri" charset="0"/>
                <a:ea typeface="Calibri" charset="0"/>
                <a:cs typeface="Calibri" charset="0"/>
              </a:rPr>
              <a:t>and is required to withdraw from a UG Course, if:</a:t>
            </a:r>
          </a:p>
          <a:p>
            <a:pPr>
              <a:buClr>
                <a:srgbClr val="CB203D"/>
              </a:buClr>
            </a:pPr>
            <a:endParaRPr lang="en-US" sz="2000" dirty="0">
              <a:latin typeface="Calibri" charset="0"/>
              <a:ea typeface="Calibri" charset="0"/>
              <a:cs typeface="Calibri" charset="0"/>
            </a:endParaRPr>
          </a:p>
          <a:p>
            <a:pPr marL="342900" indent="-342900">
              <a:buClr>
                <a:srgbClr val="CB203D"/>
              </a:buClr>
              <a:buFont typeface="Arial" panose="020B0604020202020204" pitchFamily="34" charset="0"/>
              <a:buChar char="•"/>
            </a:pPr>
            <a:r>
              <a:rPr lang="en-US" sz="2000" b="1" dirty="0">
                <a:solidFill>
                  <a:schemeClr val="accent1">
                    <a:lumMod val="50000"/>
                  </a:schemeClr>
                </a:solidFill>
                <a:latin typeface="Calibri" charset="0"/>
                <a:ea typeface="Calibri" charset="0"/>
                <a:cs typeface="Calibri" charset="0"/>
              </a:rPr>
              <a:t>all opportunities </a:t>
            </a:r>
            <a:r>
              <a:rPr lang="en-US" sz="2000" dirty="0">
                <a:latin typeface="Calibri" charset="0"/>
                <a:ea typeface="Calibri" charset="0"/>
                <a:cs typeface="Calibri" charset="0"/>
              </a:rPr>
              <a:t>for a study-unit have been </a:t>
            </a:r>
            <a:r>
              <a:rPr lang="en-US" sz="2000" b="1" dirty="0">
                <a:solidFill>
                  <a:schemeClr val="accent1">
                    <a:lumMod val="50000"/>
                  </a:schemeClr>
                </a:solidFill>
                <a:latin typeface="Calibri" charset="0"/>
                <a:ea typeface="Calibri" charset="0"/>
                <a:cs typeface="Calibri" charset="0"/>
              </a:rPr>
              <a:t>consumed and the student still did not obtain a pass mark/grade</a:t>
            </a:r>
            <a:r>
              <a:rPr lang="en-US" sz="2000" dirty="0">
                <a:latin typeface="Calibri" charset="0"/>
                <a:ea typeface="Calibri" charset="0"/>
                <a:cs typeface="Calibri" charset="0"/>
              </a:rPr>
              <a:t>; (UG </a:t>
            </a:r>
            <a:r>
              <a:rPr lang="en-US" sz="2000" dirty="0" err="1">
                <a:latin typeface="Calibri" charset="0"/>
                <a:ea typeface="Calibri" charset="0"/>
                <a:cs typeface="Calibri" charset="0"/>
              </a:rPr>
              <a:t>Reg</a:t>
            </a:r>
            <a:r>
              <a:rPr lang="en-US" sz="2000" dirty="0">
                <a:latin typeface="Calibri" charset="0"/>
                <a:ea typeface="Calibri" charset="0"/>
                <a:cs typeface="Calibri" charset="0"/>
              </a:rPr>
              <a:t> 55)</a:t>
            </a:r>
          </a:p>
          <a:p>
            <a:pPr marL="342900" indent="-342900">
              <a:buClr>
                <a:srgbClr val="CB203D"/>
              </a:buClr>
              <a:buFont typeface="Arial" panose="020B0604020202020204" pitchFamily="34" charset="0"/>
              <a:buChar char="•"/>
            </a:pPr>
            <a:r>
              <a:rPr lang="en-US" sz="2000" dirty="0">
                <a:latin typeface="Calibri" charset="0"/>
                <a:ea typeface="Calibri" charset="0"/>
                <a:cs typeface="Calibri" charset="0"/>
              </a:rPr>
              <a:t>the </a:t>
            </a:r>
            <a:r>
              <a:rPr lang="mt-MT" sz="2000" b="1" dirty="0">
                <a:solidFill>
                  <a:schemeClr val="accent1">
                    <a:lumMod val="50000"/>
                  </a:schemeClr>
                </a:solidFill>
                <a:latin typeface="Calibri" charset="0"/>
                <a:ea typeface="Calibri" charset="0"/>
                <a:cs typeface="Calibri" charset="0"/>
              </a:rPr>
              <a:t>reason submitted for absence/non-submission </a:t>
            </a:r>
            <a:r>
              <a:rPr lang="mt-MT" sz="2000" dirty="0">
                <a:latin typeface="Calibri" charset="0"/>
                <a:ea typeface="Calibri" charset="0"/>
                <a:cs typeface="Calibri" charset="0"/>
              </a:rPr>
              <a:t>at the</a:t>
            </a:r>
            <a:r>
              <a:rPr lang="en-US" sz="2000" dirty="0">
                <a:latin typeface="Calibri" charset="0"/>
                <a:ea typeface="Calibri" charset="0"/>
                <a:cs typeface="Calibri" charset="0"/>
              </a:rPr>
              <a:t> final assessment opportunity </a:t>
            </a:r>
            <a:r>
              <a:rPr lang="en-US" sz="2000" b="1" dirty="0">
                <a:solidFill>
                  <a:schemeClr val="accent1">
                    <a:lumMod val="50000"/>
                  </a:schemeClr>
                </a:solidFill>
                <a:latin typeface="Calibri" charset="0"/>
                <a:ea typeface="Calibri" charset="0"/>
                <a:cs typeface="Calibri" charset="0"/>
              </a:rPr>
              <a:t>is not approved by </a:t>
            </a:r>
            <a:r>
              <a:rPr lang="mt-MT" sz="2000" b="1" dirty="0">
                <a:solidFill>
                  <a:schemeClr val="accent1">
                    <a:lumMod val="50000"/>
                  </a:schemeClr>
                </a:solidFill>
                <a:latin typeface="Calibri" charset="0"/>
                <a:ea typeface="Calibri" charset="0"/>
                <a:cs typeface="Calibri" charset="0"/>
              </a:rPr>
              <a:t>the board appointed by </a:t>
            </a:r>
            <a:r>
              <a:rPr lang="en-US" sz="2000" b="1" dirty="0">
                <a:solidFill>
                  <a:schemeClr val="accent1">
                    <a:lumMod val="50000"/>
                  </a:schemeClr>
                </a:solidFill>
                <a:latin typeface="Calibri" charset="0"/>
                <a:ea typeface="Calibri" charset="0"/>
                <a:cs typeface="Calibri" charset="0"/>
              </a:rPr>
              <a:t>Senate</a:t>
            </a:r>
            <a:r>
              <a:rPr lang="mt-MT" sz="2000" dirty="0">
                <a:solidFill>
                  <a:schemeClr val="accent1">
                    <a:lumMod val="50000"/>
                  </a:schemeClr>
                </a:solidFill>
                <a:latin typeface="Calibri" charset="0"/>
                <a:ea typeface="Calibri" charset="0"/>
                <a:cs typeface="Calibri" charset="0"/>
              </a:rPr>
              <a:t>.</a:t>
            </a:r>
            <a:r>
              <a:rPr lang="en-GB" sz="2000" dirty="0">
                <a:solidFill>
                  <a:schemeClr val="accent1">
                    <a:lumMod val="50000"/>
                  </a:schemeClr>
                </a:solidFill>
                <a:latin typeface="Calibri" charset="0"/>
                <a:ea typeface="Calibri" charset="0"/>
                <a:cs typeface="Calibri" charset="0"/>
              </a:rPr>
              <a:t> (UG </a:t>
            </a:r>
            <a:r>
              <a:rPr lang="en-GB" sz="2000" dirty="0" err="1">
                <a:solidFill>
                  <a:schemeClr val="accent1">
                    <a:lumMod val="50000"/>
                  </a:schemeClr>
                </a:solidFill>
                <a:latin typeface="Calibri" charset="0"/>
                <a:ea typeface="Calibri" charset="0"/>
                <a:cs typeface="Calibri" charset="0"/>
              </a:rPr>
              <a:t>Reg</a:t>
            </a:r>
            <a:r>
              <a:rPr lang="en-GB" sz="2000" dirty="0">
                <a:solidFill>
                  <a:schemeClr val="accent1">
                    <a:lumMod val="50000"/>
                  </a:schemeClr>
                </a:solidFill>
                <a:latin typeface="Calibri" charset="0"/>
                <a:ea typeface="Calibri" charset="0"/>
                <a:cs typeface="Calibri" charset="0"/>
              </a:rPr>
              <a:t> 49(3))</a:t>
            </a:r>
            <a:endParaRPr lang="en-US" sz="2000" dirty="0">
              <a:solidFill>
                <a:schemeClr val="accent1">
                  <a:lumMod val="50000"/>
                </a:schemeClr>
              </a:solidFill>
              <a:latin typeface="Calibri" charset="0"/>
              <a:ea typeface="Calibri" charset="0"/>
              <a:cs typeface="Calibri" charset="0"/>
            </a:endParaRPr>
          </a:p>
          <a:p>
            <a:pPr>
              <a:lnSpc>
                <a:spcPct val="150000"/>
              </a:lnSpc>
              <a:buClr>
                <a:srgbClr val="CB203D"/>
              </a:buClr>
            </a:pPr>
            <a:endParaRPr lang="en-US" sz="2000" dirty="0">
              <a:latin typeface="Calibri" charset="0"/>
              <a:ea typeface="Calibri" charset="0"/>
              <a:cs typeface="Calibri" charset="0"/>
            </a:endParaRPr>
          </a:p>
          <a:p>
            <a:pPr algn="r">
              <a:lnSpc>
                <a:spcPct val="150000"/>
              </a:lnSpc>
              <a:buClr>
                <a:srgbClr val="CB203D"/>
              </a:buClr>
            </a:pPr>
            <a:r>
              <a:rPr lang="en-US" sz="1400" i="1" dirty="0">
                <a:latin typeface="Calibri" charset="0"/>
                <a:ea typeface="Calibri" charset="0"/>
                <a:cs typeface="Calibri" charset="0"/>
              </a:rPr>
              <a:t>Students shall be granted an interim award as provided for in the respective course bye-laws or by the General Regulations.</a:t>
            </a:r>
          </a:p>
        </p:txBody>
      </p:sp>
    </p:spTree>
    <p:extLst>
      <p:ext uri="{BB962C8B-B14F-4D97-AF65-F5344CB8AC3E}">
        <p14:creationId xmlns:p14="http://schemas.microsoft.com/office/powerpoint/2010/main" val="307008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48" r="248" b="16084"/>
          <a:stretch/>
        </p:blipFill>
        <p:spPr>
          <a:xfrm>
            <a:off x="0" y="0"/>
            <a:ext cx="12192000" cy="6858000"/>
          </a:xfrm>
          <a:prstGeom prst="rect">
            <a:avLst/>
          </a:prstGeom>
        </p:spPr>
      </p:pic>
      <p:pic>
        <p:nvPicPr>
          <p:cNvPr id="11" name="Picture 10"/>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rot="1205534">
            <a:off x="3084143" y="426216"/>
            <a:ext cx="5786648" cy="6620200"/>
          </a:xfrm>
          <a:prstGeom prst="rect">
            <a:avLst/>
          </a:prstGeom>
        </p:spPr>
      </p:pic>
      <p:pic>
        <p:nvPicPr>
          <p:cNvPr id="4" name="Picture 3"/>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061417" y="540038"/>
            <a:ext cx="6013559" cy="5610847"/>
          </a:xfrm>
          <a:prstGeom prst="rect">
            <a:avLst/>
          </a:prstGeom>
          <a:effectLst/>
        </p:spPr>
      </p:pic>
      <p:sp>
        <p:nvSpPr>
          <p:cNvPr id="6" name="Title 1"/>
          <p:cNvSpPr txBox="1">
            <a:spLocks/>
          </p:cNvSpPr>
          <p:nvPr/>
        </p:nvSpPr>
        <p:spPr>
          <a:xfrm>
            <a:off x="4592550" y="1599163"/>
            <a:ext cx="3308279" cy="3270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algn="ctr"/>
            <a:r>
              <a:rPr lang="en-US" sz="2800" b="1" dirty="0">
                <a:latin typeface="Calibri" charset="0"/>
                <a:ea typeface="Calibri" charset="0"/>
                <a:cs typeface="Calibri" charset="0"/>
              </a:rPr>
              <a:t>Possible Scenarios in UG courses</a:t>
            </a:r>
          </a:p>
        </p:txBody>
      </p:sp>
      <p:pic>
        <p:nvPicPr>
          <p:cNvPr id="13" name="Picture 12">
            <a:extLst>
              <a:ext uri="{FF2B5EF4-FFF2-40B4-BE49-F238E27FC236}">
                <a16:creationId xmlns:a16="http://schemas.microsoft.com/office/drawing/2014/main" id="{3B0A9CB2-C2D6-DD48-8D84-2A1EEEFCAFC3}"/>
              </a:ext>
            </a:extLst>
          </p:cNvPr>
          <p:cNvPicPr>
            <a:picLocks noChangeAspect="1"/>
          </p:cNvPicPr>
          <p:nvPr/>
        </p:nvPicPr>
        <p:blipFill>
          <a:blip r:embed="rId5"/>
          <a:stretch>
            <a:fillRect/>
          </a:stretch>
        </p:blipFill>
        <p:spPr>
          <a:xfrm>
            <a:off x="551171" y="6333067"/>
            <a:ext cx="1974007" cy="389467"/>
          </a:xfrm>
          <a:prstGeom prst="rect">
            <a:avLst/>
          </a:prstGeom>
        </p:spPr>
      </p:pic>
    </p:spTree>
    <p:extLst>
      <p:ext uri="{BB962C8B-B14F-4D97-AF65-F5344CB8AC3E}">
        <p14:creationId xmlns:p14="http://schemas.microsoft.com/office/powerpoint/2010/main" val="421050932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362" y="1621974"/>
            <a:ext cx="2173045" cy="407301"/>
          </a:xfrm>
        </p:spPr>
        <p:txBody>
          <a:bodyPr>
            <a:normAutofit fontScale="90000"/>
          </a:bodyPr>
          <a:lstStyle/>
          <a:p>
            <a:endParaRPr lang="en-GB" dirty="0"/>
          </a:p>
        </p:txBody>
      </p:sp>
      <p:sp>
        <p:nvSpPr>
          <p:cNvPr id="3" name="Content Placeholder 2"/>
          <p:cNvSpPr>
            <a:spLocks noGrp="1"/>
          </p:cNvSpPr>
          <p:nvPr>
            <p:ph idx="1"/>
          </p:nvPr>
        </p:nvSpPr>
        <p:spPr>
          <a:xfrm>
            <a:off x="1056939" y="1825624"/>
            <a:ext cx="10515600" cy="4351338"/>
          </a:xfrm>
        </p:spPr>
        <p:txBody>
          <a:bodyPr/>
          <a:lstStyle/>
          <a:p>
            <a:pPr marL="0" indent="0" algn="ctr">
              <a:buNone/>
            </a:pPr>
            <a:endParaRPr lang="en-US" b="1" dirty="0">
              <a:solidFill>
                <a:schemeClr val="accent1">
                  <a:lumMod val="50000"/>
                </a:schemeClr>
              </a:solidFill>
            </a:endParaRPr>
          </a:p>
          <a:p>
            <a:pPr marL="0" indent="0" algn="ctr">
              <a:buNone/>
            </a:pPr>
            <a:endParaRPr lang="en-US" b="1" dirty="0">
              <a:solidFill>
                <a:schemeClr val="accent1">
                  <a:lumMod val="50000"/>
                </a:schemeClr>
              </a:solidFill>
            </a:endParaRPr>
          </a:p>
          <a:p>
            <a:pPr marL="0" indent="0" algn="ctr">
              <a:buNone/>
            </a:pPr>
            <a:endParaRPr lang="en-US" b="1" dirty="0">
              <a:solidFill>
                <a:schemeClr val="accent1">
                  <a:lumMod val="50000"/>
                </a:schemeClr>
              </a:solidFill>
            </a:endParaRPr>
          </a:p>
          <a:p>
            <a:pPr marL="0" indent="0" algn="ctr">
              <a:buNone/>
            </a:pPr>
            <a:endParaRPr lang="en-US" b="1" dirty="0">
              <a:solidFill>
                <a:schemeClr val="accent1">
                  <a:lumMod val="50000"/>
                </a:schemeClr>
              </a:solidFill>
            </a:endParaRPr>
          </a:p>
          <a:p>
            <a:pPr marL="0" indent="0" algn="ctr">
              <a:buNone/>
            </a:pPr>
            <a:r>
              <a:rPr lang="en-US" b="1" dirty="0">
                <a:solidFill>
                  <a:schemeClr val="accent1">
                    <a:lumMod val="50000"/>
                  </a:schemeClr>
                </a:solidFill>
              </a:rPr>
              <a:t>Under no circumstances shall a student be allowed to progress from the current year to a subsequent year if the requirements of the year previous to the current have not been satisfied.</a:t>
            </a:r>
          </a:p>
          <a:p>
            <a:pPr marL="0" indent="0" algn="ctr">
              <a:buNone/>
            </a:pPr>
            <a:endParaRPr lang="en-US" b="1" dirty="0">
              <a:solidFill>
                <a:schemeClr val="accent1">
                  <a:lumMod val="50000"/>
                </a:schemeClr>
              </a:solidFill>
            </a:endParaRPr>
          </a:p>
          <a:p>
            <a:pPr marL="0" indent="0" algn="r">
              <a:buNone/>
            </a:pPr>
            <a:r>
              <a:rPr lang="en-US" sz="2000" dirty="0"/>
              <a:t>(UG 61(2))</a:t>
            </a:r>
            <a:endParaRPr lang="en-GB" sz="2000" dirty="0"/>
          </a:p>
        </p:txBody>
      </p:sp>
      <p:sp>
        <p:nvSpPr>
          <p:cNvPr id="4" name="Slide Number Placeholder 3"/>
          <p:cNvSpPr>
            <a:spLocks noGrp="1"/>
          </p:cNvSpPr>
          <p:nvPr>
            <p:ph type="sldNum" sz="quarter" idx="12"/>
          </p:nvPr>
        </p:nvSpPr>
        <p:spPr/>
        <p:txBody>
          <a:bodyPr/>
          <a:lstStyle/>
          <a:p>
            <a:fld id="{D5025753-AC55-D040-8716-3E6E234479F7}" type="slidenum">
              <a:rPr lang="en-US" smtClean="0"/>
              <a:t>16</a:t>
            </a:fld>
            <a:endParaRPr lang="en-US" dirty="0"/>
          </a:p>
        </p:txBody>
      </p:sp>
      <p:pic>
        <p:nvPicPr>
          <p:cNvPr id="1026" name="Picture 2" descr="Attention Sign - Symbol For Important Information PNG Im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997" y="701767"/>
            <a:ext cx="3291839" cy="240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p:cTn id="1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mt-MT" dirty="0"/>
          </a:p>
          <a:p>
            <a:pPr marL="0" indent="0">
              <a:buNone/>
            </a:pPr>
            <a:endParaRPr lang="mt-MT" dirty="0"/>
          </a:p>
          <a:p>
            <a:pPr marL="0" indent="0">
              <a:buNone/>
            </a:pPr>
            <a:endParaRPr lang="mt-MT" dirty="0"/>
          </a:p>
          <a:p>
            <a:pPr marL="0" indent="0">
              <a:buNone/>
            </a:pPr>
            <a:endParaRPr lang="mt-MT" dirty="0"/>
          </a:p>
          <a:p>
            <a:pPr marL="0" indent="0">
              <a:buNone/>
            </a:pPr>
            <a:r>
              <a:rPr lang="mt-MT" b="1" dirty="0"/>
              <a:t>Remember: </a:t>
            </a:r>
            <a:r>
              <a:rPr lang="en-US" dirty="0"/>
              <a:t>Before submitting a progression decision for students who have not progressed as REGULAR, it is important to review their current status and full progression history throughout the course</a:t>
            </a:r>
            <a:r>
              <a:rPr lang="mt-MT" dirty="0"/>
              <a:t>.</a:t>
            </a:r>
            <a:endParaRPr lang="en-GB" dirty="0"/>
          </a:p>
        </p:txBody>
      </p:sp>
      <p:sp>
        <p:nvSpPr>
          <p:cNvPr id="4" name="Slide Number Placeholder 3"/>
          <p:cNvSpPr>
            <a:spLocks noGrp="1"/>
          </p:cNvSpPr>
          <p:nvPr>
            <p:ph type="sldNum" sz="quarter" idx="12"/>
          </p:nvPr>
        </p:nvSpPr>
        <p:spPr/>
        <p:txBody>
          <a:bodyPr/>
          <a:lstStyle/>
          <a:p>
            <a:fld id="{D5025753-AC55-D040-8716-3E6E234479F7}" type="slidenum">
              <a:rPr lang="en-US" smtClean="0"/>
              <a:t>17</a:t>
            </a:fld>
            <a:endParaRPr lang="en-US"/>
          </a:p>
        </p:txBody>
      </p:sp>
      <p:pic>
        <p:nvPicPr>
          <p:cNvPr id="5" name="Picture 2" descr="Attention Sign - Symbol For Important Information PNG Im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080" y="758952"/>
            <a:ext cx="3291839" cy="240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02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1</a:t>
            </a:r>
            <a:r>
              <a:rPr lang="mt-MT" sz="2700" b="1" dirty="0">
                <a:latin typeface="Calibri" charset="0"/>
                <a:ea typeface="Calibri" charset="0"/>
                <a:cs typeface="Calibri" charset="0"/>
              </a:rPr>
              <a:t> </a:t>
            </a:r>
            <a:r>
              <a:rPr lang="mt-MT" sz="2000" b="1" dirty="0">
                <a:latin typeface="Calibri" charset="0"/>
                <a:ea typeface="Calibri" charset="0"/>
                <a:cs typeface="Calibri" charset="0"/>
              </a:rPr>
              <a:t>(June/September assessment session)</a:t>
            </a:r>
            <a:endParaRPr lang="en-US" sz="2000" b="1" dirty="0">
              <a:latin typeface="Calibri" charset="0"/>
              <a:ea typeface="Calibri" charset="0"/>
              <a:cs typeface="Calibri" charset="0"/>
            </a:endParaRPr>
          </a:p>
          <a:p>
            <a:endParaRPr lang="en-US" sz="2400" dirty="0">
              <a:latin typeface="Calibri" charset="0"/>
              <a:ea typeface="Calibri" charset="0"/>
              <a:cs typeface="Calibri" charset="0"/>
            </a:endParaRPr>
          </a:p>
        </p:txBody>
      </p:sp>
      <p:sp>
        <p:nvSpPr>
          <p:cNvPr id="8" name="Title 1"/>
          <p:cNvSpPr txBox="1">
            <a:spLocks/>
          </p:cNvSpPr>
          <p:nvPr/>
        </p:nvSpPr>
        <p:spPr>
          <a:xfrm>
            <a:off x="756925" y="2261958"/>
            <a:ext cx="6835679" cy="3224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gn="just">
              <a:lnSpc>
                <a:spcPct val="100000"/>
              </a:lnSpc>
              <a:buClr>
                <a:srgbClr val="CB203D"/>
              </a:buClr>
              <a:buFont typeface="Courier New" charset="0"/>
              <a:buChar char="o"/>
            </a:pPr>
            <a:r>
              <a:rPr lang="en-US" sz="2000" b="1" dirty="0">
                <a:solidFill>
                  <a:schemeClr val="accent1">
                    <a:lumMod val="50000"/>
                  </a:schemeClr>
                </a:solidFill>
                <a:latin typeface="Calibri" charset="0"/>
                <a:ea typeface="Calibri" charset="0"/>
                <a:cs typeface="Calibri" charset="0"/>
              </a:rPr>
              <a:t>Passes</a:t>
            </a:r>
            <a:r>
              <a:rPr lang="en-US" sz="2000" dirty="0">
                <a:latin typeface="Calibri" charset="0"/>
                <a:ea typeface="Calibri" charset="0"/>
                <a:cs typeface="Calibri" charset="0"/>
              </a:rPr>
              <a:t> in </a:t>
            </a:r>
            <a:r>
              <a:rPr lang="en-US" sz="2000" b="1" dirty="0">
                <a:solidFill>
                  <a:schemeClr val="accent1">
                    <a:lumMod val="50000"/>
                  </a:schemeClr>
                </a:solidFill>
                <a:latin typeface="Calibri" charset="0"/>
                <a:ea typeface="Calibri" charset="0"/>
                <a:cs typeface="Calibri" charset="0"/>
              </a:rPr>
              <a:t>all</a:t>
            </a:r>
            <a:r>
              <a:rPr lang="en-US" sz="2000" b="1" dirty="0">
                <a:latin typeface="Calibri" charset="0"/>
                <a:ea typeface="Calibri" charset="0"/>
                <a:cs typeface="Calibri" charset="0"/>
              </a:rPr>
              <a:t> </a:t>
            </a:r>
            <a:r>
              <a:rPr lang="en-US" sz="2000" dirty="0">
                <a:latin typeface="Calibri" charset="0"/>
                <a:ea typeface="Calibri" charset="0"/>
                <a:cs typeface="Calibri" charset="0"/>
              </a:rPr>
              <a:t>the </a:t>
            </a:r>
            <a:r>
              <a:rPr lang="en-US" sz="2000" b="1" dirty="0">
                <a:solidFill>
                  <a:schemeClr val="accent1">
                    <a:lumMod val="50000"/>
                  </a:schemeClr>
                </a:solidFill>
                <a:latin typeface="Calibri" charset="0"/>
                <a:ea typeface="Calibri" charset="0"/>
                <a:cs typeface="Calibri" charset="0"/>
              </a:rPr>
              <a:t>60 credits </a:t>
            </a:r>
            <a:r>
              <a:rPr lang="en-US" sz="2000" dirty="0">
                <a:latin typeface="Calibri" charset="0"/>
                <a:ea typeface="Calibri" charset="0"/>
                <a:cs typeface="Calibri" charset="0"/>
              </a:rPr>
              <a:t>pertaining to the current year </a:t>
            </a:r>
            <a:r>
              <a:rPr lang="en-US" sz="2000" dirty="0" err="1">
                <a:latin typeface="Calibri" charset="0"/>
                <a:ea typeface="Calibri" charset="0"/>
                <a:cs typeface="Calibri" charset="0"/>
              </a:rPr>
              <a:t>programme</a:t>
            </a:r>
            <a:r>
              <a:rPr lang="en-US" sz="2000" dirty="0">
                <a:latin typeface="Calibri" charset="0"/>
                <a:ea typeface="Calibri" charset="0"/>
                <a:cs typeface="Calibri" charset="0"/>
              </a:rPr>
              <a:t>. </a:t>
            </a:r>
          </a:p>
          <a:p>
            <a:pPr marL="457189" indent="-457189" algn="just">
              <a:lnSpc>
                <a:spcPct val="100000"/>
              </a:lnSpc>
              <a:buClr>
                <a:srgbClr val="CB203D"/>
              </a:buClr>
              <a:buFont typeface="Courier New" charset="0"/>
              <a:buChar char="o"/>
            </a:pPr>
            <a:endParaRPr lang="en-US" sz="2000" dirty="0">
              <a:latin typeface="Calibri" charset="0"/>
              <a:ea typeface="Calibri" charset="0"/>
              <a:cs typeface="Calibri" charset="0"/>
            </a:endParaRPr>
          </a:p>
          <a:p>
            <a:pPr algn="just">
              <a:lnSpc>
                <a:spcPct val="100000"/>
              </a:lnSpc>
              <a:buClr>
                <a:srgbClr val="CB203D"/>
              </a:buClr>
            </a:pPr>
            <a:endParaRPr lang="en-US" sz="2000" dirty="0">
              <a:latin typeface="Calibri" charset="0"/>
              <a:ea typeface="Calibri" charset="0"/>
              <a:cs typeface="Calibri" charset="0"/>
            </a:endParaRPr>
          </a:p>
          <a:p>
            <a:pPr algn="just">
              <a:lnSpc>
                <a:spcPct val="100000"/>
              </a:lnSpc>
              <a:buClr>
                <a:srgbClr val="CB203D"/>
              </a:buClr>
            </a:pPr>
            <a:endParaRPr lang="en-US" sz="2000"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2090057"/>
            <a:ext cx="3636000" cy="30436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 </a:t>
            </a: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can be progressed </a:t>
            </a:r>
            <a:r>
              <a:rPr lang="mt-MT" sz="2400" dirty="0">
                <a:solidFill>
                  <a:srgbClr val="FF0000"/>
                </a:solidFill>
              </a:rPr>
              <a:t>regularly</a:t>
            </a:r>
            <a:r>
              <a:rPr lang="en-US" sz="2400" dirty="0">
                <a:solidFill>
                  <a:srgbClr val="FF0000"/>
                </a:solidFill>
              </a:rPr>
              <a:t> to the following </a:t>
            </a:r>
            <a:r>
              <a:rPr lang="mt-MT" sz="2400" dirty="0">
                <a:solidFill>
                  <a:srgbClr val="FF0000"/>
                </a:solidFill>
              </a:rPr>
              <a:t>course</a:t>
            </a:r>
            <a:r>
              <a:rPr lang="en-US" sz="2400" dirty="0">
                <a:solidFill>
                  <a:srgbClr val="FF0000"/>
                </a:solidFill>
              </a:rPr>
              <a:t> year.</a:t>
            </a:r>
          </a:p>
          <a:p>
            <a:pPr algn="r"/>
            <a:r>
              <a:rPr lang="en-US" dirty="0">
                <a:solidFill>
                  <a:schemeClr val="tx1"/>
                </a:solidFill>
                <a:latin typeface="Calibri" charset="0"/>
                <a:ea typeface="Calibri" charset="0"/>
                <a:cs typeface="Calibri" charset="0"/>
              </a:rPr>
              <a:t>(UG </a:t>
            </a:r>
            <a:r>
              <a:rPr lang="mt-MT" dirty="0">
                <a:solidFill>
                  <a:schemeClr val="tx1"/>
                </a:solidFill>
                <a:latin typeface="Calibri" charset="0"/>
                <a:ea typeface="Calibri" charset="0"/>
                <a:cs typeface="Calibri" charset="0"/>
              </a:rPr>
              <a:t>R</a:t>
            </a:r>
            <a:r>
              <a:rPr lang="en-US" dirty="0" err="1">
                <a:solidFill>
                  <a:schemeClr val="tx1"/>
                </a:solidFill>
                <a:latin typeface="Calibri" charset="0"/>
                <a:ea typeface="Calibri" charset="0"/>
                <a:cs typeface="Calibri" charset="0"/>
              </a:rPr>
              <a:t>eg</a:t>
            </a:r>
            <a:r>
              <a:rPr lang="en-US" dirty="0">
                <a:solidFill>
                  <a:schemeClr val="tx1"/>
                </a:solidFill>
                <a:latin typeface="Calibri" charset="0"/>
                <a:ea typeface="Calibri" charset="0"/>
                <a:cs typeface="Calibri" charset="0"/>
              </a:rPr>
              <a:t> 59)</a:t>
            </a:r>
          </a:p>
          <a:p>
            <a:pPr algn="r"/>
            <a:endParaRPr lang="en-US" sz="2400" dirty="0">
              <a:solidFill>
                <a:schemeClr val="tx1"/>
              </a:solidFill>
            </a:endParaRPr>
          </a:p>
          <a:p>
            <a:pPr algn="ctr"/>
            <a:endParaRPr lang="en-US" sz="2400" dirty="0">
              <a:solidFill>
                <a:srgbClr val="FF0000"/>
              </a:solidFill>
            </a:endParaRPr>
          </a:p>
          <a:p>
            <a:pPr algn="ctr"/>
            <a:endParaRPr lang="en-US" sz="2400" dirty="0">
              <a:solidFill>
                <a:srgbClr val="FF0000"/>
              </a:solidFill>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21906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barn(inVertical)">
                                      <p:cBhvr>
                                        <p:cTn id="14" dur="500"/>
                                        <p:tgtEl>
                                          <p:spTgt spid="9">
                                            <p:txEl>
                                              <p:pRg st="4" end="4"/>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arn(inVertical)">
                                      <p:cBhvr>
                                        <p:cTn id="1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2</a:t>
            </a:r>
            <a:r>
              <a:rPr lang="mt-MT" sz="2700" b="1" dirty="0">
                <a:latin typeface="Calibri" charset="0"/>
                <a:ea typeface="Calibri" charset="0"/>
                <a:cs typeface="Calibri" charset="0"/>
              </a:rPr>
              <a:t> </a:t>
            </a:r>
            <a:r>
              <a:rPr lang="mt-MT" sz="2000" b="1" dirty="0">
                <a:latin typeface="Calibri" charset="0"/>
                <a:ea typeface="Calibri" charset="0"/>
                <a:cs typeface="Calibri" charset="0"/>
              </a:rPr>
              <a:t>(June assessment session)</a:t>
            </a:r>
            <a:endParaRPr lang="en-US" sz="2000" b="1" dirty="0">
              <a:latin typeface="Calibri" charset="0"/>
              <a:ea typeface="Calibri" charset="0"/>
              <a:cs typeface="Calibri" charset="0"/>
            </a:endParaRP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dirty="0">
                <a:latin typeface="Calibri" charset="0"/>
                <a:ea typeface="Calibri" charset="0"/>
                <a:cs typeface="Calibri" charset="0"/>
              </a:rPr>
              <a:t>Absent in some study-units.</a:t>
            </a:r>
          </a:p>
          <a:p>
            <a:pPr>
              <a:lnSpc>
                <a:spcPct val="100000"/>
              </a:lnSpc>
              <a:buClr>
                <a:srgbClr val="CB203D"/>
              </a:buClr>
            </a:pPr>
            <a:endParaRPr lang="en-US" sz="22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dirty="0">
                <a:latin typeface="Calibri" charset="0"/>
                <a:ea typeface="Calibri" charset="0"/>
                <a:cs typeface="Calibri" charset="0"/>
              </a:rPr>
              <a:t>Fail in some study-units.</a:t>
            </a:r>
          </a:p>
          <a:p>
            <a:pPr marL="457189" indent="-457189">
              <a:lnSpc>
                <a:spcPct val="100000"/>
              </a:lnSpc>
              <a:buClr>
                <a:srgbClr val="CB203D"/>
              </a:buClr>
              <a:buFont typeface="Courier New" charset="0"/>
              <a:buChar char="o"/>
            </a:pPr>
            <a:endParaRPr lang="en-US" sz="22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dirty="0">
                <a:latin typeface="Calibri" charset="0"/>
                <a:ea typeface="Calibri" charset="0"/>
                <a:cs typeface="Calibri" charset="0"/>
              </a:rPr>
              <a:t>Total of incomplete study-units (failure and/or absence)</a:t>
            </a:r>
            <a:r>
              <a:rPr lang="mt-MT" sz="2200" dirty="0">
                <a:latin typeface="Calibri" charset="0"/>
                <a:ea typeface="Calibri" charset="0"/>
                <a:cs typeface="Calibri" charset="0"/>
              </a:rPr>
              <a:t> </a:t>
            </a:r>
            <a:r>
              <a:rPr lang="en-US" sz="2200" dirty="0">
                <a:latin typeface="Calibri" charset="0"/>
                <a:ea typeface="Calibri" charset="0"/>
                <a:cs typeface="Calibri" charset="0"/>
              </a:rPr>
              <a:t>is </a:t>
            </a:r>
            <a:r>
              <a:rPr lang="mt-MT" sz="2200" b="1" dirty="0">
                <a:solidFill>
                  <a:schemeClr val="accent1">
                    <a:lumMod val="50000"/>
                  </a:schemeClr>
                </a:solidFill>
                <a:latin typeface="Calibri" charset="0"/>
                <a:ea typeface="Calibri" charset="0"/>
                <a:cs typeface="Calibri" charset="0"/>
              </a:rPr>
              <a:t>not more than </a:t>
            </a:r>
            <a:r>
              <a:rPr lang="en-US" sz="2200" b="1" dirty="0">
                <a:solidFill>
                  <a:schemeClr val="accent1">
                    <a:lumMod val="50000"/>
                  </a:schemeClr>
                </a:solidFill>
                <a:latin typeface="Calibri" charset="0"/>
                <a:ea typeface="Calibri" charset="0"/>
                <a:cs typeface="Calibri" charset="0"/>
              </a:rPr>
              <a:t>20 credits</a:t>
            </a:r>
            <a:r>
              <a:rPr lang="en-US" sz="2200" dirty="0">
                <a:latin typeface="Calibri" charset="0"/>
                <a:ea typeface="Calibri" charset="0"/>
                <a:cs typeface="Calibri" charset="0"/>
              </a:rPr>
              <a:t>.</a:t>
            </a:r>
          </a:p>
          <a:p>
            <a:pPr marL="457189" indent="-457189">
              <a:lnSpc>
                <a:spcPct val="100000"/>
              </a:lnSpc>
              <a:buClr>
                <a:srgbClr val="CB203D"/>
              </a:buClr>
              <a:buFont typeface="Courier New" charset="0"/>
              <a:buChar char="o"/>
            </a:pPr>
            <a:endParaRPr lang="en-US" sz="22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dirty="0">
                <a:latin typeface="Calibri" charset="0"/>
                <a:ea typeface="Calibri" charset="0"/>
                <a:cs typeface="Calibri" charset="0"/>
              </a:rPr>
              <a:t>Year average</a:t>
            </a:r>
            <a:r>
              <a:rPr lang="mt-MT" sz="2200" dirty="0">
                <a:latin typeface="Calibri" charset="0"/>
                <a:ea typeface="Calibri" charset="0"/>
                <a:cs typeface="Calibri" charset="0"/>
              </a:rPr>
              <a:t> is</a:t>
            </a:r>
            <a:r>
              <a:rPr lang="en-US" sz="2200" dirty="0">
                <a:latin typeface="Calibri" charset="0"/>
                <a:ea typeface="Calibri" charset="0"/>
                <a:cs typeface="Calibri" charset="0"/>
              </a:rPr>
              <a:t> </a:t>
            </a:r>
            <a:r>
              <a:rPr lang="en-US" sz="2200" b="1" dirty="0">
                <a:solidFill>
                  <a:schemeClr val="accent1">
                    <a:lumMod val="50000"/>
                  </a:schemeClr>
                </a:solidFill>
                <a:latin typeface="Calibri" charset="0"/>
                <a:ea typeface="Calibri" charset="0"/>
                <a:cs typeface="Calibri" charset="0"/>
              </a:rPr>
              <a:t>less than 50%.    </a:t>
            </a:r>
            <a:endParaRPr lang="en-US" sz="22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b="1" i="1" dirty="0">
              <a:latin typeface="Calibri" charset="0"/>
              <a:ea typeface="Calibri" charset="0"/>
              <a:cs typeface="Calibri" charset="0"/>
            </a:endParaRPr>
          </a:p>
          <a:p>
            <a:pPr>
              <a:lnSpc>
                <a:spcPct val="100000"/>
              </a:lnSpc>
              <a:buClr>
                <a:srgbClr val="CB203D"/>
              </a:buClr>
            </a:pPr>
            <a:endParaRPr lang="en-US" sz="2000" b="1" i="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4374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CP cannot be worked out.</a:t>
            </a:r>
          </a:p>
          <a:p>
            <a:pPr algn="ctr"/>
            <a:endParaRPr lang="en-US" sz="2400" dirty="0">
              <a:solidFill>
                <a:srgbClr val="FF0000"/>
              </a:solidFill>
            </a:endParaRPr>
          </a:p>
          <a:p>
            <a:pPr algn="ctr"/>
            <a:r>
              <a:rPr lang="en-US" sz="2400" dirty="0">
                <a:solidFill>
                  <a:srgbClr val="FF0000"/>
                </a:solidFill>
              </a:rPr>
              <a:t>Student can sit for the incomplete study-units (failure and/or absence)</a:t>
            </a:r>
            <a:r>
              <a:rPr lang="mt-MT" sz="2400" dirty="0">
                <a:solidFill>
                  <a:srgbClr val="FF0000"/>
                </a:solidFill>
              </a:rPr>
              <a:t> </a:t>
            </a:r>
            <a:r>
              <a:rPr lang="en-US" sz="2400" dirty="0">
                <a:solidFill>
                  <a:srgbClr val="FF0000"/>
                </a:solidFill>
              </a:rPr>
              <a:t>in the September assessment session.</a:t>
            </a:r>
          </a:p>
          <a:p>
            <a:pPr algn="r"/>
            <a:r>
              <a:rPr lang="en-US" dirty="0">
                <a:solidFill>
                  <a:schemeClr val="tx1"/>
                </a:solidFill>
                <a:latin typeface="Calibri" charset="0"/>
                <a:ea typeface="Calibri" charset="0"/>
                <a:cs typeface="Calibri" charset="0"/>
              </a:rPr>
              <a:t>(UG </a:t>
            </a:r>
            <a:r>
              <a:rPr lang="en-US" dirty="0" err="1">
                <a:solidFill>
                  <a:schemeClr val="tx1"/>
                </a:solidFill>
                <a:latin typeface="Calibri" charset="0"/>
                <a:ea typeface="Calibri" charset="0"/>
                <a:cs typeface="Calibri" charset="0"/>
              </a:rPr>
              <a:t>Reg</a:t>
            </a:r>
            <a:r>
              <a:rPr lang="en-US" dirty="0">
                <a:solidFill>
                  <a:schemeClr val="tx1"/>
                </a:solidFill>
                <a:latin typeface="Calibri" charset="0"/>
                <a:ea typeface="Calibri" charset="0"/>
                <a:cs typeface="Calibri" charset="0"/>
              </a:rPr>
              <a:t> 66(1))</a:t>
            </a:r>
          </a:p>
          <a:p>
            <a:pPr algn="ct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19141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barn(inVertical)">
                                      <p:cBhvr>
                                        <p:cTn id="35" dur="500"/>
                                        <p:tgtEl>
                                          <p:spTgt spid="9">
                                            <p:txEl>
                                              <p:pRg st="3" end="3"/>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barn(inVertical)">
                                      <p:cBhvr>
                                        <p:cTn id="38" dur="500"/>
                                        <p:tgtEl>
                                          <p:spTgt spid="9">
                                            <p:txEl>
                                              <p:pRg st="5" end="5"/>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barn(inVertical)">
                                      <p:cBhvr>
                                        <p:cTn id="4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365126"/>
            <a:ext cx="10515600" cy="5811838"/>
          </a:xfrm>
          <a:solidFill>
            <a:schemeClr val="accent1">
              <a:lumMod val="60000"/>
              <a:lumOff val="40000"/>
            </a:schemeClr>
          </a:solidFill>
        </p:spPr>
        <p:txBody>
          <a:bodyPr>
            <a:normAutofit/>
          </a:bodyPr>
          <a:lstStyle/>
          <a:p>
            <a:pPr marL="0" indent="0" algn="ctr">
              <a:buNone/>
            </a:pPr>
            <a:endParaRPr lang="en-GB" sz="4000" dirty="0">
              <a:solidFill>
                <a:schemeClr val="accent1">
                  <a:lumMod val="50000"/>
                </a:schemeClr>
              </a:solidFill>
              <a:effectLst>
                <a:outerShdw blurRad="38100" dist="38100" dir="2700000" algn="tl">
                  <a:srgbClr val="000000">
                    <a:alpha val="43137"/>
                  </a:srgbClr>
                </a:outerShdw>
              </a:effectLst>
            </a:endParaRPr>
          </a:p>
          <a:p>
            <a:pPr marL="0" indent="0" algn="ctr">
              <a:buNone/>
            </a:pPr>
            <a:endParaRPr lang="en-GB" sz="4000" dirty="0">
              <a:solidFill>
                <a:schemeClr val="accent1">
                  <a:lumMod val="50000"/>
                </a:schemeClr>
              </a:solidFill>
              <a:effectLst>
                <a:outerShdw blurRad="38100" dist="38100" dir="2700000" algn="tl">
                  <a:srgbClr val="000000">
                    <a:alpha val="43137"/>
                  </a:srgbClr>
                </a:outerShdw>
              </a:effectLst>
            </a:endParaRPr>
          </a:p>
          <a:p>
            <a:pPr marL="0" indent="0" algn="ctr">
              <a:buNone/>
            </a:pPr>
            <a:endParaRPr lang="en-GB" sz="4000" b="1" dirty="0">
              <a:solidFill>
                <a:schemeClr val="accent1">
                  <a:lumMod val="50000"/>
                </a:schemeClr>
              </a:solidFill>
              <a:effectLst>
                <a:outerShdw blurRad="38100" dist="38100" dir="2700000" algn="tl">
                  <a:srgbClr val="000000">
                    <a:alpha val="43137"/>
                  </a:srgbClr>
                </a:outerShdw>
              </a:effectLst>
            </a:endParaRPr>
          </a:p>
          <a:p>
            <a:pPr marL="0" indent="0" algn="ctr">
              <a:buNone/>
            </a:pPr>
            <a:r>
              <a:rPr lang="en-GB" sz="4000" b="1" dirty="0">
                <a:solidFill>
                  <a:schemeClr val="accent1">
                    <a:lumMod val="50000"/>
                  </a:schemeClr>
                </a:solidFill>
                <a:effectLst>
                  <a:outerShdw blurRad="38100" dist="38100" dir="2700000" algn="tl">
                    <a:srgbClr val="000000">
                      <a:alpha val="43137"/>
                    </a:srgbClr>
                  </a:outerShdw>
                </a:effectLst>
              </a:rPr>
              <a:t>PROGRESSION IN TERMS OF THE </a:t>
            </a:r>
          </a:p>
          <a:p>
            <a:pPr marL="0" indent="0" algn="ctr">
              <a:buNone/>
            </a:pPr>
            <a:r>
              <a:rPr lang="en-GB" sz="4000" b="1" dirty="0">
                <a:solidFill>
                  <a:schemeClr val="accent1">
                    <a:lumMod val="50000"/>
                  </a:schemeClr>
                </a:solidFill>
                <a:effectLst>
                  <a:outerShdw blurRad="38100" dist="38100" dir="2700000" algn="tl">
                    <a:srgbClr val="000000">
                      <a:alpha val="43137"/>
                    </a:srgbClr>
                  </a:outerShdw>
                </a:effectLst>
              </a:rPr>
              <a:t>UNDERGRADUATE REGULATIONS</a:t>
            </a:r>
          </a:p>
        </p:txBody>
      </p:sp>
      <p:sp>
        <p:nvSpPr>
          <p:cNvPr id="4" name="Slide Number Placeholder 3"/>
          <p:cNvSpPr>
            <a:spLocks noGrp="1"/>
          </p:cNvSpPr>
          <p:nvPr>
            <p:ph type="sldNum" sz="quarter" idx="12"/>
          </p:nvPr>
        </p:nvSpPr>
        <p:spPr/>
        <p:txBody>
          <a:bodyPr/>
          <a:lstStyle/>
          <a:p>
            <a:fld id="{D5025753-AC55-D040-8716-3E6E234479F7}" type="slidenum">
              <a:rPr lang="en-US" smtClean="0"/>
              <a:t>2</a:t>
            </a:fld>
            <a:endParaRPr lang="en-US"/>
          </a:p>
        </p:txBody>
      </p:sp>
    </p:spTree>
    <p:extLst>
      <p:ext uri="{BB962C8B-B14F-4D97-AF65-F5344CB8AC3E}">
        <p14:creationId xmlns:p14="http://schemas.microsoft.com/office/powerpoint/2010/main" val="264092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3</a:t>
            </a:r>
            <a:r>
              <a:rPr lang="mt-MT" sz="2700" b="1" dirty="0">
                <a:latin typeface="Calibri" charset="0"/>
                <a:ea typeface="Calibri" charset="0"/>
                <a:cs typeface="Calibri" charset="0"/>
              </a:rPr>
              <a:t> </a:t>
            </a:r>
            <a:r>
              <a:rPr lang="mt-MT" sz="2000" b="1" dirty="0">
                <a:latin typeface="Calibri" charset="0"/>
                <a:ea typeface="Calibri" charset="0"/>
                <a:cs typeface="Calibri" charset="0"/>
              </a:rPr>
              <a:t>(June assessment session)</a:t>
            </a:r>
            <a:endParaRPr lang="en-US" sz="2000" b="1" dirty="0">
              <a:latin typeface="Calibri" charset="0"/>
              <a:ea typeface="Calibri" charset="0"/>
              <a:cs typeface="Calibri" charset="0"/>
            </a:endParaRP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079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Absent in some study-units.</a:t>
            </a:r>
          </a:p>
          <a:p>
            <a:pPr>
              <a:lnSpc>
                <a:spcPct val="100000"/>
              </a:lnSpc>
              <a:buClr>
                <a:srgbClr val="CB203D"/>
              </a:buClr>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Fail in some study-units.</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Total of incomplete study-units (failure and/or absence)</a:t>
            </a:r>
            <a:r>
              <a:rPr lang="mt-MT" sz="2000" dirty="0">
                <a:latin typeface="Calibri" charset="0"/>
                <a:ea typeface="Calibri" charset="0"/>
                <a:cs typeface="Calibri" charset="0"/>
              </a:rPr>
              <a:t> </a:t>
            </a:r>
            <a:r>
              <a:rPr lang="en-US" sz="2000" dirty="0">
                <a:latin typeface="Calibri" charset="0"/>
                <a:ea typeface="Calibri" charset="0"/>
                <a:cs typeface="Calibri" charset="0"/>
              </a:rPr>
              <a:t>is </a:t>
            </a:r>
            <a:r>
              <a:rPr lang="mt-MT" sz="2000" b="1" dirty="0">
                <a:solidFill>
                  <a:schemeClr val="accent1">
                    <a:lumMod val="50000"/>
                  </a:schemeClr>
                </a:solidFill>
                <a:latin typeface="Calibri" charset="0"/>
                <a:ea typeface="Calibri" charset="0"/>
                <a:cs typeface="Calibri" charset="0"/>
              </a:rPr>
              <a:t>not more than </a:t>
            </a:r>
            <a:r>
              <a:rPr lang="en-US" sz="2000" b="1" dirty="0">
                <a:solidFill>
                  <a:schemeClr val="accent1">
                    <a:lumMod val="50000"/>
                  </a:schemeClr>
                </a:solidFill>
                <a:latin typeface="Calibri" charset="0"/>
                <a:ea typeface="Calibri" charset="0"/>
                <a:cs typeface="Calibri" charset="0"/>
              </a:rPr>
              <a:t>20 credits</a:t>
            </a:r>
            <a:r>
              <a:rPr lang="en-US" sz="2000" dirty="0">
                <a:latin typeface="Calibri" charset="0"/>
                <a:ea typeface="Calibri" charset="0"/>
                <a:cs typeface="Calibri" charset="0"/>
              </a:rPr>
              <a:t>.</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Year average </a:t>
            </a:r>
            <a:r>
              <a:rPr lang="mt-MT" sz="2000" dirty="0">
                <a:latin typeface="Calibri" charset="0"/>
                <a:ea typeface="Calibri" charset="0"/>
                <a:cs typeface="Calibri" charset="0"/>
              </a:rPr>
              <a:t>is </a:t>
            </a:r>
            <a:r>
              <a:rPr lang="en-US" sz="2000" b="1" dirty="0">
                <a:solidFill>
                  <a:schemeClr val="accent1">
                    <a:lumMod val="50000"/>
                  </a:schemeClr>
                </a:solidFill>
                <a:latin typeface="Calibri" charset="0"/>
                <a:ea typeface="Calibri" charset="0"/>
                <a:cs typeface="Calibri" charset="0"/>
              </a:rPr>
              <a:t>50%</a:t>
            </a:r>
            <a:r>
              <a:rPr lang="mt-MT" sz="2000" b="1" dirty="0">
                <a:solidFill>
                  <a:schemeClr val="accent1">
                    <a:lumMod val="50000"/>
                  </a:schemeClr>
                </a:solidFill>
                <a:latin typeface="Calibri" charset="0"/>
                <a:ea typeface="Calibri" charset="0"/>
                <a:cs typeface="Calibri" charset="0"/>
              </a:rPr>
              <a:t> or higher</a:t>
            </a:r>
            <a:r>
              <a:rPr lang="en-US" sz="2000" b="1" dirty="0">
                <a:solidFill>
                  <a:schemeClr val="accent1">
                    <a:lumMod val="50000"/>
                  </a:schemeClr>
                </a:solidFill>
                <a:latin typeface="Calibri" charset="0"/>
                <a:ea typeface="Calibri" charset="0"/>
                <a:cs typeface="Calibri" charset="0"/>
              </a:rPr>
              <a:t>.</a:t>
            </a: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4374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CP can be worked out for any eligible </a:t>
            </a:r>
            <a:r>
              <a:rPr lang="en-US" sz="2400" dirty="0" err="1">
                <a:solidFill>
                  <a:srgbClr val="FF0000"/>
                </a:solidFill>
              </a:rPr>
              <a:t>compensatable</a:t>
            </a:r>
            <a:r>
              <a:rPr lang="en-US" sz="2400" dirty="0">
                <a:solidFill>
                  <a:srgbClr val="FF0000"/>
                </a:solidFill>
              </a:rPr>
              <a:t> study-units.</a:t>
            </a:r>
          </a:p>
          <a:p>
            <a:pPr algn="ctr"/>
            <a:endParaRPr lang="en-US" sz="2400" dirty="0">
              <a:solidFill>
                <a:srgbClr val="FF0000"/>
              </a:solidFill>
            </a:endParaRPr>
          </a:p>
          <a:p>
            <a:pPr algn="ctr"/>
            <a:r>
              <a:rPr lang="en-US" sz="2400" dirty="0">
                <a:solidFill>
                  <a:srgbClr val="FF0000"/>
                </a:solidFill>
              </a:rPr>
              <a:t>Student can sit for the remaining incomplete study-units (failure and/or  absence) in the September assessment session.</a:t>
            </a:r>
          </a:p>
          <a:p>
            <a:pPr algn="r"/>
            <a:r>
              <a:rPr lang="en-US" dirty="0">
                <a:solidFill>
                  <a:schemeClr val="tx1"/>
                </a:solidFill>
              </a:rPr>
              <a:t>(UG </a:t>
            </a:r>
            <a:r>
              <a:rPr lang="en-US" dirty="0" err="1">
                <a:solidFill>
                  <a:schemeClr val="tx1"/>
                </a:solidFill>
              </a:rPr>
              <a:t>Reg</a:t>
            </a:r>
            <a:r>
              <a:rPr lang="en-US" dirty="0">
                <a:solidFill>
                  <a:schemeClr val="tx1"/>
                </a:solidFill>
              </a:rPr>
              <a:t> 66(1))</a:t>
            </a: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38071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barn(inVertical)">
                                      <p:cBhvr>
                                        <p:cTn id="35" dur="500"/>
                                        <p:tgtEl>
                                          <p:spTgt spid="9">
                                            <p:txEl>
                                              <p:pRg st="2" end="2"/>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barn(inVertical)">
                                      <p:cBhvr>
                                        <p:cTn id="38" dur="500"/>
                                        <p:tgtEl>
                                          <p:spTgt spid="9">
                                            <p:txEl>
                                              <p:pRg st="4" end="4"/>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barn(inVertical)">
                                      <p:cBhvr>
                                        <p:cTn id="4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4</a:t>
            </a:r>
            <a:r>
              <a:rPr lang="mt-MT" sz="2700" b="1" dirty="0">
                <a:latin typeface="Calibri" charset="0"/>
                <a:ea typeface="Calibri" charset="0"/>
                <a:cs typeface="Calibri" charset="0"/>
              </a:rPr>
              <a:t> </a:t>
            </a:r>
            <a:r>
              <a:rPr lang="mt-MT" sz="1800" b="1" dirty="0">
                <a:latin typeface="Calibri" charset="0"/>
                <a:ea typeface="Calibri" charset="0"/>
                <a:cs typeface="Calibri" charset="0"/>
              </a:rPr>
              <a:t>(June assessment session)</a:t>
            </a:r>
            <a:endParaRPr lang="en-US" sz="1800" b="1" dirty="0">
              <a:latin typeface="Calibri" charset="0"/>
              <a:ea typeface="Calibri" charset="0"/>
              <a:cs typeface="Calibri" charset="0"/>
            </a:endParaRP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13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Absent in some study-units.</a:t>
            </a:r>
          </a:p>
          <a:p>
            <a:pPr>
              <a:lnSpc>
                <a:spcPct val="100000"/>
              </a:lnSpc>
              <a:buClr>
                <a:srgbClr val="CB203D"/>
              </a:buClr>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Fail in some study-units.</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Total of incomplete study-units (failure and/or absence)</a:t>
            </a:r>
            <a:r>
              <a:rPr lang="mt-MT" sz="2000" dirty="0">
                <a:latin typeface="Calibri" charset="0"/>
                <a:ea typeface="Calibri" charset="0"/>
                <a:cs typeface="Calibri" charset="0"/>
              </a:rPr>
              <a:t> </a:t>
            </a:r>
            <a:r>
              <a:rPr lang="en-US" sz="2000" dirty="0">
                <a:latin typeface="Calibri" charset="0"/>
                <a:ea typeface="Calibri" charset="0"/>
                <a:cs typeface="Calibri" charset="0"/>
              </a:rPr>
              <a:t>is </a:t>
            </a:r>
            <a:r>
              <a:rPr lang="en-US" sz="2000" b="1" dirty="0">
                <a:solidFill>
                  <a:schemeClr val="accent1">
                    <a:lumMod val="50000"/>
                  </a:schemeClr>
                </a:solidFill>
                <a:latin typeface="Calibri" charset="0"/>
                <a:ea typeface="Calibri" charset="0"/>
                <a:cs typeface="Calibri" charset="0"/>
              </a:rPr>
              <a:t>more than 20 credits</a:t>
            </a:r>
            <a:r>
              <a:rPr lang="en-US" sz="2000" dirty="0">
                <a:latin typeface="Calibri" charset="0"/>
                <a:ea typeface="Calibri" charset="0"/>
                <a:cs typeface="Calibri" charset="0"/>
              </a:rPr>
              <a:t>.</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Year average</a:t>
            </a:r>
            <a:r>
              <a:rPr lang="mt-MT" sz="2000" dirty="0">
                <a:latin typeface="Calibri" charset="0"/>
                <a:ea typeface="Calibri" charset="0"/>
                <a:cs typeface="Calibri" charset="0"/>
              </a:rPr>
              <a:t> is</a:t>
            </a:r>
            <a:r>
              <a:rPr lang="en-US" sz="2000" dirty="0">
                <a:latin typeface="Calibri" charset="0"/>
                <a:ea typeface="Calibri" charset="0"/>
                <a:cs typeface="Calibri" charset="0"/>
              </a:rPr>
              <a:t> </a:t>
            </a:r>
            <a:r>
              <a:rPr lang="en-US" sz="2000" b="1" dirty="0">
                <a:solidFill>
                  <a:schemeClr val="accent1">
                    <a:lumMod val="50000"/>
                  </a:schemeClr>
                </a:solidFill>
                <a:latin typeface="Calibri" charset="0"/>
                <a:ea typeface="Calibri" charset="0"/>
                <a:cs typeface="Calibri" charset="0"/>
              </a:rPr>
              <a:t>less than 50%.</a:t>
            </a:r>
          </a:p>
          <a:p>
            <a:pPr marL="457189" indent="-457189">
              <a:lnSpc>
                <a:spcPct val="100000"/>
              </a:lnSpc>
              <a:buClr>
                <a:srgbClr val="CB203D"/>
              </a:buClr>
              <a:buFont typeface="Courier New" charset="0"/>
              <a:buChar char="o"/>
            </a:pPr>
            <a:endParaRPr lang="en-US" sz="20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1900" b="1" i="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84915" y="229796"/>
            <a:ext cx="1417955" cy="1351915"/>
          </a:xfrm>
          <a:prstGeom prst="rect">
            <a:avLst/>
          </a:prstGeom>
          <a:noFill/>
          <a:ln>
            <a:noFill/>
          </a:ln>
        </p:spPr>
      </p:pic>
      <p:sp>
        <p:nvSpPr>
          <p:cNvPr id="11" name="Rectangle 10">
            <a:extLst>
              <a:ext uri="{FF2B5EF4-FFF2-40B4-BE49-F238E27FC236}">
                <a16:creationId xmlns:a16="http://schemas.microsoft.com/office/drawing/2014/main" id="{910941C1-A5AE-9E40-BBD3-0052661FCC81}"/>
              </a:ext>
            </a:extLst>
          </p:cNvPr>
          <p:cNvSpPr/>
          <p:nvPr/>
        </p:nvSpPr>
        <p:spPr>
          <a:xfrm>
            <a:off x="8011885" y="1472184"/>
            <a:ext cx="3636000" cy="523036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r>
              <a:rPr lang="en-US" sz="2100" dirty="0">
                <a:solidFill>
                  <a:srgbClr val="FF0000"/>
                </a:solidFill>
              </a:rPr>
              <a:t>CP cannot be worked out.</a:t>
            </a:r>
          </a:p>
          <a:p>
            <a:pPr algn="ctr"/>
            <a:endParaRPr lang="en-US" sz="2100" dirty="0">
              <a:solidFill>
                <a:srgbClr val="FF0000"/>
              </a:solidFill>
            </a:endParaRPr>
          </a:p>
          <a:p>
            <a:pPr algn="ctr"/>
            <a:r>
              <a:rPr lang="en-US" sz="2100" dirty="0">
                <a:solidFill>
                  <a:srgbClr val="FF0000"/>
                </a:solidFill>
              </a:rPr>
              <a:t>Student cannot sit for the incomplete study-units (failure and/or absence)</a:t>
            </a:r>
            <a:r>
              <a:rPr lang="mt-MT" sz="2100" dirty="0">
                <a:solidFill>
                  <a:srgbClr val="FF0000"/>
                </a:solidFill>
              </a:rPr>
              <a:t> </a:t>
            </a:r>
            <a:r>
              <a:rPr lang="en-US" sz="2100" dirty="0">
                <a:solidFill>
                  <a:srgbClr val="FF0000"/>
                </a:solidFill>
              </a:rPr>
              <a:t>except for </a:t>
            </a:r>
            <a:r>
              <a:rPr lang="mt-MT" sz="2100" dirty="0">
                <a:solidFill>
                  <a:srgbClr val="FF0000"/>
                </a:solidFill>
              </a:rPr>
              <a:t>any </a:t>
            </a:r>
            <a:r>
              <a:rPr lang="en-US" sz="2100" dirty="0">
                <a:solidFill>
                  <a:srgbClr val="FF0000"/>
                </a:solidFill>
              </a:rPr>
              <a:t>referred study-units, since limit is exceeded.</a:t>
            </a:r>
          </a:p>
          <a:p>
            <a:pPr algn="ctr"/>
            <a:endParaRPr lang="en-US" sz="2100" dirty="0">
              <a:solidFill>
                <a:srgbClr val="FF0000"/>
              </a:solidFill>
            </a:endParaRPr>
          </a:p>
          <a:p>
            <a:pPr algn="ctr"/>
            <a:r>
              <a:rPr lang="en-US" sz="2100" dirty="0">
                <a:solidFill>
                  <a:srgbClr val="FF0000"/>
                </a:solidFill>
              </a:rPr>
              <a:t>If student passes the referred study-units, student to have academic advice whether to do an extension year or repeat the year.     </a:t>
            </a:r>
            <a:r>
              <a:rPr lang="en-US" dirty="0">
                <a:solidFill>
                  <a:schemeClr val="tx1"/>
                </a:solidFill>
              </a:rPr>
              <a:t>(UG </a:t>
            </a:r>
            <a:r>
              <a:rPr lang="en-US" dirty="0" err="1">
                <a:solidFill>
                  <a:schemeClr val="tx1"/>
                </a:solidFill>
              </a:rPr>
              <a:t>Reg</a:t>
            </a:r>
            <a:r>
              <a:rPr lang="en-US" dirty="0">
                <a:solidFill>
                  <a:schemeClr val="tx1"/>
                </a:solidFill>
              </a:rPr>
              <a:t> 66(2))</a:t>
            </a:r>
            <a:r>
              <a:rPr lang="mt-MT" dirty="0">
                <a:solidFill>
                  <a:schemeClr val="tx1"/>
                </a:solidFill>
              </a:rPr>
              <a:t>.</a:t>
            </a:r>
            <a:endParaRPr lang="en-US" dirty="0">
              <a:solidFill>
                <a:schemeClr val="tx1"/>
              </a:solidFill>
            </a:endParaRPr>
          </a:p>
          <a:p>
            <a:pPr algn="r"/>
            <a:endParaRPr lang="en-US" sz="2000" dirty="0">
              <a:solidFill>
                <a:srgbClr val="FF0000"/>
              </a:solidFill>
            </a:endParaRPr>
          </a:p>
        </p:txBody>
      </p:sp>
    </p:spTree>
    <p:extLst>
      <p:ext uri="{BB962C8B-B14F-4D97-AF65-F5344CB8AC3E}">
        <p14:creationId xmlns:p14="http://schemas.microsoft.com/office/powerpoint/2010/main" val="83855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barn(inVertical)">
                                      <p:cBhvr>
                                        <p:cTn id="35" dur="500"/>
                                        <p:tgtEl>
                                          <p:spTgt spid="11">
                                            <p:txEl>
                                              <p:pRg st="1" end="1"/>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barn(inVertical)">
                                      <p:cBhvr>
                                        <p:cTn id="38" dur="500"/>
                                        <p:tgtEl>
                                          <p:spTgt spid="11">
                                            <p:txEl>
                                              <p:pRg st="3" end="3"/>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barn(inVertical)">
                                      <p:cBhvr>
                                        <p:cTn id="41"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5</a:t>
            </a:r>
            <a:r>
              <a:rPr lang="mt-MT" sz="2700" b="1" dirty="0">
                <a:latin typeface="Calibri" charset="0"/>
                <a:ea typeface="Calibri" charset="0"/>
                <a:cs typeface="Calibri" charset="0"/>
              </a:rPr>
              <a:t> </a:t>
            </a:r>
            <a:r>
              <a:rPr lang="mt-MT" sz="1800" b="1" dirty="0">
                <a:latin typeface="Calibri" charset="0"/>
                <a:ea typeface="Calibri" charset="0"/>
                <a:cs typeface="Calibri" charset="0"/>
              </a:rPr>
              <a:t>(June assessment session)</a:t>
            </a:r>
            <a:endParaRPr lang="en-US" sz="1800" b="1" dirty="0">
              <a:latin typeface="Calibri" charset="0"/>
              <a:ea typeface="Calibri" charset="0"/>
              <a:cs typeface="Calibri" charset="0"/>
            </a:endParaRPr>
          </a:p>
          <a:p>
            <a:endParaRPr lang="en-US" sz="2400" dirty="0">
              <a:latin typeface="Calibri" charset="0"/>
              <a:ea typeface="Calibri" charset="0"/>
              <a:cs typeface="Calibri" charset="0"/>
            </a:endParaRPr>
          </a:p>
        </p:txBody>
      </p:sp>
      <p:sp>
        <p:nvSpPr>
          <p:cNvPr id="8" name="Title 1"/>
          <p:cNvSpPr txBox="1">
            <a:spLocks/>
          </p:cNvSpPr>
          <p:nvPr/>
        </p:nvSpPr>
        <p:spPr>
          <a:xfrm>
            <a:off x="756925" y="1712687"/>
            <a:ext cx="6835679" cy="4860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Absent in some study-units.</a:t>
            </a:r>
          </a:p>
          <a:p>
            <a:pPr>
              <a:lnSpc>
                <a:spcPct val="100000"/>
              </a:lnSpc>
              <a:buClr>
                <a:srgbClr val="CB203D"/>
              </a:buClr>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Fail in some study-units.</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Total of incomplete study-units (failure and/or absence)</a:t>
            </a:r>
            <a:r>
              <a:rPr lang="mt-MT" sz="2000" dirty="0">
                <a:latin typeface="Calibri" charset="0"/>
                <a:ea typeface="Calibri" charset="0"/>
                <a:cs typeface="Calibri" charset="0"/>
              </a:rPr>
              <a:t> </a:t>
            </a:r>
            <a:r>
              <a:rPr lang="en-US" sz="2000" dirty="0">
                <a:latin typeface="Calibri" charset="0"/>
                <a:ea typeface="Calibri" charset="0"/>
                <a:cs typeface="Calibri" charset="0"/>
              </a:rPr>
              <a:t>is </a:t>
            </a:r>
            <a:r>
              <a:rPr lang="en-US" sz="2000" b="1" dirty="0">
                <a:solidFill>
                  <a:schemeClr val="accent1">
                    <a:lumMod val="50000"/>
                  </a:schemeClr>
                </a:solidFill>
                <a:latin typeface="Calibri" charset="0"/>
                <a:ea typeface="Calibri" charset="0"/>
                <a:cs typeface="Calibri" charset="0"/>
              </a:rPr>
              <a:t>more than 20 credits</a:t>
            </a:r>
            <a:r>
              <a:rPr lang="en-US" sz="2000" dirty="0">
                <a:latin typeface="Calibri" charset="0"/>
                <a:ea typeface="Calibri" charset="0"/>
                <a:cs typeface="Calibri" charset="0"/>
              </a:rPr>
              <a:t>.</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Year average</a:t>
            </a:r>
            <a:r>
              <a:rPr lang="mt-MT" sz="2000" dirty="0">
                <a:latin typeface="Calibri" charset="0"/>
                <a:ea typeface="Calibri" charset="0"/>
                <a:cs typeface="Calibri" charset="0"/>
              </a:rPr>
              <a:t> is</a:t>
            </a:r>
            <a:r>
              <a:rPr lang="en-US" sz="2000" b="1" dirty="0">
                <a:solidFill>
                  <a:schemeClr val="accent1">
                    <a:lumMod val="50000"/>
                  </a:schemeClr>
                </a:solidFill>
                <a:latin typeface="Calibri" charset="0"/>
                <a:ea typeface="Calibri" charset="0"/>
                <a:cs typeface="Calibri" charset="0"/>
              </a:rPr>
              <a:t> 50%</a:t>
            </a:r>
            <a:r>
              <a:rPr lang="mt-MT" sz="2000" b="1" dirty="0">
                <a:solidFill>
                  <a:schemeClr val="accent1">
                    <a:lumMod val="50000"/>
                  </a:schemeClr>
                </a:solidFill>
                <a:latin typeface="Calibri" charset="0"/>
                <a:ea typeface="Calibri" charset="0"/>
                <a:cs typeface="Calibri" charset="0"/>
              </a:rPr>
              <a:t> or higher</a:t>
            </a:r>
            <a:r>
              <a:rPr lang="en-US" sz="2000" b="1" dirty="0">
                <a:solidFill>
                  <a:schemeClr val="accent1">
                    <a:lumMod val="50000"/>
                  </a:schemeClr>
                </a:solidFill>
                <a:latin typeface="Calibri" charset="0"/>
                <a:ea typeface="Calibri" charset="0"/>
                <a:cs typeface="Calibri" charset="0"/>
              </a:rPr>
              <a:t>.</a:t>
            </a: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4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400"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1"/>
            <a:ext cx="1417955" cy="1211838"/>
          </a:xfrm>
          <a:prstGeom prst="rect">
            <a:avLst/>
          </a:prstGeom>
          <a:noFill/>
          <a:ln>
            <a:noFill/>
          </a:ln>
        </p:spPr>
      </p:pic>
      <p:sp>
        <p:nvSpPr>
          <p:cNvPr id="11" name="Rectangle 10">
            <a:extLst>
              <a:ext uri="{FF2B5EF4-FFF2-40B4-BE49-F238E27FC236}">
                <a16:creationId xmlns:a16="http://schemas.microsoft.com/office/drawing/2014/main" id="{910941C1-A5AE-9E40-BBD3-0052661FCC81}"/>
              </a:ext>
            </a:extLst>
          </p:cNvPr>
          <p:cNvSpPr/>
          <p:nvPr/>
        </p:nvSpPr>
        <p:spPr>
          <a:xfrm>
            <a:off x="7937994" y="1059543"/>
            <a:ext cx="3636000" cy="55133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0000"/>
              </a:solidFill>
            </a:endParaRPr>
          </a:p>
          <a:p>
            <a:pPr algn="ctr"/>
            <a:r>
              <a:rPr lang="en-US" dirty="0">
                <a:solidFill>
                  <a:srgbClr val="FF0000"/>
                </a:solidFill>
              </a:rPr>
              <a:t>CP can be worked out for any eligible </a:t>
            </a:r>
            <a:r>
              <a:rPr lang="en-US" dirty="0" err="1">
                <a:solidFill>
                  <a:srgbClr val="FF0000"/>
                </a:solidFill>
              </a:rPr>
              <a:t>compensatable</a:t>
            </a:r>
            <a:r>
              <a:rPr lang="en-US" dirty="0">
                <a:solidFill>
                  <a:srgbClr val="FF0000"/>
                </a:solidFill>
              </a:rPr>
              <a:t> study-units.</a:t>
            </a:r>
          </a:p>
          <a:p>
            <a:pPr algn="ctr"/>
            <a:endParaRPr lang="en-US" dirty="0">
              <a:solidFill>
                <a:srgbClr val="FF0000"/>
              </a:solidFill>
            </a:endParaRPr>
          </a:p>
          <a:p>
            <a:pPr algn="ctr"/>
            <a:r>
              <a:rPr lang="en-US" dirty="0">
                <a:solidFill>
                  <a:srgbClr val="FF0000"/>
                </a:solidFill>
              </a:rPr>
              <a:t>If with the CPs, the total of incomplete credits changes to </a:t>
            </a:r>
            <a:r>
              <a:rPr lang="mt-MT" dirty="0">
                <a:solidFill>
                  <a:srgbClr val="FF0000"/>
                </a:solidFill>
              </a:rPr>
              <a:t>20 or less</a:t>
            </a:r>
            <a:r>
              <a:rPr lang="en-US" dirty="0">
                <a:solidFill>
                  <a:srgbClr val="FF0000"/>
                </a:solidFill>
              </a:rPr>
              <a:t>, the student can do  the incomplete study-units (failure and/or absence)</a:t>
            </a:r>
            <a:r>
              <a:rPr lang="mt-MT" dirty="0">
                <a:solidFill>
                  <a:srgbClr val="FF0000"/>
                </a:solidFill>
              </a:rPr>
              <a:t> </a:t>
            </a:r>
            <a:r>
              <a:rPr lang="en-US" dirty="0">
                <a:solidFill>
                  <a:srgbClr val="FF0000"/>
                </a:solidFill>
              </a:rPr>
              <a:t>in the September assessment session.</a:t>
            </a:r>
          </a:p>
          <a:p>
            <a:pPr algn="ctr"/>
            <a:endParaRPr lang="en-US" dirty="0">
              <a:solidFill>
                <a:srgbClr val="FF0000"/>
              </a:solidFill>
            </a:endParaRPr>
          </a:p>
          <a:p>
            <a:pPr algn="ctr"/>
            <a:r>
              <a:rPr lang="en-US" dirty="0">
                <a:solidFill>
                  <a:srgbClr val="FF0000"/>
                </a:solidFill>
              </a:rPr>
              <a:t>If the total of incomplete credits remains more than 20, student cannot do the incomplete study-units (failure and/or absence)</a:t>
            </a:r>
            <a:r>
              <a:rPr lang="mt-MT" dirty="0">
                <a:solidFill>
                  <a:srgbClr val="FF0000"/>
                </a:solidFill>
              </a:rPr>
              <a:t> </a:t>
            </a:r>
            <a:r>
              <a:rPr lang="en-US" dirty="0">
                <a:solidFill>
                  <a:srgbClr val="FF0000"/>
                </a:solidFill>
              </a:rPr>
              <a:t>in the September assessment session</a:t>
            </a:r>
            <a:r>
              <a:rPr lang="mt-MT" dirty="0">
                <a:solidFill>
                  <a:srgbClr val="FF0000"/>
                </a:solidFill>
              </a:rPr>
              <a:t>, except for any referred study-units</a:t>
            </a:r>
            <a:r>
              <a:rPr lang="en-US" dirty="0">
                <a:solidFill>
                  <a:srgbClr val="FF0000"/>
                </a:solidFill>
              </a:rPr>
              <a:t>.</a:t>
            </a:r>
          </a:p>
          <a:p>
            <a:pPr algn="ctr"/>
            <a:r>
              <a:rPr lang="en-US" dirty="0">
                <a:solidFill>
                  <a:srgbClr val="FF0000"/>
                </a:solidFill>
              </a:rPr>
              <a:t>If successful, student is to have academic advice whether to do an extension year or repeat the year. </a:t>
            </a:r>
          </a:p>
          <a:p>
            <a:pPr algn="r"/>
            <a:r>
              <a:rPr lang="en-US" dirty="0">
                <a:solidFill>
                  <a:schemeClr val="tx1"/>
                </a:solidFill>
              </a:rPr>
              <a:t>(UG </a:t>
            </a:r>
            <a:r>
              <a:rPr lang="en-US" dirty="0" err="1">
                <a:solidFill>
                  <a:schemeClr val="tx1"/>
                </a:solidFill>
              </a:rPr>
              <a:t>Reg</a:t>
            </a:r>
            <a:r>
              <a:rPr lang="en-US" dirty="0">
                <a:solidFill>
                  <a:schemeClr val="tx1"/>
                </a:solidFill>
              </a:rPr>
              <a:t> 66(2))</a:t>
            </a:r>
          </a:p>
          <a:p>
            <a:pPr algn="ctr"/>
            <a:endParaRPr lang="en-US" sz="2000" dirty="0">
              <a:solidFill>
                <a:srgbClr val="FF0000"/>
              </a:solidFill>
            </a:endParaRPr>
          </a:p>
        </p:txBody>
      </p:sp>
    </p:spTree>
    <p:extLst>
      <p:ext uri="{BB962C8B-B14F-4D97-AF65-F5344CB8AC3E}">
        <p14:creationId xmlns:p14="http://schemas.microsoft.com/office/powerpoint/2010/main" val="110839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6</a:t>
            </a:r>
            <a:r>
              <a:rPr lang="mt-MT" sz="2700" b="1" dirty="0">
                <a:latin typeface="Calibri" charset="0"/>
                <a:ea typeface="Calibri" charset="0"/>
                <a:cs typeface="Calibri" charset="0"/>
              </a:rPr>
              <a:t> </a:t>
            </a:r>
            <a:r>
              <a:rPr lang="mt-MT" sz="1800" b="1" dirty="0">
                <a:latin typeface="Calibri" charset="0"/>
                <a:ea typeface="Calibri" charset="0"/>
                <a:cs typeface="Calibri" charset="0"/>
              </a:rPr>
              <a:t>(June assessment session)</a:t>
            </a:r>
            <a:endParaRPr lang="en-US" sz="1800" b="1" dirty="0">
              <a:latin typeface="Calibri" charset="0"/>
              <a:ea typeface="Calibri" charset="0"/>
              <a:cs typeface="Calibri" charset="0"/>
            </a:endParaRP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07981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endParaRPr lang="mt-MT"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mt-MT"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Absent in some study-units.</a:t>
            </a:r>
          </a:p>
          <a:p>
            <a:pPr>
              <a:lnSpc>
                <a:spcPct val="100000"/>
              </a:lnSpc>
              <a:buClr>
                <a:srgbClr val="CB203D"/>
              </a:buClr>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Fail in some study-units.</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Total of incomplete study-units (failure and/or absence)</a:t>
            </a:r>
            <a:r>
              <a:rPr lang="mt-MT" sz="2000" dirty="0">
                <a:latin typeface="Calibri" charset="0"/>
                <a:ea typeface="Calibri" charset="0"/>
                <a:cs typeface="Calibri" charset="0"/>
              </a:rPr>
              <a:t> </a:t>
            </a:r>
            <a:r>
              <a:rPr lang="en-US" sz="2000" dirty="0">
                <a:latin typeface="Calibri" charset="0"/>
                <a:ea typeface="Calibri" charset="0"/>
                <a:cs typeface="Calibri" charset="0"/>
              </a:rPr>
              <a:t>is </a:t>
            </a:r>
            <a:r>
              <a:rPr lang="mt-MT" sz="2000" b="1" dirty="0">
                <a:solidFill>
                  <a:schemeClr val="accent1">
                    <a:lumMod val="50000"/>
                  </a:schemeClr>
                </a:solidFill>
                <a:latin typeface="Calibri" charset="0"/>
                <a:ea typeface="Calibri" charset="0"/>
                <a:cs typeface="Calibri" charset="0"/>
              </a:rPr>
              <a:t>not more than </a:t>
            </a:r>
            <a:r>
              <a:rPr lang="en-US" sz="2000" b="1" dirty="0">
                <a:solidFill>
                  <a:schemeClr val="accent1">
                    <a:lumMod val="50000"/>
                  </a:schemeClr>
                </a:solidFill>
                <a:latin typeface="Calibri" charset="0"/>
                <a:ea typeface="Calibri" charset="0"/>
                <a:cs typeface="Calibri" charset="0"/>
              </a:rPr>
              <a:t>20 credits</a:t>
            </a:r>
            <a:r>
              <a:rPr lang="en-US" sz="2000" dirty="0">
                <a:latin typeface="Calibri" charset="0"/>
                <a:ea typeface="Calibri" charset="0"/>
                <a:cs typeface="Calibri" charset="0"/>
              </a:rPr>
              <a:t>.</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Student obtained between 35% and 44% in </a:t>
            </a:r>
            <a:r>
              <a:rPr lang="en-US" sz="2000" dirty="0" err="1">
                <a:latin typeface="Calibri" charset="0"/>
                <a:ea typeface="Calibri" charset="0"/>
                <a:cs typeface="Calibri" charset="0"/>
              </a:rPr>
              <a:t>compensatable</a:t>
            </a:r>
            <a:r>
              <a:rPr lang="en-US" sz="2000" dirty="0">
                <a:latin typeface="Calibri" charset="0"/>
                <a:ea typeface="Calibri" charset="0"/>
                <a:cs typeface="Calibri" charset="0"/>
              </a:rPr>
              <a:t> study-units and year average is 50%</a:t>
            </a:r>
            <a:r>
              <a:rPr lang="mt-MT" sz="2000" dirty="0">
                <a:latin typeface="Calibri" charset="0"/>
                <a:ea typeface="Calibri" charset="0"/>
                <a:cs typeface="Calibri" charset="0"/>
              </a:rPr>
              <a:t> or higher</a:t>
            </a:r>
            <a:r>
              <a:rPr lang="en-US" sz="2000" dirty="0">
                <a:latin typeface="Calibri" charset="0"/>
                <a:ea typeface="Calibri" charset="0"/>
                <a:cs typeface="Calibri" charset="0"/>
              </a:rPr>
              <a:t>.</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b="1" dirty="0">
                <a:solidFill>
                  <a:schemeClr val="accent1">
                    <a:lumMod val="50000"/>
                  </a:schemeClr>
                </a:solidFill>
                <a:latin typeface="Calibri" charset="0"/>
                <a:ea typeface="Calibri" charset="0"/>
                <a:cs typeface="Calibri" charset="0"/>
              </a:rPr>
              <a:t>Requires a particular average mark for access to a particular </a:t>
            </a:r>
            <a:r>
              <a:rPr lang="en-US" sz="2000" b="1" dirty="0" err="1">
                <a:solidFill>
                  <a:schemeClr val="accent1">
                    <a:lumMod val="50000"/>
                  </a:schemeClr>
                </a:solidFill>
                <a:latin typeface="Calibri" charset="0"/>
                <a:ea typeface="Calibri" charset="0"/>
                <a:cs typeface="Calibri" charset="0"/>
              </a:rPr>
              <a:t>programme</a:t>
            </a:r>
            <a:r>
              <a:rPr lang="en-US" sz="2000" b="1" dirty="0">
                <a:solidFill>
                  <a:schemeClr val="accent1">
                    <a:lumMod val="50000"/>
                  </a:schemeClr>
                </a:solidFill>
                <a:latin typeface="Calibri" charset="0"/>
                <a:ea typeface="Calibri" charset="0"/>
                <a:cs typeface="Calibri" charset="0"/>
              </a:rPr>
              <a:t> of study </a:t>
            </a:r>
            <a:r>
              <a:rPr lang="en-US" sz="2000" dirty="0">
                <a:latin typeface="Calibri" charset="0"/>
                <a:ea typeface="Calibri" charset="0"/>
                <a:cs typeface="Calibri" charset="0"/>
              </a:rPr>
              <a:t>(</a:t>
            </a:r>
            <a:r>
              <a:rPr lang="en-US" sz="2000" dirty="0" err="1">
                <a:latin typeface="Calibri" charset="0"/>
                <a:ea typeface="Calibri" charset="0"/>
                <a:cs typeface="Calibri" charset="0"/>
              </a:rPr>
              <a:t>eg</a:t>
            </a:r>
            <a:r>
              <a:rPr lang="en-US" sz="2000" dirty="0">
                <a:latin typeface="Calibri" charset="0"/>
                <a:ea typeface="Calibri" charset="0"/>
                <a:cs typeface="Calibri" charset="0"/>
              </a:rPr>
              <a:t>: to proceed to </a:t>
            </a:r>
            <a:r>
              <a:rPr lang="en-US" sz="2000" dirty="0" err="1">
                <a:latin typeface="Calibri" charset="0"/>
                <a:ea typeface="Calibri" charset="0"/>
                <a:cs typeface="Calibri" charset="0"/>
              </a:rPr>
              <a:t>honours</a:t>
            </a:r>
            <a:r>
              <a:rPr lang="en-US" sz="2000" dirty="0">
                <a:latin typeface="Calibri" charset="0"/>
                <a:ea typeface="Calibri" charset="0"/>
                <a:cs typeface="Calibri" charset="0"/>
              </a:rPr>
              <a:t> in one area of study).</a:t>
            </a:r>
            <a:r>
              <a:rPr lang="en-US" sz="2000" dirty="0"/>
              <a:t> </a:t>
            </a: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4374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endParaRPr lang="en-US" sz="2200" dirty="0">
              <a:solidFill>
                <a:srgbClr val="FF0000"/>
              </a:solidFill>
            </a:endParaRPr>
          </a:p>
          <a:p>
            <a:pPr algn="ctr"/>
            <a:endParaRPr lang="en-US" sz="2200" dirty="0">
              <a:solidFill>
                <a:srgbClr val="FF0000"/>
              </a:solidFill>
            </a:endParaRPr>
          </a:p>
          <a:p>
            <a:pPr algn="ctr"/>
            <a:r>
              <a:rPr lang="en-US" sz="2200" dirty="0">
                <a:solidFill>
                  <a:srgbClr val="FF0000"/>
                </a:solidFill>
              </a:rPr>
              <a:t>Student is eligible for CP but may refuse the award of compensated passes as a particular average</a:t>
            </a:r>
            <a:r>
              <a:rPr lang="mt-MT" sz="2200" dirty="0">
                <a:solidFill>
                  <a:srgbClr val="FF0000"/>
                </a:solidFill>
              </a:rPr>
              <a:t> is required</a:t>
            </a:r>
            <a:r>
              <a:rPr lang="en-US" sz="2200" dirty="0">
                <a:solidFill>
                  <a:srgbClr val="FF0000"/>
                </a:solidFill>
              </a:rPr>
              <a:t>.</a:t>
            </a:r>
          </a:p>
          <a:p>
            <a:pPr algn="ctr"/>
            <a:endParaRPr lang="en-US" sz="2200" dirty="0">
              <a:solidFill>
                <a:srgbClr val="FF0000"/>
              </a:solidFill>
            </a:endParaRPr>
          </a:p>
          <a:p>
            <a:pPr algn="ctr"/>
            <a:r>
              <a:rPr lang="en-US" sz="2200" dirty="0">
                <a:solidFill>
                  <a:srgbClr val="FF0000"/>
                </a:solidFill>
              </a:rPr>
              <a:t>  In such a case, students are required to inform the Academic Registrar by not later than 16 August about the study-units they intend to </a:t>
            </a:r>
            <a:r>
              <a:rPr lang="en-US" sz="2200" dirty="0" err="1">
                <a:solidFill>
                  <a:srgbClr val="FF0000"/>
                </a:solidFill>
              </a:rPr>
              <a:t>resit</a:t>
            </a:r>
            <a:r>
              <a:rPr lang="en-US" sz="2200" dirty="0">
                <a:solidFill>
                  <a:srgbClr val="FF0000"/>
                </a:solidFill>
              </a:rPr>
              <a:t>.</a:t>
            </a:r>
          </a:p>
          <a:p>
            <a:pPr algn="r"/>
            <a:r>
              <a:rPr lang="en-US" dirty="0">
                <a:solidFill>
                  <a:schemeClr val="tx1"/>
                </a:solidFill>
              </a:rPr>
              <a:t>(UG </a:t>
            </a:r>
            <a:r>
              <a:rPr lang="en-US" dirty="0" err="1">
                <a:solidFill>
                  <a:schemeClr val="tx1"/>
                </a:solidFill>
              </a:rPr>
              <a:t>Reg</a:t>
            </a:r>
            <a:r>
              <a:rPr lang="en-US" dirty="0">
                <a:solidFill>
                  <a:schemeClr val="tx1"/>
                </a:solidFill>
              </a:rPr>
              <a:t> 48(3))</a:t>
            </a:r>
          </a:p>
          <a:p>
            <a:pPr algn="ctr"/>
            <a:endParaRPr lang="en-US" sz="2200" dirty="0">
              <a:solidFill>
                <a:srgbClr val="FF0000"/>
              </a:solidFill>
            </a:endParaRPr>
          </a:p>
          <a:p>
            <a:pPr algn="ctr"/>
            <a:endParaRPr lang="en-US" sz="22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15060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fade">
                                      <p:cBhvr>
                                        <p:cTn id="35" dur="1000"/>
                                        <p:tgtEl>
                                          <p:spTgt spid="8">
                                            <p:txEl>
                                              <p:pRg st="10" end="10"/>
                                            </p:txEl>
                                          </p:spTgt>
                                        </p:tgtEl>
                                      </p:cBhvr>
                                    </p:animEffect>
                                    <p:anim calcmode="lin" valueType="num">
                                      <p:cBhvr>
                                        <p:cTn id="36"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barn(inVertical)">
                                      <p:cBhvr>
                                        <p:cTn id="42" dur="500"/>
                                        <p:tgtEl>
                                          <p:spTgt spid="9">
                                            <p:txEl>
                                              <p:pRg st="4" end="4"/>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barn(inVertical)">
                                      <p:cBhvr>
                                        <p:cTn id="45" dur="500"/>
                                        <p:tgtEl>
                                          <p:spTgt spid="9">
                                            <p:txEl>
                                              <p:pRg st="6" end="6"/>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9">
                                            <p:txEl>
                                              <p:pRg st="7" end="7"/>
                                            </p:txEl>
                                          </p:spTgt>
                                        </p:tgtEl>
                                        <p:attrNameLst>
                                          <p:attrName>style.visibility</p:attrName>
                                        </p:attrNameLst>
                                      </p:cBhvr>
                                      <p:to>
                                        <p:strVal val="visible"/>
                                      </p:to>
                                    </p:set>
                                    <p:animEffect transition="in" filter="barn(inVertical)">
                                      <p:cBhvr>
                                        <p:cTn id="48"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7</a:t>
            </a:r>
            <a:r>
              <a:rPr lang="mt-MT" sz="2700" b="1" dirty="0">
                <a:latin typeface="Calibri" charset="0"/>
                <a:ea typeface="Calibri" charset="0"/>
                <a:cs typeface="Calibri" charset="0"/>
              </a:rPr>
              <a:t> </a:t>
            </a:r>
            <a:r>
              <a:rPr lang="mt-MT" sz="1800" b="1" dirty="0">
                <a:latin typeface="Calibri" charset="0"/>
                <a:ea typeface="Calibri" charset="0"/>
                <a:cs typeface="Calibri" charset="0"/>
              </a:rPr>
              <a:t>(September assessment session)</a:t>
            </a:r>
          </a:p>
          <a:p>
            <a:endParaRPr lang="en-US" sz="1800" b="1" dirty="0">
              <a:latin typeface="Calibri" charset="0"/>
              <a:ea typeface="Calibri" charset="0"/>
              <a:cs typeface="Calibri" charset="0"/>
            </a:endParaRPr>
          </a:p>
          <a:p>
            <a:endParaRPr lang="mt-MT" sz="2400" dirty="0">
              <a:latin typeface="Calibri" charset="0"/>
              <a:ea typeface="Calibri" charset="0"/>
              <a:cs typeface="Calibri" charset="0"/>
            </a:endParaRPr>
          </a:p>
          <a:p>
            <a:endParaRPr lang="en-US" sz="2400" dirty="0">
              <a:latin typeface="Calibri" charset="0"/>
              <a:ea typeface="Calibri" charset="0"/>
              <a:cs typeface="Calibri" charset="0"/>
            </a:endParaRPr>
          </a:p>
        </p:txBody>
      </p:sp>
      <p:sp>
        <p:nvSpPr>
          <p:cNvPr id="8" name="Title 1"/>
          <p:cNvSpPr txBox="1">
            <a:spLocks/>
          </p:cNvSpPr>
          <p:nvPr/>
        </p:nvSpPr>
        <p:spPr>
          <a:xfrm>
            <a:off x="756925" y="838200"/>
            <a:ext cx="6835679" cy="6121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endParaRPr lang="mt-MT" sz="24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mt-MT" sz="24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4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4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400" dirty="0">
                <a:latin typeface="Calibri" charset="0"/>
                <a:ea typeface="Calibri" charset="0"/>
                <a:cs typeface="Calibri" charset="0"/>
              </a:rPr>
              <a:t>Absent in some study-units.</a:t>
            </a:r>
          </a:p>
          <a:p>
            <a:pPr>
              <a:lnSpc>
                <a:spcPct val="100000"/>
              </a:lnSpc>
              <a:buClr>
                <a:srgbClr val="CB203D"/>
              </a:buClr>
            </a:pPr>
            <a:endParaRPr lang="en-US" sz="24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400" dirty="0">
                <a:latin typeface="Calibri" charset="0"/>
                <a:ea typeface="Calibri" charset="0"/>
                <a:cs typeface="Calibri" charset="0"/>
              </a:rPr>
              <a:t>Fail in some study-units.</a:t>
            </a:r>
            <a:endParaRPr lang="mt-MT" sz="24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400" dirty="0">
              <a:latin typeface="Calibri" charset="0"/>
              <a:ea typeface="Calibri" charset="0"/>
              <a:cs typeface="Calibri" charset="0"/>
            </a:endParaRPr>
          </a:p>
          <a:p>
            <a:pPr marL="457189" indent="-457189" algn="just">
              <a:lnSpc>
                <a:spcPct val="100000"/>
              </a:lnSpc>
              <a:buClr>
                <a:srgbClr val="CB203D"/>
              </a:buClr>
              <a:buFont typeface="Courier New" charset="0"/>
              <a:buChar char="o"/>
            </a:pPr>
            <a:r>
              <a:rPr lang="mt-MT" sz="2200" b="1" dirty="0">
                <a:solidFill>
                  <a:schemeClr val="accent1">
                    <a:lumMod val="50000"/>
                  </a:schemeClr>
                </a:solidFill>
                <a:latin typeface="+mn-lt"/>
                <a:ea typeface="Calibri" charset="0"/>
                <a:cs typeface="Calibri" charset="0"/>
              </a:rPr>
              <a:t>Total of incomplete study-units </a:t>
            </a:r>
            <a:r>
              <a:rPr lang="mt-MT" sz="2200" dirty="0">
                <a:latin typeface="+mn-lt"/>
                <a:ea typeface="Calibri" charset="0"/>
                <a:cs typeface="Calibri" charset="0"/>
              </a:rPr>
              <a:t>(failure and/or absence) from </a:t>
            </a:r>
            <a:r>
              <a:rPr lang="en-GB" sz="2200" dirty="0">
                <a:latin typeface="+mn-lt"/>
                <a:ea typeface="Calibri" charset="0"/>
                <a:cs typeface="Calibri" charset="0"/>
              </a:rPr>
              <a:t>the </a:t>
            </a:r>
            <a:r>
              <a:rPr lang="mt-MT" sz="2200" dirty="0">
                <a:latin typeface="+mn-lt"/>
                <a:ea typeface="Calibri" charset="0"/>
                <a:cs typeface="Calibri" charset="0"/>
              </a:rPr>
              <a:t>current course year is</a:t>
            </a:r>
            <a:r>
              <a:rPr lang="mt-MT" sz="2200" dirty="0">
                <a:solidFill>
                  <a:schemeClr val="accent1">
                    <a:lumMod val="50000"/>
                  </a:schemeClr>
                </a:solidFill>
                <a:latin typeface="+mn-lt"/>
                <a:ea typeface="Calibri" charset="0"/>
                <a:cs typeface="Calibri" charset="0"/>
              </a:rPr>
              <a:t> </a:t>
            </a:r>
            <a:r>
              <a:rPr lang="mt-MT" sz="2200" b="1" dirty="0">
                <a:solidFill>
                  <a:schemeClr val="accent1">
                    <a:lumMod val="50000"/>
                  </a:schemeClr>
                </a:solidFill>
                <a:latin typeface="+mn-lt"/>
                <a:ea typeface="Calibri" charset="0"/>
                <a:cs typeface="Calibri" charset="0"/>
              </a:rPr>
              <a:t>not more than </a:t>
            </a:r>
            <a:r>
              <a:rPr lang="en-US" sz="2200" b="1" dirty="0">
                <a:solidFill>
                  <a:schemeClr val="accent1">
                    <a:lumMod val="50000"/>
                  </a:schemeClr>
                </a:solidFill>
                <a:latin typeface="+mn-lt"/>
                <a:ea typeface="Calibri" charset="0"/>
                <a:cs typeface="Calibri" charset="0"/>
              </a:rPr>
              <a:t>12 credits</a:t>
            </a:r>
            <a:r>
              <a:rPr lang="mt-MT" sz="2200" b="1" dirty="0">
                <a:solidFill>
                  <a:schemeClr val="accent1">
                    <a:lumMod val="50000"/>
                  </a:schemeClr>
                </a:solidFill>
                <a:latin typeface="+mn-lt"/>
                <a:ea typeface="Calibri" charset="0"/>
                <a:cs typeface="Calibri" charset="0"/>
              </a:rPr>
              <a:t>.</a:t>
            </a:r>
          </a:p>
          <a:p>
            <a:pPr marL="447675" indent="-447675" algn="just">
              <a:lnSpc>
                <a:spcPct val="100000"/>
              </a:lnSpc>
              <a:buClr>
                <a:srgbClr val="CB203D"/>
              </a:buClr>
            </a:pPr>
            <a:r>
              <a:rPr lang="mt-MT" sz="2200" b="1" dirty="0">
                <a:solidFill>
                  <a:schemeClr val="accent1">
                    <a:lumMod val="50000"/>
                  </a:schemeClr>
                </a:solidFill>
                <a:latin typeface="+mn-lt"/>
                <a:ea typeface="Calibri" charset="0"/>
                <a:cs typeface="Calibri" charset="0"/>
              </a:rPr>
              <a:t>       </a:t>
            </a:r>
            <a:endParaRPr lang="mt-MT" sz="2200" dirty="0">
              <a:solidFill>
                <a:schemeClr val="accent1">
                  <a:lumMod val="50000"/>
                </a:schemeClr>
              </a:solidFill>
              <a:latin typeface="+mn-lt"/>
              <a:ea typeface="Calibri" charset="0"/>
              <a:cs typeface="Calibri" charset="0"/>
            </a:endParaRPr>
          </a:p>
          <a:p>
            <a:pPr algn="just">
              <a:lnSpc>
                <a:spcPct val="100000"/>
              </a:lnSpc>
              <a:buClr>
                <a:srgbClr val="CB203D"/>
              </a:buClr>
            </a:pPr>
            <a:endParaRPr lang="mt-MT" sz="2200" b="1" dirty="0">
              <a:solidFill>
                <a:schemeClr val="accent1">
                  <a:lumMod val="50000"/>
                </a:schemeClr>
              </a:solidFill>
              <a:latin typeface="+mn-lt"/>
              <a:ea typeface="Calibri" charset="0"/>
              <a:cs typeface="Calibri" charset="0"/>
            </a:endParaRPr>
          </a:p>
          <a:p>
            <a:pPr algn="just">
              <a:lnSpc>
                <a:spcPct val="100000"/>
              </a:lnSpc>
              <a:buClr>
                <a:srgbClr val="CB203D"/>
              </a:buClr>
            </a:pPr>
            <a:endParaRPr lang="mt-MT" sz="2200" b="1" dirty="0">
              <a:solidFill>
                <a:schemeClr val="accent1">
                  <a:lumMod val="50000"/>
                </a:schemeClr>
              </a:solidFill>
              <a:latin typeface="+mn-lt"/>
              <a:ea typeface="Calibri" charset="0"/>
              <a:cs typeface="Calibri" charset="0"/>
            </a:endParaRPr>
          </a:p>
          <a:p>
            <a:pPr algn="just">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1800" i="1"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2090056"/>
            <a:ext cx="3636000" cy="45647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should be given academic advice on whether to refer the study-units to the following course year (progress conditionally); or to do an extension year (if final year of studies); or to repeat the year.  </a:t>
            </a:r>
            <a:r>
              <a:rPr lang="en-US" dirty="0">
                <a:solidFill>
                  <a:schemeClr val="tx1"/>
                </a:solidFill>
              </a:rPr>
              <a:t>(UG </a:t>
            </a:r>
            <a:r>
              <a:rPr lang="en-US" dirty="0" err="1">
                <a:solidFill>
                  <a:schemeClr val="tx1"/>
                </a:solidFill>
              </a:rPr>
              <a:t>Reg</a:t>
            </a:r>
            <a:r>
              <a:rPr lang="en-US" dirty="0">
                <a:solidFill>
                  <a:schemeClr val="tx1"/>
                </a:solidFill>
              </a:rPr>
              <a:t> 60).</a:t>
            </a:r>
          </a:p>
          <a:p>
            <a:pPr algn="ctr"/>
            <a:endParaRPr lang="en-US" sz="20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340116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6" end="6"/>
                                            </p:txEl>
                                          </p:spTgt>
                                        </p:tgtEl>
                                        <p:attrNameLst>
                                          <p:attrName>style.visibility</p:attrName>
                                        </p:attrNameLst>
                                      </p:cBhvr>
                                      <p:to>
                                        <p:strVal val="visible"/>
                                      </p:to>
                                    </p:set>
                                    <p:animEffect transition="in" filter="fade">
                                      <p:cBhvr>
                                        <p:cTn id="14" dur="1000"/>
                                        <p:tgtEl>
                                          <p:spTgt spid="8">
                                            <p:txEl>
                                              <p:pRg st="6" end="6"/>
                                            </p:txEl>
                                          </p:spTgt>
                                        </p:tgtEl>
                                      </p:cBhvr>
                                    </p:animEffect>
                                    <p:anim calcmode="lin" valueType="num">
                                      <p:cBhvr>
                                        <p:cTn id="1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animEffect transition="in" filter="fade">
                                      <p:cBhvr>
                                        <p:cTn id="21" dur="1000"/>
                                        <p:tgtEl>
                                          <p:spTgt spid="8">
                                            <p:txEl>
                                              <p:pRg st="8" end="8"/>
                                            </p:txEl>
                                          </p:spTgt>
                                        </p:tgtEl>
                                      </p:cBhvr>
                                    </p:animEffect>
                                    <p:anim calcmode="lin" valueType="num">
                                      <p:cBhvr>
                                        <p:cTn id="2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barn(inVertical)">
                                      <p:cBhvr>
                                        <p:cTn id="2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2479" y="1089433"/>
            <a:ext cx="8129309" cy="8080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8</a:t>
            </a:r>
            <a:r>
              <a:rPr lang="mt-MT" sz="2700" b="1" dirty="0">
                <a:latin typeface="Calibri" charset="0"/>
                <a:ea typeface="Calibri" charset="0"/>
                <a:cs typeface="Calibri" charset="0"/>
              </a:rPr>
              <a:t> </a:t>
            </a:r>
            <a:r>
              <a:rPr lang="mt-MT" sz="1800" b="1" dirty="0">
                <a:latin typeface="Calibri" charset="0"/>
                <a:ea typeface="Calibri" charset="0"/>
                <a:cs typeface="Calibri" charset="0"/>
              </a:rPr>
              <a:t>(September assessment session)</a:t>
            </a:r>
          </a:p>
          <a:p>
            <a:endParaRPr lang="en-US" sz="1800" b="1" dirty="0">
              <a:latin typeface="Calibri" charset="0"/>
              <a:ea typeface="Calibri" charset="0"/>
              <a:cs typeface="Calibri" charset="0"/>
            </a:endParaRPr>
          </a:p>
          <a:p>
            <a:endParaRPr lang="mt-MT" sz="2400" dirty="0">
              <a:latin typeface="Calibri" charset="0"/>
              <a:ea typeface="Calibri" charset="0"/>
              <a:cs typeface="Calibri" charset="0"/>
            </a:endParaRPr>
          </a:p>
          <a:p>
            <a:endParaRPr lang="en-US" sz="2400" dirty="0">
              <a:latin typeface="Calibri" charset="0"/>
              <a:ea typeface="Calibri" charset="0"/>
              <a:cs typeface="Calibri" charset="0"/>
            </a:endParaRPr>
          </a:p>
        </p:txBody>
      </p:sp>
      <p:sp>
        <p:nvSpPr>
          <p:cNvPr id="8" name="Title 1"/>
          <p:cNvSpPr txBox="1">
            <a:spLocks/>
          </p:cNvSpPr>
          <p:nvPr/>
        </p:nvSpPr>
        <p:spPr>
          <a:xfrm>
            <a:off x="756925" y="1493438"/>
            <a:ext cx="6835679" cy="6121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endParaRPr lang="mt-MT" sz="24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400" dirty="0">
                <a:latin typeface="Calibri" charset="0"/>
                <a:ea typeface="Calibri" charset="0"/>
                <a:cs typeface="Calibri" charset="0"/>
              </a:rPr>
              <a:t>Absent in some study-units.</a:t>
            </a:r>
          </a:p>
          <a:p>
            <a:pPr>
              <a:lnSpc>
                <a:spcPct val="100000"/>
              </a:lnSpc>
              <a:buClr>
                <a:srgbClr val="CB203D"/>
              </a:buClr>
            </a:pPr>
            <a:endParaRPr lang="en-US" sz="24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400" dirty="0">
                <a:latin typeface="Calibri" charset="0"/>
                <a:ea typeface="Calibri" charset="0"/>
                <a:cs typeface="Calibri" charset="0"/>
              </a:rPr>
              <a:t>Fail in some study-units.</a:t>
            </a:r>
            <a:endParaRPr lang="mt-MT" sz="24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400" dirty="0">
              <a:latin typeface="Calibri" charset="0"/>
              <a:ea typeface="Calibri" charset="0"/>
              <a:cs typeface="Calibri" charset="0"/>
            </a:endParaRPr>
          </a:p>
          <a:p>
            <a:pPr marL="457189" indent="-457189" algn="just">
              <a:lnSpc>
                <a:spcPct val="100000"/>
              </a:lnSpc>
              <a:buClr>
                <a:srgbClr val="CB203D"/>
              </a:buClr>
              <a:buFont typeface="Courier New" charset="0"/>
              <a:buChar char="o"/>
            </a:pPr>
            <a:r>
              <a:rPr lang="mt-MT" sz="2400" dirty="0">
                <a:latin typeface="+mn-lt"/>
                <a:ea typeface="Calibri" charset="0"/>
                <a:cs typeface="Calibri" charset="0"/>
              </a:rPr>
              <a:t>Total of incomplete study-units (failure and/or absence)</a:t>
            </a:r>
            <a:r>
              <a:rPr lang="en-GB" sz="2400" dirty="0">
                <a:latin typeface="+mn-lt"/>
                <a:ea typeface="Calibri" charset="0"/>
                <a:cs typeface="Calibri" charset="0"/>
              </a:rPr>
              <a:t> </a:t>
            </a:r>
            <a:r>
              <a:rPr lang="mt-MT" sz="2400" dirty="0">
                <a:latin typeface="+mn-lt"/>
                <a:ea typeface="Calibri" charset="0"/>
                <a:cs typeface="Calibri" charset="0"/>
              </a:rPr>
              <a:t>is </a:t>
            </a:r>
            <a:r>
              <a:rPr lang="mt-MT" sz="2400" b="1" dirty="0">
                <a:solidFill>
                  <a:schemeClr val="accent1">
                    <a:lumMod val="50000"/>
                  </a:schemeClr>
                </a:solidFill>
                <a:latin typeface="+mn-lt"/>
                <a:ea typeface="Calibri" charset="0"/>
                <a:cs typeface="Calibri" charset="0"/>
              </a:rPr>
              <a:t>not more than </a:t>
            </a:r>
            <a:r>
              <a:rPr lang="en-US" sz="2400" b="1" dirty="0">
                <a:solidFill>
                  <a:schemeClr val="accent1">
                    <a:lumMod val="50000"/>
                  </a:schemeClr>
                </a:solidFill>
                <a:latin typeface="+mn-lt"/>
                <a:ea typeface="Calibri" charset="0"/>
                <a:cs typeface="Calibri" charset="0"/>
              </a:rPr>
              <a:t>12 credits but includes failed referred study-units at the fourth opportunity</a:t>
            </a:r>
            <a:r>
              <a:rPr lang="mt-MT" sz="2400" dirty="0">
                <a:solidFill>
                  <a:schemeClr val="accent1">
                    <a:lumMod val="50000"/>
                  </a:schemeClr>
                </a:solidFill>
                <a:latin typeface="+mn-lt"/>
                <a:ea typeface="Calibri" charset="0"/>
                <a:cs typeface="Calibri" charset="0"/>
              </a:rPr>
              <a:t>.</a:t>
            </a:r>
          </a:p>
          <a:p>
            <a:pPr marL="447675" indent="-447675" algn="just">
              <a:lnSpc>
                <a:spcPct val="100000"/>
              </a:lnSpc>
              <a:buClr>
                <a:srgbClr val="CB203D"/>
              </a:buClr>
            </a:pPr>
            <a:endParaRPr lang="mt-MT" sz="2200" dirty="0">
              <a:solidFill>
                <a:schemeClr val="accent1">
                  <a:lumMod val="50000"/>
                </a:schemeClr>
              </a:solidFill>
              <a:latin typeface="+mn-lt"/>
              <a:ea typeface="Calibri" charset="0"/>
              <a:cs typeface="Calibri" charset="0"/>
            </a:endParaRPr>
          </a:p>
          <a:p>
            <a:pPr marL="447675" indent="-447675" algn="just">
              <a:lnSpc>
                <a:spcPct val="100000"/>
              </a:lnSpc>
              <a:buClr>
                <a:srgbClr val="CB203D"/>
              </a:buClr>
              <a:buFont typeface="Arial" panose="020B0604020202020204" pitchFamily="34" charset="0"/>
              <a:buChar char="•"/>
            </a:pPr>
            <a:endParaRPr lang="mt-MT" sz="2200" dirty="0">
              <a:solidFill>
                <a:schemeClr val="accent1">
                  <a:lumMod val="50000"/>
                </a:schemeClr>
              </a:solidFill>
              <a:latin typeface="+mn-lt"/>
              <a:ea typeface="Calibri" charset="0"/>
              <a:cs typeface="Calibri" charset="0"/>
            </a:endParaRPr>
          </a:p>
          <a:p>
            <a:pPr algn="just">
              <a:lnSpc>
                <a:spcPct val="100000"/>
              </a:lnSpc>
              <a:buClr>
                <a:srgbClr val="CB203D"/>
              </a:buClr>
            </a:pPr>
            <a:endParaRPr lang="mt-MT" sz="2200" b="1" dirty="0">
              <a:solidFill>
                <a:schemeClr val="accent1">
                  <a:lumMod val="50000"/>
                </a:schemeClr>
              </a:solidFill>
              <a:latin typeface="+mn-lt"/>
              <a:ea typeface="Calibri" charset="0"/>
              <a:cs typeface="Calibri" charset="0"/>
            </a:endParaRPr>
          </a:p>
          <a:p>
            <a:pPr algn="just">
              <a:lnSpc>
                <a:spcPct val="100000"/>
              </a:lnSpc>
              <a:buClr>
                <a:srgbClr val="CB203D"/>
              </a:buClr>
            </a:pPr>
            <a:endParaRPr lang="mt-MT" sz="2200" b="1" dirty="0">
              <a:solidFill>
                <a:schemeClr val="accent1">
                  <a:lumMod val="50000"/>
                </a:schemeClr>
              </a:solidFill>
              <a:latin typeface="+mn-lt"/>
              <a:ea typeface="Calibri" charset="0"/>
              <a:cs typeface="Calibri" charset="0"/>
            </a:endParaRPr>
          </a:p>
          <a:p>
            <a:pPr algn="just">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1800" i="1"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2090056"/>
            <a:ext cx="3636000" cy="45647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 </a:t>
            </a:r>
          </a:p>
          <a:p>
            <a:pPr algn="ctr"/>
            <a:endParaRPr lang="en-US" sz="2000" dirty="0">
              <a:solidFill>
                <a:srgbClr val="FF0000"/>
              </a:solidFill>
            </a:endParaRPr>
          </a:p>
          <a:p>
            <a:pPr algn="ctr"/>
            <a:endParaRPr lang="en-US" sz="2000" dirty="0">
              <a:solidFill>
                <a:srgbClr val="FF0000"/>
              </a:solidFill>
            </a:endParaRPr>
          </a:p>
          <a:p>
            <a:pPr algn="ctr"/>
            <a:endParaRPr lang="en-US" sz="2000" dirty="0">
              <a:solidFill>
                <a:srgbClr val="FF0000"/>
              </a:solidFill>
            </a:endParaRPr>
          </a:p>
          <a:p>
            <a:pPr algn="ctr"/>
            <a:r>
              <a:rPr lang="en-US" sz="2200" dirty="0">
                <a:solidFill>
                  <a:srgbClr val="FF0000"/>
                </a:solidFill>
              </a:rPr>
              <a:t>Student should be withdrawn from the course since the student would have failed the final assessment opportunity.</a:t>
            </a:r>
          </a:p>
          <a:p>
            <a:pPr algn="r"/>
            <a:r>
              <a:rPr lang="en-US" dirty="0">
                <a:solidFill>
                  <a:schemeClr val="tx1"/>
                </a:solidFill>
              </a:rPr>
              <a:t>(UG </a:t>
            </a:r>
            <a:r>
              <a:rPr lang="en-US" dirty="0" err="1">
                <a:solidFill>
                  <a:schemeClr val="tx1"/>
                </a:solidFill>
              </a:rPr>
              <a:t>Reg</a:t>
            </a:r>
            <a:r>
              <a:rPr lang="en-US" dirty="0">
                <a:solidFill>
                  <a:schemeClr val="tx1"/>
                </a:solidFill>
              </a:rPr>
              <a:t> 61 (1))</a:t>
            </a:r>
          </a:p>
          <a:p>
            <a:pPr algn="ctr"/>
            <a:endParaRPr lang="en-US" sz="20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81028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barn(inVertical)">
                                      <p:cBhvr>
                                        <p:cTn id="28" dur="500"/>
                                        <p:tgtEl>
                                          <p:spTgt spid="9">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barn(inVertical)">
                                      <p:cBhvr>
                                        <p:cTn id="3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9</a:t>
            </a:r>
            <a:r>
              <a:rPr lang="mt-MT" sz="2700" b="1" dirty="0">
                <a:latin typeface="Calibri" charset="0"/>
                <a:ea typeface="Calibri" charset="0"/>
                <a:cs typeface="Calibri" charset="0"/>
              </a:rPr>
              <a:t> </a:t>
            </a:r>
            <a:r>
              <a:rPr lang="mt-MT" sz="1800" b="1" dirty="0">
                <a:latin typeface="Calibri" charset="0"/>
                <a:ea typeface="Calibri" charset="0"/>
                <a:cs typeface="Calibri" charset="0"/>
              </a:rPr>
              <a:t>(September assessment session)</a:t>
            </a:r>
          </a:p>
          <a:p>
            <a:endParaRPr lang="en-US" sz="1800" b="1" dirty="0">
              <a:latin typeface="Calibri" charset="0"/>
              <a:ea typeface="Calibri" charset="0"/>
              <a:cs typeface="Calibri" charset="0"/>
            </a:endParaRPr>
          </a:p>
          <a:p>
            <a:endParaRPr lang="mt-MT" sz="2400" dirty="0">
              <a:latin typeface="Calibri" charset="0"/>
              <a:ea typeface="Calibri" charset="0"/>
              <a:cs typeface="Calibri" charset="0"/>
            </a:endParaRPr>
          </a:p>
          <a:p>
            <a:endParaRPr lang="en-US" sz="2400" dirty="0">
              <a:latin typeface="Calibri" charset="0"/>
              <a:ea typeface="Calibri" charset="0"/>
              <a:cs typeface="Calibri" charset="0"/>
            </a:endParaRPr>
          </a:p>
        </p:txBody>
      </p:sp>
      <p:sp>
        <p:nvSpPr>
          <p:cNvPr id="8" name="Title 1"/>
          <p:cNvSpPr txBox="1">
            <a:spLocks/>
          </p:cNvSpPr>
          <p:nvPr/>
        </p:nvSpPr>
        <p:spPr>
          <a:xfrm>
            <a:off x="878845" y="1972639"/>
            <a:ext cx="6835679" cy="6121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342900" indent="-342900">
              <a:lnSpc>
                <a:spcPct val="100000"/>
              </a:lnSpc>
              <a:buClr>
                <a:srgbClr val="CB203D"/>
              </a:buClr>
              <a:buFont typeface="Courier New" panose="02070309020205020404" pitchFamily="49" charset="0"/>
              <a:buChar char="o"/>
            </a:pPr>
            <a:r>
              <a:rPr lang="en-GB" sz="2400" dirty="0">
                <a:latin typeface="Calibri" charset="0"/>
                <a:ea typeface="Calibri" charset="0"/>
                <a:cs typeface="Calibri" charset="0"/>
              </a:rPr>
              <a:t>Student had more than 20 incomplete credits (absence or failure) and was </a:t>
            </a:r>
            <a:r>
              <a:rPr lang="mt-MT" sz="2200" dirty="0">
                <a:solidFill>
                  <a:schemeClr val="accent1">
                    <a:lumMod val="50000"/>
                  </a:schemeClr>
                </a:solidFill>
                <a:latin typeface="+mn-lt"/>
                <a:ea typeface="Calibri" charset="0"/>
                <a:cs typeface="Calibri" charset="0"/>
              </a:rPr>
              <a:t> only eligible to sit for the referred study-unit/s</a:t>
            </a:r>
            <a:r>
              <a:rPr lang="en-GB" sz="2200" dirty="0">
                <a:solidFill>
                  <a:schemeClr val="accent1">
                    <a:lumMod val="50000"/>
                  </a:schemeClr>
                </a:solidFill>
                <a:latin typeface="+mn-lt"/>
                <a:ea typeface="Calibri" charset="0"/>
                <a:cs typeface="Calibri" charset="0"/>
              </a:rPr>
              <a:t>.</a:t>
            </a:r>
          </a:p>
          <a:p>
            <a:pPr marL="342900" indent="-342900">
              <a:lnSpc>
                <a:spcPct val="100000"/>
              </a:lnSpc>
              <a:buClr>
                <a:srgbClr val="CB203D"/>
              </a:buClr>
              <a:buFont typeface="Courier New" panose="02070309020205020404" pitchFamily="49" charset="0"/>
              <a:buChar char="o"/>
            </a:pPr>
            <a:endParaRPr lang="en-GB" sz="2200" dirty="0">
              <a:solidFill>
                <a:schemeClr val="accent1">
                  <a:lumMod val="50000"/>
                </a:schemeClr>
              </a:solidFill>
              <a:latin typeface="+mn-lt"/>
              <a:ea typeface="Calibri" charset="0"/>
              <a:cs typeface="Calibri" charset="0"/>
            </a:endParaRPr>
          </a:p>
          <a:p>
            <a:pPr marL="342900" indent="-342900">
              <a:lnSpc>
                <a:spcPct val="100000"/>
              </a:lnSpc>
              <a:buClr>
                <a:srgbClr val="CB203D"/>
              </a:buClr>
              <a:buFont typeface="Courier New" panose="02070309020205020404" pitchFamily="49" charset="0"/>
              <a:buChar char="o"/>
            </a:pPr>
            <a:r>
              <a:rPr lang="en-GB" sz="2200" dirty="0">
                <a:solidFill>
                  <a:schemeClr val="accent1">
                    <a:lumMod val="50000"/>
                  </a:schemeClr>
                </a:solidFill>
                <a:latin typeface="+mn-lt"/>
                <a:ea typeface="Calibri" charset="0"/>
                <a:cs typeface="Calibri" charset="0"/>
              </a:rPr>
              <a:t>Student successfully passed from the referred study-units.</a:t>
            </a:r>
          </a:p>
          <a:p>
            <a:pPr marL="342900" indent="-342900">
              <a:lnSpc>
                <a:spcPct val="100000"/>
              </a:lnSpc>
              <a:buClr>
                <a:srgbClr val="CB203D"/>
              </a:buClr>
              <a:buFont typeface="Courier New" panose="02070309020205020404" pitchFamily="49" charset="0"/>
              <a:buChar char="o"/>
            </a:pPr>
            <a:endParaRPr lang="en-GB" sz="2200" dirty="0">
              <a:solidFill>
                <a:schemeClr val="accent1">
                  <a:lumMod val="50000"/>
                </a:schemeClr>
              </a:solidFill>
              <a:latin typeface="+mn-lt"/>
              <a:ea typeface="Calibri" charset="0"/>
              <a:cs typeface="Calibri" charset="0"/>
            </a:endParaRPr>
          </a:p>
          <a:p>
            <a:pPr marL="342900" indent="-342900">
              <a:lnSpc>
                <a:spcPct val="100000"/>
              </a:lnSpc>
              <a:buClr>
                <a:srgbClr val="CB203D"/>
              </a:buClr>
              <a:buFont typeface="Courier New" panose="02070309020205020404" pitchFamily="49" charset="0"/>
              <a:buChar char="o"/>
            </a:pPr>
            <a:r>
              <a:rPr lang="en-GB" sz="2200" dirty="0">
                <a:solidFill>
                  <a:schemeClr val="accent1">
                    <a:lumMod val="50000"/>
                  </a:schemeClr>
                </a:solidFill>
                <a:latin typeface="+mn-lt"/>
                <a:ea typeface="Calibri" charset="0"/>
                <a:cs typeface="Calibri" charset="0"/>
              </a:rPr>
              <a:t>T</a:t>
            </a:r>
            <a:r>
              <a:rPr lang="mt-MT" sz="2200" dirty="0">
                <a:solidFill>
                  <a:schemeClr val="accent1">
                    <a:lumMod val="50000"/>
                  </a:schemeClr>
                </a:solidFill>
                <a:latin typeface="+mn-lt"/>
                <a:ea typeface="Calibri" charset="0"/>
                <a:cs typeface="Calibri" charset="0"/>
              </a:rPr>
              <a:t>he student </a:t>
            </a:r>
            <a:r>
              <a:rPr lang="en-GB" sz="2200" dirty="0">
                <a:solidFill>
                  <a:schemeClr val="accent1">
                    <a:lumMod val="50000"/>
                  </a:schemeClr>
                </a:solidFill>
                <a:latin typeface="+mn-lt"/>
                <a:ea typeface="Calibri" charset="0"/>
                <a:cs typeface="Calibri" charset="0"/>
              </a:rPr>
              <a:t>still has 10 incomplete credits (absence or failed) from the current academic year.</a:t>
            </a:r>
            <a:endParaRPr lang="mt-MT" sz="2200" dirty="0">
              <a:solidFill>
                <a:schemeClr val="accent1">
                  <a:lumMod val="50000"/>
                </a:schemeClr>
              </a:solidFill>
              <a:latin typeface="+mn-lt"/>
              <a:ea typeface="Calibri" charset="0"/>
              <a:cs typeface="Calibri" charset="0"/>
            </a:endParaRPr>
          </a:p>
          <a:p>
            <a:pPr algn="just">
              <a:lnSpc>
                <a:spcPct val="100000"/>
              </a:lnSpc>
              <a:buClr>
                <a:srgbClr val="CB203D"/>
              </a:buClr>
            </a:pPr>
            <a:endParaRPr lang="mt-MT" sz="2200" b="1" dirty="0">
              <a:solidFill>
                <a:schemeClr val="accent1">
                  <a:lumMod val="50000"/>
                </a:schemeClr>
              </a:solidFill>
              <a:latin typeface="+mn-lt"/>
              <a:ea typeface="Calibri" charset="0"/>
              <a:cs typeface="Calibri" charset="0"/>
            </a:endParaRPr>
          </a:p>
          <a:p>
            <a:pPr algn="just">
              <a:lnSpc>
                <a:spcPct val="100000"/>
              </a:lnSpc>
              <a:buClr>
                <a:srgbClr val="CB203D"/>
              </a:buClr>
            </a:pPr>
            <a:endParaRPr lang="mt-MT" sz="2200" b="1" dirty="0">
              <a:solidFill>
                <a:schemeClr val="accent1">
                  <a:lumMod val="50000"/>
                </a:schemeClr>
              </a:solidFill>
              <a:latin typeface="+mn-lt"/>
              <a:ea typeface="Calibri" charset="0"/>
              <a:cs typeface="Calibri" charset="0"/>
            </a:endParaRPr>
          </a:p>
          <a:p>
            <a:pPr algn="just">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1800" i="1"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2090056"/>
            <a:ext cx="3636000" cy="45647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 </a:t>
            </a:r>
          </a:p>
          <a:p>
            <a:pPr algn="ctr"/>
            <a:endParaRPr lang="en-US" sz="2000" dirty="0">
              <a:solidFill>
                <a:srgbClr val="FF0000"/>
              </a:solidFill>
            </a:endParaRPr>
          </a:p>
          <a:p>
            <a:pPr algn="ctr"/>
            <a:endParaRPr lang="en-US" sz="2000" dirty="0">
              <a:solidFill>
                <a:srgbClr val="FF0000"/>
              </a:solidFill>
            </a:endParaRPr>
          </a:p>
          <a:p>
            <a:pPr algn="ctr"/>
            <a:endParaRPr lang="en-US" sz="2000" dirty="0">
              <a:solidFill>
                <a:srgbClr val="FF0000"/>
              </a:solidFill>
            </a:endParaRPr>
          </a:p>
          <a:p>
            <a:pPr algn="ctr"/>
            <a:r>
              <a:rPr lang="en-US" sz="2200" dirty="0">
                <a:solidFill>
                  <a:srgbClr val="FF0000"/>
                </a:solidFill>
              </a:rPr>
              <a:t>Although student has not more than 12 incomplete credits, student should still not be progressed conditionally (as originally the student had exceeded the 20 credit limit) and should be given academic advice on whether to repeat the year or do an extension year.</a:t>
            </a:r>
          </a:p>
          <a:p>
            <a:pPr algn="r"/>
            <a:r>
              <a:rPr lang="en-US" dirty="0">
                <a:solidFill>
                  <a:schemeClr val="tx1"/>
                </a:solidFill>
              </a:rPr>
              <a:t>(UG </a:t>
            </a:r>
            <a:r>
              <a:rPr lang="en-US" dirty="0" err="1">
                <a:solidFill>
                  <a:schemeClr val="tx1"/>
                </a:solidFill>
              </a:rPr>
              <a:t>Reg</a:t>
            </a:r>
            <a:r>
              <a:rPr lang="en-US" dirty="0">
                <a:solidFill>
                  <a:schemeClr val="tx1"/>
                </a:solidFill>
              </a:rPr>
              <a:t> 66(2))</a:t>
            </a:r>
          </a:p>
          <a:p>
            <a:pPr algn="ctr"/>
            <a:endParaRPr lang="en-US" sz="20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15998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barn(inVertical)">
                                      <p:cBhvr>
                                        <p:cTn id="28" dur="500"/>
                                        <p:tgtEl>
                                          <p:spTgt spid="9">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barn(inVertical)">
                                      <p:cBhvr>
                                        <p:cTn id="3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10 </a:t>
            </a:r>
            <a:r>
              <a:rPr lang="en-US" sz="1800" b="1" dirty="0">
                <a:latin typeface="Calibri" charset="0"/>
                <a:ea typeface="Calibri" charset="0"/>
                <a:cs typeface="Calibri" charset="0"/>
              </a:rPr>
              <a:t>(September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838200"/>
            <a:ext cx="6835679" cy="6121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endParaRPr lang="en-US" sz="2000" dirty="0">
              <a:latin typeface="+mn-lt"/>
              <a:ea typeface="Calibri" charset="0"/>
              <a:cs typeface="Calibri" charset="0"/>
            </a:endParaRPr>
          </a:p>
          <a:p>
            <a:pPr marL="457189" indent="-457189">
              <a:lnSpc>
                <a:spcPct val="100000"/>
              </a:lnSpc>
              <a:buClr>
                <a:srgbClr val="CB203D"/>
              </a:buClr>
              <a:buFont typeface="Courier New" charset="0"/>
              <a:buChar char="o"/>
            </a:pPr>
            <a:endParaRPr lang="en-US" sz="2000" dirty="0">
              <a:latin typeface="+mn-lt"/>
              <a:ea typeface="Calibri" charset="0"/>
              <a:cs typeface="Calibri" charset="0"/>
            </a:endParaRPr>
          </a:p>
          <a:p>
            <a:pPr marL="457189" indent="-457189">
              <a:lnSpc>
                <a:spcPct val="100000"/>
              </a:lnSpc>
              <a:buClr>
                <a:srgbClr val="CB203D"/>
              </a:buClr>
              <a:buFont typeface="Courier New" charset="0"/>
              <a:buChar char="o"/>
            </a:pPr>
            <a:endParaRPr lang="en-US" sz="2000" dirty="0">
              <a:latin typeface="+mn-lt"/>
              <a:ea typeface="Calibri" charset="0"/>
              <a:cs typeface="Calibri" charset="0"/>
            </a:endParaRPr>
          </a:p>
          <a:p>
            <a:pPr marL="457189" indent="-457189">
              <a:lnSpc>
                <a:spcPct val="100000"/>
              </a:lnSpc>
              <a:buClr>
                <a:srgbClr val="CB203D"/>
              </a:buClr>
              <a:buFont typeface="Courier New" charset="0"/>
              <a:buChar char="o"/>
            </a:pPr>
            <a:r>
              <a:rPr lang="en-US" sz="2200" dirty="0">
                <a:solidFill>
                  <a:schemeClr val="accent1">
                    <a:lumMod val="50000"/>
                  </a:schemeClr>
                </a:solidFill>
                <a:latin typeface="+mn-lt"/>
                <a:ea typeface="Calibri" charset="0"/>
                <a:cs typeface="Calibri" charset="0"/>
              </a:rPr>
              <a:t>After </a:t>
            </a:r>
            <a:r>
              <a:rPr lang="mt-MT" sz="2200" dirty="0">
                <a:solidFill>
                  <a:schemeClr val="accent1">
                    <a:lumMod val="50000"/>
                  </a:schemeClr>
                </a:solidFill>
                <a:latin typeface="+mn-lt"/>
                <a:ea typeface="Calibri" charset="0"/>
                <a:cs typeface="Calibri" charset="0"/>
              </a:rPr>
              <a:t>the September assessment session and after </a:t>
            </a:r>
            <a:r>
              <a:rPr lang="en-US" sz="2200" dirty="0">
                <a:solidFill>
                  <a:schemeClr val="accent1">
                    <a:lumMod val="50000"/>
                  </a:schemeClr>
                </a:solidFill>
                <a:latin typeface="+mn-lt"/>
                <a:ea typeface="Calibri" charset="0"/>
                <a:cs typeface="Calibri" charset="0"/>
              </a:rPr>
              <a:t>any CPs were awarded</a:t>
            </a:r>
            <a:r>
              <a:rPr lang="en-US" sz="2200" dirty="0">
                <a:latin typeface="+mn-lt"/>
                <a:ea typeface="Calibri" charset="0"/>
                <a:cs typeface="Calibri" charset="0"/>
              </a:rPr>
              <a:t>, the student has </a:t>
            </a:r>
            <a:r>
              <a:rPr lang="en-US" sz="2200" b="1" dirty="0">
                <a:solidFill>
                  <a:schemeClr val="accent1">
                    <a:lumMod val="50000"/>
                  </a:schemeClr>
                </a:solidFill>
                <a:latin typeface="+mn-lt"/>
                <a:ea typeface="Calibri" charset="0"/>
                <a:cs typeface="Calibri" charset="0"/>
              </a:rPr>
              <a:t>more than 12 credits </a:t>
            </a:r>
            <a:r>
              <a:rPr lang="en-US" sz="2200" dirty="0">
                <a:latin typeface="+mn-lt"/>
                <a:ea typeface="Calibri" charset="0"/>
                <a:cs typeface="Calibri" charset="0"/>
              </a:rPr>
              <a:t>Incomplete (absent / failed) pertaining to the </a:t>
            </a:r>
            <a:r>
              <a:rPr lang="en-US" sz="2200" dirty="0" err="1">
                <a:latin typeface="+mn-lt"/>
                <a:ea typeface="Calibri" charset="0"/>
                <a:cs typeface="Calibri" charset="0"/>
              </a:rPr>
              <a:t>Programme</a:t>
            </a:r>
            <a:r>
              <a:rPr lang="en-US" sz="2200" dirty="0">
                <a:latin typeface="+mn-lt"/>
                <a:ea typeface="Calibri" charset="0"/>
                <a:cs typeface="Calibri" charset="0"/>
              </a:rPr>
              <a:t> of Study of the current year.</a:t>
            </a:r>
          </a:p>
          <a:p>
            <a:pPr>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1800" i="1"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a:p>
            <a:pPr>
              <a:lnSpc>
                <a:spcPct val="100000"/>
              </a:lnSpc>
              <a:buClr>
                <a:srgbClr val="CB203D"/>
              </a:buClr>
            </a:pPr>
            <a:endParaRPr lang="en-US" sz="2000" dirty="0">
              <a:latin typeface="+mn-lt"/>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2090056"/>
            <a:ext cx="3636000" cy="45647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 </a:t>
            </a:r>
          </a:p>
          <a:p>
            <a:pPr algn="ctr"/>
            <a:endParaRPr lang="en-US" sz="2000" dirty="0">
              <a:solidFill>
                <a:srgbClr val="FF0000"/>
              </a:solidFill>
            </a:endParaRPr>
          </a:p>
          <a:p>
            <a:pPr algn="ctr"/>
            <a:endParaRPr lang="en-US" sz="2200" dirty="0">
              <a:solidFill>
                <a:srgbClr val="FF0000"/>
              </a:solidFill>
            </a:endParaRPr>
          </a:p>
          <a:p>
            <a:pPr algn="ctr"/>
            <a:r>
              <a:rPr lang="en-US" sz="2200" dirty="0">
                <a:solidFill>
                  <a:srgbClr val="FF0000"/>
                </a:solidFill>
              </a:rPr>
              <a:t>Student to have academic advice on whether to do an extension year or to repeat the year, if eligible. </a:t>
            </a:r>
          </a:p>
          <a:p>
            <a:pPr algn="r"/>
            <a:r>
              <a:rPr lang="en-US" dirty="0">
                <a:solidFill>
                  <a:schemeClr val="tx1"/>
                </a:solidFill>
              </a:rPr>
              <a:t>(UG </a:t>
            </a:r>
            <a:r>
              <a:rPr lang="en-US" dirty="0" err="1">
                <a:solidFill>
                  <a:schemeClr val="tx1"/>
                </a:solidFill>
              </a:rPr>
              <a:t>Reg</a:t>
            </a:r>
            <a:r>
              <a:rPr lang="en-US" dirty="0">
                <a:solidFill>
                  <a:schemeClr val="tx1"/>
                </a:solidFill>
              </a:rPr>
              <a:t> 67(1))</a:t>
            </a: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385082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barn(inVertical)">
                                      <p:cBhvr>
                                        <p:cTn id="14" dur="500"/>
                                        <p:tgtEl>
                                          <p:spTgt spid="9">
                                            <p:txEl>
                                              <p:pRg st="3" end="3"/>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11 </a:t>
            </a:r>
            <a:r>
              <a:rPr lang="en-US" sz="1600" b="1" dirty="0">
                <a:latin typeface="Calibri" charset="0"/>
                <a:ea typeface="Calibri" charset="0"/>
                <a:cs typeface="Calibri" charset="0"/>
              </a:rPr>
              <a:t>(</a:t>
            </a:r>
            <a:r>
              <a:rPr lang="en-US" sz="1600" b="1" u="sng" dirty="0">
                <a:latin typeface="Calibri" charset="0"/>
                <a:ea typeface="Calibri" charset="0"/>
                <a:cs typeface="Calibri" charset="0"/>
              </a:rPr>
              <a:t>January</a:t>
            </a:r>
            <a:r>
              <a:rPr lang="en-US" sz="1600" b="1" dirty="0">
                <a:latin typeface="Calibri" charset="0"/>
                <a:ea typeface="Calibri" charset="0"/>
                <a:cs typeface="Calibri" charset="0"/>
              </a:rPr>
              <a:t>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712687"/>
            <a:ext cx="6835679" cy="4860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Absent in some study-units.</a:t>
            </a:r>
          </a:p>
          <a:p>
            <a:pPr>
              <a:lnSpc>
                <a:spcPct val="100000"/>
              </a:lnSpc>
              <a:buClr>
                <a:srgbClr val="CB203D"/>
              </a:buClr>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Fail in some study-units.</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Total of incomplete study-units (failure and/or absence)</a:t>
            </a:r>
            <a:r>
              <a:rPr lang="mt-MT" sz="2000" dirty="0">
                <a:latin typeface="Calibri" charset="0"/>
                <a:ea typeface="Calibri" charset="0"/>
                <a:cs typeface="Calibri" charset="0"/>
              </a:rPr>
              <a:t> </a:t>
            </a:r>
            <a:r>
              <a:rPr lang="en-US" sz="2000" dirty="0">
                <a:latin typeface="Calibri" charset="0"/>
                <a:ea typeface="Calibri" charset="0"/>
                <a:cs typeface="Calibri" charset="0"/>
              </a:rPr>
              <a:t>is </a:t>
            </a:r>
            <a:r>
              <a:rPr lang="en-US" sz="2000" b="1" dirty="0">
                <a:solidFill>
                  <a:schemeClr val="accent1">
                    <a:lumMod val="50000"/>
                  </a:schemeClr>
                </a:solidFill>
                <a:latin typeface="Calibri" charset="0"/>
                <a:ea typeface="Calibri" charset="0"/>
                <a:cs typeface="Calibri" charset="0"/>
              </a:rPr>
              <a:t>more than 20 credits</a:t>
            </a:r>
            <a:r>
              <a:rPr lang="en-US" sz="2000" dirty="0">
                <a:latin typeface="Calibri" charset="0"/>
                <a:ea typeface="Calibri" charset="0"/>
                <a:cs typeface="Calibri" charset="0"/>
              </a:rPr>
              <a:t>.</a:t>
            </a: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4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400"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1"/>
            <a:ext cx="1417955" cy="1211838"/>
          </a:xfrm>
          <a:prstGeom prst="rect">
            <a:avLst/>
          </a:prstGeom>
          <a:noFill/>
          <a:ln>
            <a:noFill/>
          </a:ln>
        </p:spPr>
      </p:pic>
      <p:sp>
        <p:nvSpPr>
          <p:cNvPr id="11" name="Rectangle 10">
            <a:extLst>
              <a:ext uri="{FF2B5EF4-FFF2-40B4-BE49-F238E27FC236}">
                <a16:creationId xmlns:a16="http://schemas.microsoft.com/office/drawing/2014/main" id="{910941C1-A5AE-9E40-BBD3-0052661FCC81}"/>
              </a:ext>
            </a:extLst>
          </p:cNvPr>
          <p:cNvSpPr/>
          <p:nvPr/>
        </p:nvSpPr>
        <p:spPr>
          <a:xfrm>
            <a:off x="8011885" y="1059543"/>
            <a:ext cx="3636000" cy="55133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0000"/>
              </a:solidFill>
            </a:endParaRPr>
          </a:p>
          <a:p>
            <a:pPr algn="ctr"/>
            <a:r>
              <a:rPr lang="en-US" dirty="0">
                <a:solidFill>
                  <a:srgbClr val="FF0000"/>
                </a:solidFill>
              </a:rPr>
              <a:t>CP cannot be worked out yet since we are still in semester 2.</a:t>
            </a:r>
          </a:p>
          <a:p>
            <a:pPr algn="ctr"/>
            <a:endParaRPr lang="en-US" dirty="0">
              <a:solidFill>
                <a:srgbClr val="FF0000"/>
              </a:solidFill>
            </a:endParaRPr>
          </a:p>
          <a:p>
            <a:pPr algn="ctr"/>
            <a:r>
              <a:rPr lang="en-GB" dirty="0">
                <a:solidFill>
                  <a:srgbClr val="FF0000"/>
                </a:solidFill>
              </a:rPr>
              <a:t>The student is already not eligible to take the incomplete (absent and failed) study-units in September since the limit has been exceeded. (UG Reg 49 (4))  </a:t>
            </a:r>
            <a:endParaRPr lang="en-US" dirty="0">
              <a:solidFill>
                <a:srgbClr val="FF0000"/>
              </a:solidFill>
            </a:endParaRPr>
          </a:p>
          <a:p>
            <a:pPr algn="ctr"/>
            <a:endParaRPr lang="en-US" dirty="0">
              <a:solidFill>
                <a:srgbClr val="FF0000"/>
              </a:solidFill>
            </a:endParaRPr>
          </a:p>
          <a:p>
            <a:pPr algn="ctr"/>
            <a:r>
              <a:rPr lang="en-GB" dirty="0">
                <a:solidFill>
                  <a:srgbClr val="FF0000"/>
                </a:solidFill>
              </a:rPr>
              <a:t>The student has to be informed at this point about the options of an extension year or a repeat year</a:t>
            </a:r>
            <a:r>
              <a:rPr lang="en-US" dirty="0">
                <a:solidFill>
                  <a:srgbClr val="FF0000"/>
                </a:solidFill>
              </a:rPr>
              <a:t>.  The student may be allowed to attend and sit for the semester 2 assessments (unless prerequisites are required).  If the student has to withdraw from the course because ineligible to proceed further, the student should be informed.</a:t>
            </a:r>
            <a:endParaRPr lang="en-US" dirty="0">
              <a:solidFill>
                <a:schemeClr val="tx1"/>
              </a:solidFill>
            </a:endParaRPr>
          </a:p>
          <a:p>
            <a:pPr algn="ctr"/>
            <a:endParaRPr lang="en-US" sz="2000" dirty="0">
              <a:solidFill>
                <a:srgbClr val="FF0000"/>
              </a:solidFill>
            </a:endParaRPr>
          </a:p>
        </p:txBody>
      </p:sp>
    </p:spTree>
    <p:extLst>
      <p:ext uri="{BB962C8B-B14F-4D97-AF65-F5344CB8AC3E}">
        <p14:creationId xmlns:p14="http://schemas.microsoft.com/office/powerpoint/2010/main" val="166418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barn(inVertical)">
                                      <p:cBhvr>
                                        <p:cTn id="28" dur="500"/>
                                        <p:tgtEl>
                                          <p:spTgt spid="11">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barn(inVertical)">
                                      <p:cBhvr>
                                        <p:cTn id="31" dur="500"/>
                                        <p:tgtEl>
                                          <p:spTgt spid="11">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barn(inVertical)">
                                      <p:cBhvr>
                                        <p:cTn id="34"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365126"/>
            <a:ext cx="10515600" cy="5811838"/>
          </a:xfrm>
          <a:solidFill>
            <a:schemeClr val="accent1">
              <a:lumMod val="60000"/>
              <a:lumOff val="40000"/>
            </a:schemeClr>
          </a:solidFill>
        </p:spPr>
        <p:txBody>
          <a:bodyPr>
            <a:normAutofit/>
          </a:bodyPr>
          <a:lstStyle/>
          <a:p>
            <a:pPr marL="0" indent="0" algn="ctr">
              <a:buNone/>
            </a:pPr>
            <a:endParaRPr lang="en-GB" sz="4000" dirty="0">
              <a:solidFill>
                <a:schemeClr val="accent1">
                  <a:lumMod val="50000"/>
                </a:schemeClr>
              </a:solidFill>
              <a:effectLst>
                <a:outerShdw blurRad="38100" dist="38100" dir="2700000" algn="tl">
                  <a:srgbClr val="000000">
                    <a:alpha val="43137"/>
                  </a:srgbClr>
                </a:outerShdw>
              </a:effectLst>
            </a:endParaRPr>
          </a:p>
          <a:p>
            <a:pPr marL="0" indent="0" algn="ctr">
              <a:buNone/>
            </a:pPr>
            <a:endParaRPr lang="en-GB" sz="4000" dirty="0">
              <a:solidFill>
                <a:schemeClr val="accent1">
                  <a:lumMod val="50000"/>
                </a:schemeClr>
              </a:solidFill>
              <a:effectLst>
                <a:outerShdw blurRad="38100" dist="38100" dir="2700000" algn="tl">
                  <a:srgbClr val="000000">
                    <a:alpha val="43137"/>
                  </a:srgbClr>
                </a:outerShdw>
              </a:effectLst>
            </a:endParaRPr>
          </a:p>
          <a:p>
            <a:pPr marL="0" indent="0" algn="ctr">
              <a:buNone/>
            </a:pPr>
            <a:endParaRPr lang="en-GB" sz="4000" b="1" dirty="0">
              <a:solidFill>
                <a:schemeClr val="accent1">
                  <a:lumMod val="50000"/>
                </a:schemeClr>
              </a:solidFill>
              <a:effectLst>
                <a:outerShdw blurRad="38100" dist="38100" dir="2700000" algn="tl">
                  <a:srgbClr val="000000">
                    <a:alpha val="43137"/>
                  </a:srgbClr>
                </a:outerShdw>
              </a:effectLst>
            </a:endParaRPr>
          </a:p>
          <a:p>
            <a:pPr marL="0" indent="0" algn="ctr">
              <a:buNone/>
            </a:pPr>
            <a:r>
              <a:rPr lang="en-GB" sz="4000" b="1" dirty="0">
                <a:solidFill>
                  <a:schemeClr val="accent1">
                    <a:lumMod val="50000"/>
                  </a:schemeClr>
                </a:solidFill>
                <a:effectLst>
                  <a:outerShdw blurRad="38100" dist="38100" dir="2700000" algn="tl">
                    <a:srgbClr val="000000">
                      <a:alpha val="43137"/>
                    </a:srgbClr>
                  </a:outerShdw>
                </a:effectLst>
              </a:rPr>
              <a:t>PROGRESSION IN TERMS OF THE </a:t>
            </a:r>
          </a:p>
          <a:p>
            <a:pPr marL="0" indent="0" algn="ctr">
              <a:buNone/>
            </a:pPr>
            <a:r>
              <a:rPr lang="en-GB" sz="4000" b="1" dirty="0">
                <a:solidFill>
                  <a:schemeClr val="accent1">
                    <a:lumMod val="50000"/>
                  </a:schemeClr>
                </a:solidFill>
                <a:effectLst>
                  <a:outerShdw blurRad="38100" dist="38100" dir="2700000" algn="tl">
                    <a:srgbClr val="000000">
                      <a:alpha val="43137"/>
                    </a:srgbClr>
                  </a:outerShdw>
                </a:effectLst>
              </a:rPr>
              <a:t>POSTGRADUATE REGULATIONS</a:t>
            </a:r>
          </a:p>
        </p:txBody>
      </p:sp>
      <p:sp>
        <p:nvSpPr>
          <p:cNvPr id="4" name="Slide Number Placeholder 3"/>
          <p:cNvSpPr>
            <a:spLocks noGrp="1"/>
          </p:cNvSpPr>
          <p:nvPr>
            <p:ph type="sldNum" sz="quarter" idx="12"/>
          </p:nvPr>
        </p:nvSpPr>
        <p:spPr/>
        <p:txBody>
          <a:bodyPr/>
          <a:lstStyle/>
          <a:p>
            <a:fld id="{D5025753-AC55-D040-8716-3E6E234479F7}" type="slidenum">
              <a:rPr lang="en-US" smtClean="0"/>
              <a:t>29</a:t>
            </a:fld>
            <a:endParaRPr lang="en-US"/>
          </a:p>
        </p:txBody>
      </p:sp>
    </p:spTree>
    <p:extLst>
      <p:ext uri="{BB962C8B-B14F-4D97-AF65-F5344CB8AC3E}">
        <p14:creationId xmlns:p14="http://schemas.microsoft.com/office/powerpoint/2010/main" val="173170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4649"/>
            <a:ext cx="10515600" cy="4351338"/>
          </a:xfrm>
        </p:spPr>
        <p:txBody>
          <a:bodyPr/>
          <a:lstStyle/>
          <a:p>
            <a:pPr marL="0" indent="0">
              <a:lnSpc>
                <a:spcPct val="150000"/>
              </a:lnSpc>
              <a:buNone/>
            </a:pPr>
            <a:r>
              <a:rPr lang="mt-MT" i="1" dirty="0">
                <a:solidFill>
                  <a:schemeClr val="accent1">
                    <a:lumMod val="50000"/>
                  </a:schemeClr>
                </a:solidFill>
                <a:effectLst>
                  <a:outerShdw blurRad="38100" dist="38100" dir="2700000" algn="tl">
                    <a:srgbClr val="000000">
                      <a:alpha val="43137"/>
                    </a:srgbClr>
                  </a:outerShdw>
                </a:effectLst>
              </a:rPr>
              <a:t>ALL STUDENTS’ PROGRESSION DECISIONS SHALL BE TAKEN IN TERMS OF THE GENERAL REGULATIONS FOR UNIVERSITY UNDERGRADUATE AWARDS (EXCLUDING STUDENTS FOLLOWING THE MD, MDS, CERTIFICATE IN FOUNDATION STUDIES</a:t>
            </a:r>
            <a:r>
              <a:rPr lang="en-GB" i="1" dirty="0">
                <a:solidFill>
                  <a:schemeClr val="accent1">
                    <a:lumMod val="50000"/>
                  </a:schemeClr>
                </a:solidFill>
                <a:effectLst>
                  <a:outerShdw blurRad="38100" dist="38100" dir="2700000" algn="tl">
                    <a:srgbClr val="000000">
                      <a:alpha val="43137"/>
                    </a:srgbClr>
                  </a:outerShdw>
                </a:effectLst>
              </a:rPr>
              <a:t> </a:t>
            </a:r>
            <a:r>
              <a:rPr lang="mt-MT" i="1" dirty="0">
                <a:solidFill>
                  <a:schemeClr val="accent1">
                    <a:lumMod val="50000"/>
                  </a:schemeClr>
                </a:solidFill>
                <a:effectLst>
                  <a:outerShdw blurRad="38100" dist="38100" dir="2700000" algn="tl">
                    <a:srgbClr val="000000">
                      <a:alpha val="43137"/>
                    </a:srgbClr>
                  </a:outerShdw>
                </a:effectLst>
              </a:rPr>
              <a:t>AND THE PROGRAMME IN THE LIBERAL ARTS AND SCIENCES)</a:t>
            </a:r>
            <a:r>
              <a:rPr lang="en-GB" i="1" dirty="0">
                <a:solidFill>
                  <a:schemeClr val="accent1">
                    <a:lumMod val="50000"/>
                  </a:schemeClr>
                </a:solidFill>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fld id="{D5025753-AC55-D040-8716-3E6E234479F7}" type="slidenum">
              <a:rPr lang="en-US" smtClean="0"/>
              <a:t>3</a:t>
            </a:fld>
            <a:endParaRPr lang="en-US"/>
          </a:p>
        </p:txBody>
      </p:sp>
    </p:spTree>
    <p:extLst>
      <p:ext uri="{BB962C8B-B14F-4D97-AF65-F5344CB8AC3E}">
        <p14:creationId xmlns:p14="http://schemas.microsoft.com/office/powerpoint/2010/main" val="1673235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50000"/>
              </a:lnSpc>
              <a:buNone/>
            </a:pPr>
            <a:r>
              <a:rPr lang="mt-MT" i="1" dirty="0">
                <a:solidFill>
                  <a:schemeClr val="accent1">
                    <a:lumMod val="50000"/>
                  </a:schemeClr>
                </a:solidFill>
                <a:effectLst>
                  <a:outerShdw blurRad="38100" dist="38100" dir="2700000" algn="tl">
                    <a:srgbClr val="000000">
                      <a:alpha val="43137"/>
                    </a:srgbClr>
                  </a:outerShdw>
                </a:effectLst>
              </a:rPr>
              <a:t>ALL STUDENTS’ PROGRESSION DECISIONS SHALL BE TAKEN IN TERMS OF THE GENERAL REGULATIONS FOR UNIVERSITY </a:t>
            </a:r>
            <a:r>
              <a:rPr lang="en-GB" i="1" dirty="0">
                <a:solidFill>
                  <a:schemeClr val="accent1">
                    <a:lumMod val="50000"/>
                  </a:schemeClr>
                </a:solidFill>
                <a:effectLst>
                  <a:outerShdw blurRad="38100" dist="38100" dir="2700000" algn="tl">
                    <a:srgbClr val="000000">
                      <a:alpha val="43137"/>
                    </a:srgbClr>
                  </a:outerShdw>
                </a:effectLst>
              </a:rPr>
              <a:t>POST</a:t>
            </a:r>
            <a:r>
              <a:rPr lang="mt-MT" i="1" dirty="0">
                <a:solidFill>
                  <a:schemeClr val="accent1">
                    <a:lumMod val="50000"/>
                  </a:schemeClr>
                </a:solidFill>
                <a:effectLst>
                  <a:outerShdw blurRad="38100" dist="38100" dir="2700000" algn="tl">
                    <a:srgbClr val="000000">
                      <a:alpha val="43137"/>
                    </a:srgbClr>
                  </a:outerShdw>
                </a:effectLst>
              </a:rPr>
              <a:t>GRADUATE AWARDS </a:t>
            </a:r>
            <a:r>
              <a:rPr lang="en-GB" i="1" dirty="0">
                <a:solidFill>
                  <a:schemeClr val="accent1">
                    <a:lumMod val="50000"/>
                  </a:schemeClr>
                </a:solidFill>
                <a:effectLst>
                  <a:outerShdw blurRad="38100" dist="38100" dir="2700000" algn="tl">
                    <a:srgbClr val="000000">
                      <a:alpha val="43137"/>
                    </a:srgbClr>
                  </a:outerShdw>
                </a:effectLst>
              </a:rPr>
              <a:t>AND THE RELEVANT COURSE BYE-LAWS/REGULATIONS.</a:t>
            </a:r>
          </a:p>
          <a:p>
            <a:pPr marL="0" indent="0">
              <a:lnSpc>
                <a:spcPct val="150000"/>
              </a:lnSpc>
              <a:buNone/>
            </a:pPr>
            <a:endParaRPr lang="en-GB" i="1" dirty="0">
              <a:solidFill>
                <a:schemeClr val="accent1">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5025753-AC55-D040-8716-3E6E234479F7}" type="slidenum">
              <a:rPr lang="en-US" smtClean="0"/>
              <a:t>30</a:t>
            </a:fld>
            <a:endParaRPr lang="en-US"/>
          </a:p>
        </p:txBody>
      </p:sp>
    </p:spTree>
    <p:extLst>
      <p:ext uri="{BB962C8B-B14F-4D97-AF65-F5344CB8AC3E}">
        <p14:creationId xmlns:p14="http://schemas.microsoft.com/office/powerpoint/2010/main" val="409292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31</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Progression in terms of the        PG regulations</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5528886"/>
          </a:xfrm>
          <a:prstGeom prst="rect">
            <a:avLst/>
          </a:prstGeom>
        </p:spPr>
        <p:txBody>
          <a:bodyPr wrap="square">
            <a:spAutoFit/>
          </a:bodyPr>
          <a:lstStyle/>
          <a:p>
            <a:endParaRPr lang="en-GB" sz="2400" dirty="0"/>
          </a:p>
          <a:p>
            <a:endParaRPr lang="en-GB" sz="2400" dirty="0"/>
          </a:p>
          <a:p>
            <a:r>
              <a:rPr lang="en-GB" sz="2400" dirty="0"/>
              <a:t>In postgraduate </a:t>
            </a:r>
            <a:r>
              <a:rPr lang="en-GB" sz="2400" b="1" dirty="0">
                <a:solidFill>
                  <a:schemeClr val="accent1">
                    <a:lumMod val="50000"/>
                  </a:schemeClr>
                </a:solidFill>
              </a:rPr>
              <a:t>mainly taught courses,</a:t>
            </a:r>
            <a:r>
              <a:rPr lang="en-US" sz="2400" dirty="0"/>
              <a:t> extending over more than one academic year, students are to </a:t>
            </a:r>
            <a:r>
              <a:rPr lang="en-US" sz="2400" b="1" dirty="0">
                <a:solidFill>
                  <a:schemeClr val="accent1">
                    <a:lumMod val="50000"/>
                  </a:schemeClr>
                </a:solidFill>
              </a:rPr>
              <a:t>progress regularly</a:t>
            </a:r>
            <a:r>
              <a:rPr lang="en-US" sz="2400" dirty="0"/>
              <a:t> to the following year</a:t>
            </a:r>
            <a:r>
              <a:rPr lang="en-GB" sz="2400" dirty="0"/>
              <a:t>:</a:t>
            </a:r>
          </a:p>
          <a:p>
            <a:endParaRPr lang="en-GB" sz="2400" dirty="0"/>
          </a:p>
          <a:p>
            <a:pPr marL="342900" indent="-342900">
              <a:buFont typeface="Arial" panose="020B0604020202020204" pitchFamily="34" charset="0"/>
              <a:buChar char="•"/>
            </a:pPr>
            <a:r>
              <a:rPr lang="en-US" sz="2400" b="1" dirty="0">
                <a:solidFill>
                  <a:schemeClr val="accent1">
                    <a:lumMod val="50000"/>
                  </a:schemeClr>
                </a:solidFill>
              </a:rPr>
              <a:t>if they pass </a:t>
            </a:r>
            <a:r>
              <a:rPr lang="en-US" sz="2400" b="1" u="sng" dirty="0">
                <a:solidFill>
                  <a:schemeClr val="accent1">
                    <a:lumMod val="50000"/>
                  </a:schemeClr>
                </a:solidFill>
              </a:rPr>
              <a:t>all</a:t>
            </a:r>
            <a:r>
              <a:rPr lang="en-US" sz="2400" b="1" dirty="0">
                <a:solidFill>
                  <a:schemeClr val="accent1">
                    <a:lumMod val="50000"/>
                  </a:schemeClr>
                </a:solidFill>
              </a:rPr>
              <a:t> the taught study-units for the year.</a:t>
            </a:r>
            <a:endParaRPr lang="en-US" sz="2400" dirty="0"/>
          </a:p>
          <a:p>
            <a:pPr algn="just">
              <a:buClr>
                <a:srgbClr val="CB203D"/>
              </a:buClr>
            </a:pPr>
            <a:endParaRPr lang="en-US" sz="2400" b="1" dirty="0">
              <a:solidFill>
                <a:schemeClr val="accent1">
                  <a:lumMod val="50000"/>
                </a:schemeClr>
              </a:solidFill>
            </a:endParaRPr>
          </a:p>
          <a:p>
            <a:pPr algn="just">
              <a:buClr>
                <a:srgbClr val="CB203D"/>
              </a:buClr>
            </a:pPr>
            <a:endParaRPr lang="en-US" sz="2400" b="1" dirty="0">
              <a:solidFill>
                <a:schemeClr val="accent1">
                  <a:lumMod val="50000"/>
                </a:schemeClr>
              </a:solidFill>
            </a:endParaRPr>
          </a:p>
          <a:p>
            <a:pPr algn="just">
              <a:buClr>
                <a:srgbClr val="CB203D"/>
              </a:buClr>
            </a:pPr>
            <a:endParaRPr lang="en-US" sz="2400" b="1" dirty="0">
              <a:solidFill>
                <a:schemeClr val="accent1">
                  <a:lumMod val="50000"/>
                </a:schemeClr>
              </a:solidFill>
            </a:endParaRPr>
          </a:p>
          <a:p>
            <a:pPr marL="342900" indent="-342900" algn="just">
              <a:buClr>
                <a:srgbClr val="CB203D"/>
              </a:buClr>
              <a:buFont typeface="Arial" panose="020B0604020202020204" pitchFamily="34" charset="0"/>
              <a:buChar char="•"/>
            </a:pPr>
            <a:endParaRPr lang="en-US" altLang="en-US" sz="2400" b="1" dirty="0">
              <a:solidFill>
                <a:schemeClr val="accent1">
                  <a:lumMod val="50000"/>
                </a:schemeClr>
              </a:solidFill>
            </a:endParaRPr>
          </a:p>
          <a:p>
            <a:pPr marL="342900" indent="-342900" algn="just">
              <a:buClr>
                <a:srgbClr val="CB203D"/>
              </a:buClr>
              <a:buFont typeface="Arial" panose="020B0604020202020204" pitchFamily="34" charset="0"/>
              <a:buChar char="•"/>
            </a:pPr>
            <a:endParaRPr lang="en-US" altLang="en-US" sz="2400" b="1" dirty="0">
              <a:solidFill>
                <a:schemeClr val="accent1">
                  <a:lumMod val="50000"/>
                </a:schemeClr>
              </a:solidFill>
            </a:endParaRPr>
          </a:p>
          <a:p>
            <a:pPr marL="285744" indent="-285744">
              <a:lnSpc>
                <a:spcPct val="200000"/>
              </a:lnSpc>
              <a:buClr>
                <a:srgbClr val="CB203D"/>
              </a:buClr>
              <a:buFont typeface="Courier New" panose="02070309020205020404" pitchFamily="49" charset="0"/>
              <a:buChar char="o"/>
            </a:pPr>
            <a:endParaRPr lang="en-US" sz="2400" dirty="0"/>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345790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animEffect transition="in" filter="fade">
                                      <p:cBhvr>
                                        <p:cTn id="7" dur="1000"/>
                                        <p:tgtEl>
                                          <p:spTgt spid="39">
                                            <p:txEl>
                                              <p:pRg st="2" end="2"/>
                                            </p:txEl>
                                          </p:spTgt>
                                        </p:tgtEl>
                                      </p:cBhvr>
                                    </p:animEffect>
                                    <p:anim calcmode="lin" valueType="num">
                                      <p:cBhvr>
                                        <p:cTn id="8"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4" end="4"/>
                                            </p:txEl>
                                          </p:spTgt>
                                        </p:tgtEl>
                                        <p:attrNameLst>
                                          <p:attrName>style.visibility</p:attrName>
                                        </p:attrNameLst>
                                      </p:cBhvr>
                                      <p:to>
                                        <p:strVal val="visible"/>
                                      </p:to>
                                    </p:set>
                                    <p:animEffect transition="in" filter="fade">
                                      <p:cBhvr>
                                        <p:cTn id="14" dur="1000"/>
                                        <p:tgtEl>
                                          <p:spTgt spid="39">
                                            <p:txEl>
                                              <p:pRg st="4" end="4"/>
                                            </p:txEl>
                                          </p:spTgt>
                                        </p:tgtEl>
                                      </p:cBhvr>
                                    </p:animEffect>
                                    <p:anim calcmode="lin" valueType="num">
                                      <p:cBhvr>
                                        <p:cTn id="15"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32</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Progression in terms of the        PG regulations</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7006213"/>
          </a:xfrm>
          <a:prstGeom prst="rect">
            <a:avLst/>
          </a:prstGeom>
        </p:spPr>
        <p:txBody>
          <a:bodyPr wrap="square">
            <a:spAutoFit/>
          </a:bodyPr>
          <a:lstStyle/>
          <a:p>
            <a:r>
              <a:rPr lang="en-GB" sz="2400" dirty="0"/>
              <a:t>In postgraduate </a:t>
            </a:r>
            <a:r>
              <a:rPr lang="en-GB" sz="2400" b="1" dirty="0">
                <a:solidFill>
                  <a:schemeClr val="accent1">
                    <a:lumMod val="50000"/>
                  </a:schemeClr>
                </a:solidFill>
              </a:rPr>
              <a:t>mainly taught courses,</a:t>
            </a:r>
            <a:r>
              <a:rPr lang="en-US" sz="2400" dirty="0"/>
              <a:t> extending over more than one academic year, students are to </a:t>
            </a:r>
            <a:r>
              <a:rPr lang="en-US" sz="2400" b="1" dirty="0">
                <a:solidFill>
                  <a:schemeClr val="accent1">
                    <a:lumMod val="50000"/>
                  </a:schemeClr>
                </a:solidFill>
              </a:rPr>
              <a:t>progress conditionally </a:t>
            </a:r>
            <a:r>
              <a:rPr lang="en-US" sz="2400" dirty="0"/>
              <a:t>to the following year</a:t>
            </a:r>
            <a:r>
              <a:rPr lang="en-US" sz="2400" b="1" dirty="0">
                <a:solidFill>
                  <a:schemeClr val="accent1">
                    <a:lumMod val="50000"/>
                  </a:schemeClr>
                </a:solidFill>
              </a:rPr>
              <a:t>:</a:t>
            </a:r>
          </a:p>
          <a:p>
            <a:endParaRPr lang="en-GB" sz="2400" dirty="0"/>
          </a:p>
          <a:p>
            <a:pPr marL="342900" indent="-342900">
              <a:buFont typeface="Arial" panose="020B0604020202020204" pitchFamily="34" charset="0"/>
              <a:buChar char="•"/>
            </a:pPr>
            <a:r>
              <a:rPr lang="en-US" sz="2400" b="1" dirty="0">
                <a:solidFill>
                  <a:schemeClr val="accent1">
                    <a:lumMod val="50000"/>
                  </a:schemeClr>
                </a:solidFill>
              </a:rPr>
              <a:t>if, after having sat for all the assessments and permitted re-assessments of all the taught study-units, they lack a pass grade in </a:t>
            </a:r>
            <a:r>
              <a:rPr lang="en-US" sz="2400" b="1" u="sng" dirty="0">
                <a:solidFill>
                  <a:schemeClr val="accent1">
                    <a:lumMod val="50000"/>
                  </a:schemeClr>
                </a:solidFill>
              </a:rPr>
              <a:t>either</a:t>
            </a:r>
            <a:r>
              <a:rPr lang="en-US" sz="2400" b="1" dirty="0">
                <a:solidFill>
                  <a:schemeClr val="accent1">
                    <a:lumMod val="50000"/>
                  </a:schemeClr>
                </a:solidFill>
              </a:rPr>
              <a:t> one taught compulsory study-unit </a:t>
            </a:r>
            <a:r>
              <a:rPr lang="en-US" sz="2400" b="1" u="sng" dirty="0">
                <a:solidFill>
                  <a:schemeClr val="accent1">
                    <a:lumMod val="50000"/>
                  </a:schemeClr>
                </a:solidFill>
              </a:rPr>
              <a:t>or</a:t>
            </a:r>
            <a:r>
              <a:rPr lang="en-US" sz="2400" b="1" dirty="0">
                <a:solidFill>
                  <a:schemeClr val="accent1">
                    <a:lumMod val="50000"/>
                  </a:schemeClr>
                </a:solidFill>
              </a:rPr>
              <a:t> one taught elective study-unit that cannot be substituted by an alternative study-unit </a:t>
            </a:r>
            <a:r>
              <a:rPr lang="en-US" sz="2400" dirty="0">
                <a:solidFill>
                  <a:schemeClr val="accent1">
                    <a:lumMod val="50000"/>
                  </a:schemeClr>
                </a:solidFill>
              </a:rPr>
              <a:t>(PG Reg 47 (1) refers)</a:t>
            </a:r>
            <a:r>
              <a:rPr lang="en-US" sz="2400" b="1" dirty="0">
                <a:solidFill>
                  <a:schemeClr val="accent1">
                    <a:lumMod val="50000"/>
                  </a:schemeClr>
                </a:solidFill>
              </a:rPr>
              <a:t>;  or </a:t>
            </a:r>
          </a:p>
          <a:p>
            <a:endParaRPr lang="en-US" sz="2400" b="1" dirty="0">
              <a:solidFill>
                <a:schemeClr val="accent1">
                  <a:lumMod val="50000"/>
                </a:schemeClr>
              </a:solidFill>
            </a:endParaRPr>
          </a:p>
          <a:p>
            <a:pPr marL="342900" indent="-342900" algn="just">
              <a:buClr>
                <a:srgbClr val="CB203D"/>
              </a:buClr>
              <a:buFont typeface="Arial" panose="020B0604020202020204" pitchFamily="34" charset="0"/>
              <a:buChar char="•"/>
            </a:pPr>
            <a:r>
              <a:rPr lang="en-US" sz="2400" b="1" dirty="0">
                <a:solidFill>
                  <a:schemeClr val="accent1">
                    <a:lumMod val="50000"/>
                  </a:schemeClr>
                </a:solidFill>
              </a:rPr>
              <a:t>if they </a:t>
            </a:r>
            <a:r>
              <a:rPr lang="en-US" sz="2400" b="1" u="sng" dirty="0">
                <a:solidFill>
                  <a:schemeClr val="accent1">
                    <a:lumMod val="50000"/>
                  </a:schemeClr>
                </a:solidFill>
              </a:rPr>
              <a:t>lack not more than 12 credits</a:t>
            </a:r>
            <a:r>
              <a:rPr lang="en-US" sz="2400" b="1" dirty="0">
                <a:solidFill>
                  <a:schemeClr val="accent1">
                    <a:lumMod val="50000"/>
                  </a:schemeClr>
                </a:solidFill>
              </a:rPr>
              <a:t>, as provided for by regulations 50 (1), 51, 55 and 58</a:t>
            </a:r>
            <a:r>
              <a:rPr lang="en-US" sz="2400" dirty="0"/>
              <a:t>. (see next slide).</a:t>
            </a:r>
            <a:endParaRPr lang="en-US" sz="2400" b="1" dirty="0">
              <a:solidFill>
                <a:schemeClr val="accent1">
                  <a:lumMod val="50000"/>
                </a:schemeClr>
              </a:solidFill>
            </a:endParaRPr>
          </a:p>
          <a:p>
            <a:pPr algn="just">
              <a:buClr>
                <a:srgbClr val="CB203D"/>
              </a:buClr>
            </a:pPr>
            <a:endParaRPr lang="en-US" sz="2400" b="1" dirty="0">
              <a:solidFill>
                <a:schemeClr val="accent1">
                  <a:lumMod val="50000"/>
                </a:schemeClr>
              </a:solidFill>
            </a:endParaRPr>
          </a:p>
          <a:p>
            <a:pPr algn="just">
              <a:buClr>
                <a:srgbClr val="CB203D"/>
              </a:buClr>
            </a:pPr>
            <a:endParaRPr lang="en-US" sz="2400" b="1" dirty="0">
              <a:solidFill>
                <a:schemeClr val="accent1">
                  <a:lumMod val="50000"/>
                </a:schemeClr>
              </a:solidFill>
            </a:endParaRPr>
          </a:p>
          <a:p>
            <a:pPr algn="just">
              <a:buClr>
                <a:srgbClr val="CB203D"/>
              </a:buClr>
            </a:pPr>
            <a:endParaRPr lang="en-US" sz="2400" b="1" dirty="0">
              <a:solidFill>
                <a:schemeClr val="accent1">
                  <a:lumMod val="50000"/>
                </a:schemeClr>
              </a:solidFill>
            </a:endParaRPr>
          </a:p>
          <a:p>
            <a:pPr marL="342900" indent="-342900" algn="just">
              <a:buClr>
                <a:srgbClr val="CB203D"/>
              </a:buClr>
              <a:buFont typeface="Arial" panose="020B0604020202020204" pitchFamily="34" charset="0"/>
              <a:buChar char="•"/>
            </a:pPr>
            <a:endParaRPr lang="en-US" altLang="en-US" sz="2400" b="1" dirty="0">
              <a:solidFill>
                <a:schemeClr val="accent1">
                  <a:lumMod val="50000"/>
                </a:schemeClr>
              </a:solidFill>
            </a:endParaRPr>
          </a:p>
          <a:p>
            <a:pPr marL="342900" indent="-342900" algn="just">
              <a:buClr>
                <a:srgbClr val="CB203D"/>
              </a:buClr>
              <a:buFont typeface="Arial" panose="020B0604020202020204" pitchFamily="34" charset="0"/>
              <a:buChar char="•"/>
            </a:pPr>
            <a:endParaRPr lang="en-US" altLang="en-US" sz="2400" b="1" dirty="0">
              <a:solidFill>
                <a:schemeClr val="accent1">
                  <a:lumMod val="50000"/>
                </a:schemeClr>
              </a:solidFill>
            </a:endParaRPr>
          </a:p>
          <a:p>
            <a:pPr marL="285744" indent="-285744">
              <a:lnSpc>
                <a:spcPct val="200000"/>
              </a:lnSpc>
              <a:buClr>
                <a:srgbClr val="CB203D"/>
              </a:buClr>
              <a:buFont typeface="Courier New" panose="02070309020205020404" pitchFamily="49" charset="0"/>
              <a:buChar char="o"/>
            </a:pPr>
            <a:endParaRPr lang="en-US" sz="2400" dirty="0"/>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198992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2" end="2"/>
                                            </p:txEl>
                                          </p:spTgt>
                                        </p:tgtEl>
                                        <p:attrNameLst>
                                          <p:attrName>style.visibility</p:attrName>
                                        </p:attrNameLst>
                                      </p:cBhvr>
                                      <p:to>
                                        <p:strVal val="visible"/>
                                      </p:to>
                                    </p:set>
                                    <p:animEffect transition="in" filter="fade">
                                      <p:cBhvr>
                                        <p:cTn id="14" dur="1000"/>
                                        <p:tgtEl>
                                          <p:spTgt spid="39">
                                            <p:txEl>
                                              <p:pRg st="2" end="2"/>
                                            </p:txEl>
                                          </p:spTgt>
                                        </p:tgtEl>
                                      </p:cBhvr>
                                    </p:animEffect>
                                    <p:anim calcmode="lin" valueType="num">
                                      <p:cBhvr>
                                        <p:cTn id="15"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4" end="4"/>
                                            </p:txEl>
                                          </p:spTgt>
                                        </p:tgtEl>
                                        <p:attrNameLst>
                                          <p:attrName>style.visibility</p:attrName>
                                        </p:attrNameLst>
                                      </p:cBhvr>
                                      <p:to>
                                        <p:strVal val="visible"/>
                                      </p:to>
                                    </p:set>
                                    <p:animEffect transition="in" filter="fade">
                                      <p:cBhvr>
                                        <p:cTn id="21" dur="1000"/>
                                        <p:tgtEl>
                                          <p:spTgt spid="39">
                                            <p:txEl>
                                              <p:pRg st="4" end="4"/>
                                            </p:txEl>
                                          </p:spTgt>
                                        </p:tgtEl>
                                      </p:cBhvr>
                                    </p:animEffect>
                                    <p:anim calcmode="lin" valueType="num">
                                      <p:cBhvr>
                                        <p:cTn id="2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33</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Progression in terms of the        PG regulations</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4801314"/>
          </a:xfrm>
          <a:prstGeom prst="rect">
            <a:avLst/>
          </a:prstGeom>
        </p:spPr>
        <p:txBody>
          <a:bodyPr wrap="square">
            <a:spAutoFit/>
          </a:bodyPr>
          <a:lstStyle/>
          <a:p>
            <a:pPr algn="just">
              <a:buClr>
                <a:srgbClr val="CB203D"/>
              </a:buClr>
            </a:pPr>
            <a:r>
              <a:rPr lang="en-US" sz="2400" b="1" dirty="0">
                <a:solidFill>
                  <a:schemeClr val="accent1">
                    <a:lumMod val="50000"/>
                  </a:schemeClr>
                </a:solidFill>
              </a:rPr>
              <a:t>The following study-units can be referred to the following year (</a:t>
            </a:r>
            <a:r>
              <a:rPr lang="en-US" sz="2400" b="1" u="sng" dirty="0">
                <a:solidFill>
                  <a:schemeClr val="accent1">
                    <a:lumMod val="50000"/>
                  </a:schemeClr>
                </a:solidFill>
              </a:rPr>
              <a:t>up to 12 credits</a:t>
            </a:r>
            <a:r>
              <a:rPr lang="en-US" sz="2400" b="1" dirty="0">
                <a:solidFill>
                  <a:schemeClr val="accent1">
                    <a:lumMod val="50000"/>
                  </a:schemeClr>
                </a:solidFill>
              </a:rPr>
              <a:t>) in </a:t>
            </a:r>
            <a:r>
              <a:rPr lang="en-GB" sz="2400" b="1" dirty="0">
                <a:solidFill>
                  <a:schemeClr val="accent1">
                    <a:lumMod val="50000"/>
                  </a:schemeClr>
                </a:solidFill>
              </a:rPr>
              <a:t>mainly taught courses</a:t>
            </a:r>
            <a:r>
              <a:rPr lang="en-US" sz="2400" dirty="0"/>
              <a:t> extending over more than one academic year:</a:t>
            </a:r>
          </a:p>
          <a:p>
            <a:pPr algn="just">
              <a:buClr>
                <a:srgbClr val="CB203D"/>
              </a:buClr>
            </a:pPr>
            <a:endParaRPr lang="en-US" sz="2400" b="1" dirty="0">
              <a:solidFill>
                <a:schemeClr val="accent1">
                  <a:lumMod val="50000"/>
                </a:schemeClr>
              </a:solidFill>
            </a:endParaRPr>
          </a:p>
          <a:p>
            <a:r>
              <a:rPr lang="en-US" sz="2400" dirty="0"/>
              <a:t>(</a:t>
            </a:r>
            <a:r>
              <a:rPr lang="en-US" sz="2400" dirty="0" err="1"/>
              <a:t>i</a:t>
            </a:r>
            <a:r>
              <a:rPr lang="en-US" sz="2400" dirty="0"/>
              <a:t>)   </a:t>
            </a:r>
            <a:r>
              <a:rPr lang="en-US" sz="2400" b="1" dirty="0">
                <a:solidFill>
                  <a:schemeClr val="accent1">
                    <a:lumMod val="50000"/>
                  </a:schemeClr>
                </a:solidFill>
              </a:rPr>
              <a:t>alternative elective study-units</a:t>
            </a:r>
            <a:r>
              <a:rPr lang="en-US" sz="2400" dirty="0">
                <a:solidFill>
                  <a:schemeClr val="accent1">
                    <a:lumMod val="50000"/>
                  </a:schemeClr>
                </a:solidFill>
              </a:rPr>
              <a:t> </a:t>
            </a:r>
            <a:r>
              <a:rPr lang="en-US" sz="2400" dirty="0"/>
              <a:t>(PG regulations 50 (1) and 50 (2) refer); </a:t>
            </a:r>
            <a:endParaRPr lang="en-GB" sz="2400" dirty="0"/>
          </a:p>
          <a:p>
            <a:r>
              <a:rPr lang="en-US" sz="2400" dirty="0"/>
              <a:t>(ii)  </a:t>
            </a:r>
            <a:r>
              <a:rPr lang="en-US" sz="2400" b="1" dirty="0">
                <a:solidFill>
                  <a:schemeClr val="accent1">
                    <a:lumMod val="50000"/>
                  </a:schemeClr>
                </a:solidFill>
              </a:rPr>
              <a:t>study-units involving work placement, clinical practice or those which cannot be reassessed during the current year</a:t>
            </a:r>
            <a:r>
              <a:rPr lang="en-US" sz="2400" dirty="0">
                <a:solidFill>
                  <a:schemeClr val="accent1">
                    <a:lumMod val="50000"/>
                  </a:schemeClr>
                </a:solidFill>
              </a:rPr>
              <a:t> </a:t>
            </a:r>
            <a:r>
              <a:rPr lang="en-US" sz="2400" dirty="0"/>
              <a:t>(PG regulation 51 refers);</a:t>
            </a:r>
            <a:endParaRPr lang="en-GB" sz="2400" dirty="0"/>
          </a:p>
          <a:p>
            <a:r>
              <a:rPr lang="en-US" sz="2400" dirty="0"/>
              <a:t>(iii) </a:t>
            </a:r>
            <a:r>
              <a:rPr lang="en-US" sz="2400" b="1" dirty="0">
                <a:solidFill>
                  <a:schemeClr val="accent1">
                    <a:lumMod val="50000"/>
                  </a:schemeClr>
                </a:solidFill>
              </a:rPr>
              <a:t>study-units for which students are absent for a reason considered valid by Senate</a:t>
            </a:r>
            <a:r>
              <a:rPr lang="en-US" sz="2400" dirty="0"/>
              <a:t> (PG regulation 55 refers). </a:t>
            </a:r>
            <a:endParaRPr lang="en-GB" sz="2400" dirty="0"/>
          </a:p>
          <a:p>
            <a:pPr algn="just">
              <a:buClr>
                <a:srgbClr val="CB203D"/>
              </a:buClr>
            </a:pPr>
            <a:endParaRPr lang="en-US" sz="2400" b="1" dirty="0">
              <a:solidFill>
                <a:schemeClr val="accent1">
                  <a:lumMod val="50000"/>
                </a:schemeClr>
              </a:solidFill>
            </a:endParaRPr>
          </a:p>
          <a:p>
            <a:pPr algn="r">
              <a:buClr>
                <a:srgbClr val="CB203D"/>
              </a:buClr>
            </a:pPr>
            <a:r>
              <a:rPr lang="en-US" i="1" dirty="0"/>
              <a:t>The limit for part-time students shall be calculated on a pro-rata basis in terms of regulation 83 (2).</a:t>
            </a:r>
            <a:endParaRPr lang="en-GB" i="1" dirty="0"/>
          </a:p>
          <a:p>
            <a:pPr algn="r">
              <a:buClr>
                <a:srgbClr val="CB203D"/>
              </a:buClr>
            </a:pPr>
            <a:endParaRPr lang="en-US" sz="2400" b="1" dirty="0">
              <a:solidFill>
                <a:schemeClr val="accent1">
                  <a:lumMod val="50000"/>
                </a:schemeClr>
              </a:solidFill>
            </a:endParaRPr>
          </a:p>
          <a:p>
            <a:pPr algn="just">
              <a:buClr>
                <a:srgbClr val="CB203D"/>
              </a:buClr>
            </a:pPr>
            <a:endParaRPr lang="en-US" sz="2400" b="1" dirty="0">
              <a:solidFill>
                <a:schemeClr val="accent1">
                  <a:lumMod val="50000"/>
                </a:schemeClr>
              </a:solidFill>
            </a:endParaRPr>
          </a:p>
          <a:p>
            <a:pPr algn="r">
              <a:buClr>
                <a:srgbClr val="CB203D"/>
              </a:buClr>
            </a:pPr>
            <a:r>
              <a:rPr lang="en-US" sz="2400" dirty="0"/>
              <a:t> </a:t>
            </a:r>
            <a:endParaRPr lang="en-US" sz="2000" dirty="0"/>
          </a:p>
        </p:txBody>
      </p:sp>
    </p:spTree>
    <p:extLst>
      <p:ext uri="{BB962C8B-B14F-4D97-AF65-F5344CB8AC3E}">
        <p14:creationId xmlns:p14="http://schemas.microsoft.com/office/powerpoint/2010/main" val="268890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xEl>
                                              <p:pRg st="9" end="9"/>
                                            </p:txEl>
                                          </p:spTgt>
                                        </p:tgtEl>
                                        <p:attrNameLst>
                                          <p:attrName>style.visibility</p:attrName>
                                        </p:attrNameLst>
                                      </p:cBhvr>
                                      <p:to>
                                        <p:strVal val="visible"/>
                                      </p:to>
                                    </p:set>
                                    <p:animEffect transition="in" filter="fade">
                                      <p:cBhvr>
                                        <p:cTn id="7" dur="1000"/>
                                        <p:tgtEl>
                                          <p:spTgt spid="39">
                                            <p:txEl>
                                              <p:pRg st="9" end="9"/>
                                            </p:txEl>
                                          </p:spTgt>
                                        </p:tgtEl>
                                      </p:cBhvr>
                                    </p:animEffect>
                                    <p:anim calcmode="lin" valueType="num">
                                      <p:cBhvr>
                                        <p:cTn id="8" dur="1000" fill="hold"/>
                                        <p:tgtEl>
                                          <p:spTgt spid="39">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0" end="0"/>
                                            </p:txEl>
                                          </p:spTgt>
                                        </p:tgtEl>
                                        <p:attrNameLst>
                                          <p:attrName>style.visibility</p:attrName>
                                        </p:attrNameLst>
                                      </p:cBhvr>
                                      <p:to>
                                        <p:strVal val="visible"/>
                                      </p:to>
                                    </p:set>
                                    <p:animEffect transition="in" filter="fade">
                                      <p:cBhvr>
                                        <p:cTn id="14" dur="1000"/>
                                        <p:tgtEl>
                                          <p:spTgt spid="39">
                                            <p:txEl>
                                              <p:pRg st="0" end="0"/>
                                            </p:txEl>
                                          </p:spTgt>
                                        </p:tgtEl>
                                      </p:cBhvr>
                                    </p:animEffect>
                                    <p:anim calcmode="lin" valueType="num">
                                      <p:cBhvr>
                                        <p:cTn id="15"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2" end="2"/>
                                            </p:txEl>
                                          </p:spTgt>
                                        </p:tgtEl>
                                        <p:attrNameLst>
                                          <p:attrName>style.visibility</p:attrName>
                                        </p:attrNameLst>
                                      </p:cBhvr>
                                      <p:to>
                                        <p:strVal val="visible"/>
                                      </p:to>
                                    </p:set>
                                    <p:animEffect transition="in" filter="fade">
                                      <p:cBhvr>
                                        <p:cTn id="21" dur="1000"/>
                                        <p:tgtEl>
                                          <p:spTgt spid="39">
                                            <p:txEl>
                                              <p:pRg st="2" end="2"/>
                                            </p:txEl>
                                          </p:spTgt>
                                        </p:tgtEl>
                                      </p:cBhvr>
                                    </p:animEffect>
                                    <p:anim calcmode="lin" valueType="num">
                                      <p:cBhvr>
                                        <p:cTn id="22"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xEl>
                                              <p:pRg st="3" end="3"/>
                                            </p:txEl>
                                          </p:spTgt>
                                        </p:tgtEl>
                                        <p:attrNameLst>
                                          <p:attrName>style.visibility</p:attrName>
                                        </p:attrNameLst>
                                      </p:cBhvr>
                                      <p:to>
                                        <p:strVal val="visible"/>
                                      </p:to>
                                    </p:set>
                                    <p:animEffect transition="in" filter="fade">
                                      <p:cBhvr>
                                        <p:cTn id="28" dur="1000"/>
                                        <p:tgtEl>
                                          <p:spTgt spid="39">
                                            <p:txEl>
                                              <p:pRg st="3" end="3"/>
                                            </p:txEl>
                                          </p:spTgt>
                                        </p:tgtEl>
                                      </p:cBhvr>
                                    </p:animEffect>
                                    <p:anim calcmode="lin" valueType="num">
                                      <p:cBhvr>
                                        <p:cTn id="29"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9">
                                            <p:txEl>
                                              <p:pRg st="4" end="4"/>
                                            </p:txEl>
                                          </p:spTgt>
                                        </p:tgtEl>
                                        <p:attrNameLst>
                                          <p:attrName>style.visibility</p:attrName>
                                        </p:attrNameLst>
                                      </p:cBhvr>
                                      <p:to>
                                        <p:strVal val="visible"/>
                                      </p:to>
                                    </p:set>
                                    <p:animEffect transition="in" filter="fade">
                                      <p:cBhvr>
                                        <p:cTn id="35" dur="1000"/>
                                        <p:tgtEl>
                                          <p:spTgt spid="39">
                                            <p:txEl>
                                              <p:pRg st="4" end="4"/>
                                            </p:txEl>
                                          </p:spTgt>
                                        </p:tgtEl>
                                      </p:cBhvr>
                                    </p:animEffect>
                                    <p:anim calcmode="lin" valueType="num">
                                      <p:cBhvr>
                                        <p:cTn id="36"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9">
                                            <p:txEl>
                                              <p:pRg st="6" end="6"/>
                                            </p:txEl>
                                          </p:spTgt>
                                        </p:tgtEl>
                                        <p:attrNameLst>
                                          <p:attrName>style.visibility</p:attrName>
                                        </p:attrNameLst>
                                      </p:cBhvr>
                                      <p:to>
                                        <p:strVal val="visible"/>
                                      </p:to>
                                    </p:set>
                                    <p:animEffect transition="in" filter="fade">
                                      <p:cBhvr>
                                        <p:cTn id="42" dur="1000"/>
                                        <p:tgtEl>
                                          <p:spTgt spid="39">
                                            <p:txEl>
                                              <p:pRg st="6" end="6"/>
                                            </p:txEl>
                                          </p:spTgt>
                                        </p:tgtEl>
                                      </p:cBhvr>
                                    </p:animEffect>
                                    <p:anim calcmode="lin" valueType="num">
                                      <p:cBhvr>
                                        <p:cTn id="43" dur="1000" fill="hold"/>
                                        <p:tgtEl>
                                          <p:spTgt spid="3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34</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Progression in terms of the        PG regulations</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5713552"/>
          </a:xfrm>
          <a:prstGeom prst="rect">
            <a:avLst/>
          </a:prstGeom>
        </p:spPr>
        <p:txBody>
          <a:bodyPr wrap="square">
            <a:spAutoFit/>
          </a:bodyPr>
          <a:lstStyle/>
          <a:p>
            <a:r>
              <a:rPr lang="en-GB" sz="2200" dirty="0"/>
              <a:t>In </a:t>
            </a:r>
            <a:r>
              <a:rPr lang="en-GB" sz="2200" b="1" dirty="0">
                <a:solidFill>
                  <a:schemeClr val="accent1">
                    <a:lumMod val="50000"/>
                  </a:schemeClr>
                </a:solidFill>
              </a:rPr>
              <a:t>courses with a taught component</a:t>
            </a:r>
            <a:r>
              <a:rPr lang="en-GB" sz="2200" dirty="0"/>
              <a:t>:</a:t>
            </a:r>
          </a:p>
          <a:p>
            <a:endParaRPr lang="en-GB" sz="2200" dirty="0"/>
          </a:p>
          <a:p>
            <a:pPr marL="342900" indent="-342900" algn="just">
              <a:buFont typeface="Arial" panose="020B0604020202020204" pitchFamily="34" charset="0"/>
              <a:buChar char="•"/>
            </a:pPr>
            <a:r>
              <a:rPr lang="en-US" sz="2200" dirty="0"/>
              <a:t>students who </a:t>
            </a:r>
            <a:r>
              <a:rPr lang="en-US" sz="2200" b="1" dirty="0">
                <a:solidFill>
                  <a:schemeClr val="accent1">
                    <a:lumMod val="50000"/>
                  </a:schemeClr>
                </a:solidFill>
              </a:rPr>
              <a:t>fail</a:t>
            </a:r>
            <a:r>
              <a:rPr lang="en-US" sz="2200" dirty="0"/>
              <a:t> in </a:t>
            </a:r>
            <a:r>
              <a:rPr lang="en-US" sz="2200" b="1" u="sng" dirty="0">
                <a:solidFill>
                  <a:schemeClr val="accent1">
                    <a:lumMod val="50000"/>
                  </a:schemeClr>
                </a:solidFill>
              </a:rPr>
              <a:t>not more than 20 credits</a:t>
            </a:r>
            <a:r>
              <a:rPr lang="en-US" sz="2200" dirty="0"/>
              <a:t>, </a:t>
            </a:r>
            <a:r>
              <a:rPr lang="en-US" sz="2200" i="1" dirty="0"/>
              <a:t>if following the Course </a:t>
            </a:r>
            <a:r>
              <a:rPr lang="en-US" sz="2200" i="1" dirty="0">
                <a:solidFill>
                  <a:schemeClr val="accent1">
                    <a:lumMod val="50000"/>
                  </a:schemeClr>
                </a:solidFill>
              </a:rPr>
              <a:t>full-time</a:t>
            </a:r>
            <a:r>
              <a:rPr lang="en-US" sz="2200" dirty="0"/>
              <a:t>, or </a:t>
            </a:r>
            <a:r>
              <a:rPr lang="en-US" sz="2200" b="1" u="sng" dirty="0">
                <a:solidFill>
                  <a:schemeClr val="accent1">
                    <a:lumMod val="50000"/>
                  </a:schemeClr>
                </a:solidFill>
              </a:rPr>
              <a:t>not more than 10 credits </a:t>
            </a:r>
            <a:r>
              <a:rPr lang="en-US" sz="2200" i="1" dirty="0"/>
              <a:t>if following the Course </a:t>
            </a:r>
            <a:r>
              <a:rPr lang="en-US" sz="2200" i="1" dirty="0">
                <a:solidFill>
                  <a:schemeClr val="accent1">
                    <a:lumMod val="50000"/>
                  </a:schemeClr>
                </a:solidFill>
              </a:rPr>
              <a:t>part-time</a:t>
            </a:r>
            <a:r>
              <a:rPr lang="en-US" sz="2200" dirty="0"/>
              <a:t>, shall be given the opportunity to </a:t>
            </a:r>
            <a:r>
              <a:rPr lang="en-US" sz="2200" b="1" dirty="0">
                <a:solidFill>
                  <a:schemeClr val="accent1">
                    <a:lumMod val="50000"/>
                  </a:schemeClr>
                </a:solidFill>
              </a:rPr>
              <a:t>re-sit the failed assessments during the September assessment session</a:t>
            </a:r>
            <a:r>
              <a:rPr lang="en-US" sz="2200" dirty="0"/>
              <a:t>.                                                  </a:t>
            </a:r>
          </a:p>
          <a:p>
            <a:pPr algn="just"/>
            <a:endParaRPr lang="en-US" sz="2200" dirty="0"/>
          </a:p>
          <a:p>
            <a:pPr marL="342900" indent="-342900" algn="just">
              <a:buFont typeface="Arial" panose="020B0604020202020204" pitchFamily="34" charset="0"/>
              <a:buChar char="•"/>
            </a:pPr>
            <a:r>
              <a:rPr lang="en-US" sz="2200" b="1" dirty="0">
                <a:solidFill>
                  <a:schemeClr val="accent1">
                    <a:lumMod val="50000"/>
                  </a:schemeClr>
                </a:solidFill>
              </a:rPr>
              <a:t>Failed taught study-units may be re-assessed once only (so only TWO assessment attempts), </a:t>
            </a:r>
            <a:r>
              <a:rPr lang="en-US" sz="2200" dirty="0"/>
              <a:t>unless in the case of PG Regulation 47 (1), where the student is allowed</a:t>
            </a:r>
            <a:r>
              <a:rPr lang="en-US" sz="2200" b="1" dirty="0">
                <a:solidFill>
                  <a:schemeClr val="accent1">
                    <a:lumMod val="50000"/>
                  </a:schemeClr>
                </a:solidFill>
              </a:rPr>
              <a:t> to refer </a:t>
            </a:r>
            <a:r>
              <a:rPr lang="en-US" sz="2200" b="1" u="sng" dirty="0">
                <a:solidFill>
                  <a:schemeClr val="accent1">
                    <a:lumMod val="50000"/>
                  </a:schemeClr>
                </a:solidFill>
              </a:rPr>
              <a:t>either</a:t>
            </a:r>
            <a:r>
              <a:rPr lang="en-US" sz="2200" b="1" dirty="0">
                <a:solidFill>
                  <a:schemeClr val="accent1">
                    <a:lumMod val="50000"/>
                  </a:schemeClr>
                </a:solidFill>
              </a:rPr>
              <a:t> one taught compulsory study-unit </a:t>
            </a:r>
            <a:r>
              <a:rPr lang="en-US" sz="2200" b="1" u="sng" dirty="0">
                <a:solidFill>
                  <a:schemeClr val="accent1">
                    <a:lumMod val="50000"/>
                  </a:schemeClr>
                </a:solidFill>
              </a:rPr>
              <a:t>or</a:t>
            </a:r>
            <a:r>
              <a:rPr lang="en-US" sz="2200" b="1" dirty="0">
                <a:solidFill>
                  <a:schemeClr val="accent1">
                    <a:lumMod val="50000"/>
                  </a:schemeClr>
                </a:solidFill>
              </a:rPr>
              <a:t> one taught elective study-unit that cannot be substituted by an alternative study-unit, the student is allowed a further two assessment attempts for that study-unit.</a:t>
            </a:r>
          </a:p>
          <a:p>
            <a:pPr algn="r"/>
            <a:r>
              <a:rPr lang="en-US" sz="2000" dirty="0"/>
              <a:t>(PG regulation 48 and 47 (1) refer)</a:t>
            </a:r>
          </a:p>
          <a:p>
            <a:pPr algn="just"/>
            <a:endParaRPr lang="en-US" sz="2000" dirty="0"/>
          </a:p>
          <a:p>
            <a:pPr algn="r"/>
            <a:endParaRPr lang="en-US" sz="2000" dirty="0"/>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79971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2" end="2"/>
                                            </p:txEl>
                                          </p:spTgt>
                                        </p:tgtEl>
                                        <p:attrNameLst>
                                          <p:attrName>style.visibility</p:attrName>
                                        </p:attrNameLst>
                                      </p:cBhvr>
                                      <p:to>
                                        <p:strVal val="visible"/>
                                      </p:to>
                                    </p:set>
                                    <p:animEffect transition="in" filter="fade">
                                      <p:cBhvr>
                                        <p:cTn id="14" dur="1000"/>
                                        <p:tgtEl>
                                          <p:spTgt spid="39">
                                            <p:txEl>
                                              <p:pRg st="2" end="2"/>
                                            </p:txEl>
                                          </p:spTgt>
                                        </p:tgtEl>
                                      </p:cBhvr>
                                    </p:animEffect>
                                    <p:anim calcmode="lin" valueType="num">
                                      <p:cBhvr>
                                        <p:cTn id="15"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4" end="4"/>
                                            </p:txEl>
                                          </p:spTgt>
                                        </p:tgtEl>
                                        <p:attrNameLst>
                                          <p:attrName>style.visibility</p:attrName>
                                        </p:attrNameLst>
                                      </p:cBhvr>
                                      <p:to>
                                        <p:strVal val="visible"/>
                                      </p:to>
                                    </p:set>
                                    <p:animEffect transition="in" filter="fade">
                                      <p:cBhvr>
                                        <p:cTn id="21" dur="1000"/>
                                        <p:tgtEl>
                                          <p:spTgt spid="39">
                                            <p:txEl>
                                              <p:pRg st="4" end="4"/>
                                            </p:txEl>
                                          </p:spTgt>
                                        </p:tgtEl>
                                      </p:cBhvr>
                                    </p:animEffect>
                                    <p:anim calcmode="lin" valueType="num">
                                      <p:cBhvr>
                                        <p:cTn id="2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xEl>
                                              <p:pRg st="5" end="5"/>
                                            </p:txEl>
                                          </p:spTgt>
                                        </p:tgtEl>
                                        <p:attrNameLst>
                                          <p:attrName>style.visibility</p:attrName>
                                        </p:attrNameLst>
                                      </p:cBhvr>
                                      <p:to>
                                        <p:strVal val="visible"/>
                                      </p:to>
                                    </p:set>
                                    <p:animEffect transition="in" filter="fade">
                                      <p:cBhvr>
                                        <p:cTn id="28" dur="1000"/>
                                        <p:tgtEl>
                                          <p:spTgt spid="39">
                                            <p:txEl>
                                              <p:pRg st="5" end="5"/>
                                            </p:txEl>
                                          </p:spTgt>
                                        </p:tgtEl>
                                      </p:cBhvr>
                                    </p:animEffect>
                                    <p:anim calcmode="lin" valueType="num">
                                      <p:cBhvr>
                                        <p:cTn id="29"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35</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Progression in terms of the        PG regulations</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5632311"/>
          </a:xfrm>
          <a:prstGeom prst="rect">
            <a:avLst/>
          </a:prstGeom>
        </p:spPr>
        <p:txBody>
          <a:bodyPr wrap="square">
            <a:spAutoFit/>
          </a:bodyPr>
          <a:lstStyle/>
          <a:p>
            <a:endParaRPr lang="en-GB" sz="2400" dirty="0"/>
          </a:p>
          <a:p>
            <a:r>
              <a:rPr lang="en-GB" sz="2400" dirty="0"/>
              <a:t>In postgraduate</a:t>
            </a:r>
            <a:r>
              <a:rPr lang="en-GB" sz="2400" b="1" dirty="0">
                <a:solidFill>
                  <a:schemeClr val="accent1">
                    <a:lumMod val="50000"/>
                  </a:schemeClr>
                </a:solidFill>
              </a:rPr>
              <a:t> mainly by research courses</a:t>
            </a:r>
            <a:r>
              <a:rPr lang="en-GB" sz="2400" dirty="0"/>
              <a:t>:</a:t>
            </a:r>
          </a:p>
          <a:p>
            <a:endParaRPr lang="en-GB" sz="2400" dirty="0"/>
          </a:p>
          <a:p>
            <a:pPr marL="342900" indent="-342900" algn="just">
              <a:buClr>
                <a:srgbClr val="CB203D"/>
              </a:buClr>
              <a:buFont typeface="Arial" panose="020B0604020202020204" pitchFamily="34" charset="0"/>
              <a:buChar char="•"/>
            </a:pPr>
            <a:r>
              <a:rPr lang="en-US" sz="2400" dirty="0"/>
              <a:t>students shall be allowed to </a:t>
            </a:r>
            <a:r>
              <a:rPr lang="en-US" sz="2400" b="1" dirty="0" err="1">
                <a:solidFill>
                  <a:schemeClr val="accent1">
                    <a:lumMod val="50000"/>
                  </a:schemeClr>
                </a:solidFill>
              </a:rPr>
              <a:t>enrol</a:t>
            </a:r>
            <a:r>
              <a:rPr lang="en-US" sz="2400" b="1" dirty="0">
                <a:solidFill>
                  <a:schemeClr val="accent1">
                    <a:lumMod val="50000"/>
                  </a:schemeClr>
                </a:solidFill>
              </a:rPr>
              <a:t> for the following year</a:t>
            </a:r>
            <a:r>
              <a:rPr lang="en-US" sz="2400" dirty="0"/>
              <a:t> subject to </a:t>
            </a:r>
            <a:r>
              <a:rPr lang="en-US" sz="2400" b="1" dirty="0">
                <a:solidFill>
                  <a:schemeClr val="accent1">
                    <a:lumMod val="50000"/>
                  </a:schemeClr>
                </a:solidFill>
              </a:rPr>
              <a:t>a satisfactory progress report </a:t>
            </a:r>
            <a:r>
              <a:rPr lang="en-US" sz="2400" dirty="0"/>
              <a:t>from their Principal Supervisor. </a:t>
            </a:r>
            <a:r>
              <a:rPr lang="en-US" sz="2200" dirty="0"/>
              <a:t>(PG </a:t>
            </a:r>
            <a:r>
              <a:rPr lang="en-US" sz="2200" dirty="0" err="1"/>
              <a:t>Reg</a:t>
            </a:r>
            <a:r>
              <a:rPr lang="en-US" sz="2200" dirty="0"/>
              <a:t> 59(2))</a:t>
            </a:r>
          </a:p>
          <a:p>
            <a:pPr marL="342900" indent="-342900" algn="just">
              <a:buClr>
                <a:srgbClr val="CB203D"/>
              </a:buClr>
              <a:buFont typeface="Arial" panose="020B0604020202020204" pitchFamily="34" charset="0"/>
              <a:buChar char="•"/>
            </a:pPr>
            <a:endParaRPr lang="en-US" sz="2400" dirty="0"/>
          </a:p>
          <a:p>
            <a:pPr marL="342900" indent="-342900" algn="just">
              <a:buClr>
                <a:srgbClr val="CB203D"/>
              </a:buClr>
              <a:buFont typeface="Arial" panose="020B0604020202020204" pitchFamily="34" charset="0"/>
              <a:buChar char="•"/>
            </a:pPr>
            <a:r>
              <a:rPr lang="en-US" sz="2400" dirty="0"/>
              <a:t>where the course consists of a substantial taught component (30T 60R) in the first year, it is advisable to check that the student was successful in the taught study-units.</a:t>
            </a:r>
          </a:p>
          <a:p>
            <a:pPr marL="342900" indent="-342900" algn="just">
              <a:buClr>
                <a:srgbClr val="CB203D"/>
              </a:buClr>
              <a:buFont typeface="Arial" panose="020B0604020202020204" pitchFamily="34" charset="0"/>
              <a:buChar char="•"/>
            </a:pPr>
            <a:endParaRPr lang="en-US" sz="2400" dirty="0"/>
          </a:p>
          <a:p>
            <a:pPr marL="342900" indent="-342900" algn="just">
              <a:buClr>
                <a:srgbClr val="CB203D"/>
              </a:buClr>
              <a:buFont typeface="Arial" panose="020B0604020202020204" pitchFamily="34" charset="0"/>
              <a:buChar char="•"/>
            </a:pPr>
            <a:endParaRPr lang="en-US" sz="2400" dirty="0"/>
          </a:p>
          <a:p>
            <a:pPr marL="285744" indent="-285744">
              <a:lnSpc>
                <a:spcPct val="200000"/>
              </a:lnSpc>
              <a:buClr>
                <a:srgbClr val="CB203D"/>
              </a:buClr>
              <a:buFont typeface="Courier New" panose="02070309020205020404" pitchFamily="49" charset="0"/>
              <a:buChar char="o"/>
            </a:pPr>
            <a:endParaRPr lang="en-US" sz="2400" dirty="0"/>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31131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Effect transition="in" filter="fade">
                                      <p:cBhvr>
                                        <p:cTn id="7" dur="1000"/>
                                        <p:tgtEl>
                                          <p:spTgt spid="39">
                                            <p:txEl>
                                              <p:pRg st="1" end="1"/>
                                            </p:txEl>
                                          </p:spTgt>
                                        </p:tgtEl>
                                      </p:cBhvr>
                                    </p:animEffect>
                                    <p:anim calcmode="lin" valueType="num">
                                      <p:cBhvr>
                                        <p:cTn id="8"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3" end="3"/>
                                            </p:txEl>
                                          </p:spTgt>
                                        </p:tgtEl>
                                        <p:attrNameLst>
                                          <p:attrName>style.visibility</p:attrName>
                                        </p:attrNameLst>
                                      </p:cBhvr>
                                      <p:to>
                                        <p:strVal val="visible"/>
                                      </p:to>
                                    </p:set>
                                    <p:animEffect transition="in" filter="fade">
                                      <p:cBhvr>
                                        <p:cTn id="14" dur="1000"/>
                                        <p:tgtEl>
                                          <p:spTgt spid="39">
                                            <p:txEl>
                                              <p:pRg st="3" end="3"/>
                                            </p:txEl>
                                          </p:spTgt>
                                        </p:tgtEl>
                                      </p:cBhvr>
                                    </p:animEffect>
                                    <p:anim calcmode="lin" valueType="num">
                                      <p:cBhvr>
                                        <p:cTn id="15"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5" end="5"/>
                                            </p:txEl>
                                          </p:spTgt>
                                        </p:tgtEl>
                                        <p:attrNameLst>
                                          <p:attrName>style.visibility</p:attrName>
                                        </p:attrNameLst>
                                      </p:cBhvr>
                                      <p:to>
                                        <p:strVal val="visible"/>
                                      </p:to>
                                    </p:set>
                                    <p:animEffect transition="in" filter="fade">
                                      <p:cBhvr>
                                        <p:cTn id="21" dur="1000"/>
                                        <p:tgtEl>
                                          <p:spTgt spid="39">
                                            <p:txEl>
                                              <p:pRg st="5" end="5"/>
                                            </p:txEl>
                                          </p:spTgt>
                                        </p:tgtEl>
                                      </p:cBhvr>
                                    </p:animEffect>
                                    <p:anim calcmode="lin" valueType="num">
                                      <p:cBhvr>
                                        <p:cTn id="22"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36</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Additional Year in A PG course</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2308324"/>
          </a:xfrm>
          <a:prstGeom prst="rect">
            <a:avLst/>
          </a:prstGeom>
        </p:spPr>
        <p:txBody>
          <a:bodyPr wrap="square">
            <a:spAutoFit/>
          </a:bodyPr>
          <a:lstStyle/>
          <a:p>
            <a:pPr marL="342900" indent="-342900" algn="just">
              <a:buClr>
                <a:srgbClr val="CB203D"/>
              </a:buClr>
              <a:buFont typeface="Arial" panose="020B0604020202020204" pitchFamily="34" charset="0"/>
              <a:buChar char="•"/>
            </a:pPr>
            <a:endParaRPr lang="en-US" sz="2400" dirty="0"/>
          </a:p>
          <a:p>
            <a:pPr marL="342900" indent="-342900" algn="just">
              <a:buClr>
                <a:srgbClr val="CB203D"/>
              </a:buClr>
              <a:buFont typeface="Arial" panose="020B0604020202020204" pitchFamily="34" charset="0"/>
              <a:buChar char="•"/>
            </a:pPr>
            <a:endParaRPr lang="en-US" sz="2400" dirty="0"/>
          </a:p>
          <a:p>
            <a:pPr marL="285744" indent="-285744">
              <a:lnSpc>
                <a:spcPct val="200000"/>
              </a:lnSpc>
              <a:buClr>
                <a:srgbClr val="CB203D"/>
              </a:buClr>
              <a:buFont typeface="Courier New" panose="02070309020205020404" pitchFamily="49" charset="0"/>
              <a:buChar char="o"/>
            </a:pPr>
            <a:endParaRPr lang="en-US" sz="2400" dirty="0"/>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
        <p:nvSpPr>
          <p:cNvPr id="2" name="Rectangle 1"/>
          <p:cNvSpPr/>
          <p:nvPr/>
        </p:nvSpPr>
        <p:spPr>
          <a:xfrm>
            <a:off x="809070" y="2001261"/>
            <a:ext cx="8658225" cy="4623445"/>
          </a:xfrm>
          <a:prstGeom prst="rect">
            <a:avLst/>
          </a:prstGeom>
        </p:spPr>
        <p:txBody>
          <a:bodyPr wrap="square">
            <a:spAutoFit/>
          </a:bodyPr>
          <a:lstStyle/>
          <a:p>
            <a:pPr algn="just">
              <a:lnSpc>
                <a:spcPct val="107000"/>
              </a:lnSpc>
              <a:spcAft>
                <a:spcPts val="0"/>
              </a:spcAft>
            </a:pPr>
            <a:endParaRPr lang="en-GB"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endParaRPr lang="en-GB"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r>
              <a:rPr lang="en-GB" b="1" dirty="0">
                <a:latin typeface="Calibri" panose="020F0502020204030204" pitchFamily="34" charset="0"/>
                <a:ea typeface="Calibri" panose="020F0502020204030204" pitchFamily="34" charset="0"/>
                <a:cs typeface="Calibri" panose="020F0502020204030204" pitchFamily="34" charset="0"/>
              </a:rPr>
              <a:t>Students are allowed an </a:t>
            </a:r>
            <a:r>
              <a:rPr lang="en-GB" sz="2400" b="1" dirty="0">
                <a:latin typeface="Calibri" panose="020F0502020204030204" pitchFamily="34" charset="0"/>
                <a:ea typeface="Calibri" panose="020F0502020204030204" pitchFamily="34" charset="0"/>
                <a:cs typeface="Calibri" panose="020F0502020204030204" pitchFamily="34" charset="0"/>
              </a:rPr>
              <a:t>ADDITIONAL YEAR </a:t>
            </a:r>
            <a:r>
              <a:rPr lang="en-GB" b="1" dirty="0">
                <a:latin typeface="Calibri" panose="020F0502020204030204" pitchFamily="34" charset="0"/>
                <a:ea typeface="Calibri" panose="020F0502020204030204" pitchFamily="34" charset="0"/>
                <a:cs typeface="Calibri" panose="020F0502020204030204" pitchFamily="34" charset="0"/>
              </a:rPr>
              <a:t>of study in the following cases:</a:t>
            </a:r>
          </a:p>
          <a:p>
            <a:pPr algn="just">
              <a:lnSpc>
                <a:spcPct val="107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400050" indent="-400050" algn="just">
              <a:lnSpc>
                <a:spcPct val="107000"/>
              </a:lnSpc>
              <a:spcAft>
                <a:spcPts val="0"/>
              </a:spcAft>
              <a:buAutoNum type="romanLcParenBoth"/>
            </a:pPr>
            <a:r>
              <a:rPr lang="en-US" dirty="0">
                <a:latin typeface="Calibri" panose="020F0502020204030204" pitchFamily="34" charset="0"/>
                <a:ea typeface="Calibri" panose="020F0502020204030204" pitchFamily="34" charset="0"/>
                <a:cs typeface="Times New Roman" panose="02020603050405020304" pitchFamily="18" charset="0"/>
              </a:rPr>
              <a:t>if they fail in </a:t>
            </a:r>
            <a:r>
              <a:rPr lang="en-US"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not more than 12 credits assigned to elective study-units</a:t>
            </a:r>
            <a:r>
              <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and the Board instructs them to register for alternative elective study-units in an additional year of study</a:t>
            </a:r>
            <a:r>
              <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instead of referring them to the following year of the course (PG Regulations 50 (1), 50 (2) refer);</a:t>
            </a:r>
          </a:p>
          <a:p>
            <a:pPr marL="400050" indent="-400050" algn="just">
              <a:lnSpc>
                <a:spcPct val="107000"/>
              </a:lnSpc>
              <a:spcAft>
                <a:spcPts val="0"/>
              </a:spcAft>
              <a:buAutoNum type="romanLcParenBoth"/>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57188" indent="-357188" algn="just">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(ii) if they fail in the assessment of </a:t>
            </a:r>
            <a:r>
              <a:rPr lang="en-US"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study-units involving a work placement, clinical practice or any other study-unit which cannot be re-assessed in the same academic year</a:t>
            </a:r>
            <a:r>
              <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and it is </a:t>
            </a:r>
            <a:r>
              <a:rPr lang="en-US"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not possible to refer them to the following year</a:t>
            </a:r>
            <a:r>
              <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(PG Regulation 51 refers);</a:t>
            </a:r>
          </a:p>
          <a:p>
            <a:pPr algn="just">
              <a:lnSpc>
                <a:spcPct val="107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17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37</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Additional Year in a </a:t>
            </a:r>
            <a:r>
              <a:rPr lang="en-US" sz="3500" b="1">
                <a:solidFill>
                  <a:schemeClr val="bg1"/>
                </a:solidFill>
                <a:latin typeface="Calibri" charset="0"/>
                <a:ea typeface="Calibri" charset="0"/>
                <a:cs typeface="Calibri" charset="0"/>
              </a:rPr>
              <a:t>PG course</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2677656"/>
          </a:xfrm>
          <a:prstGeom prst="rect">
            <a:avLst/>
          </a:prstGeom>
        </p:spPr>
        <p:txBody>
          <a:bodyPr wrap="square">
            <a:spAutoFit/>
          </a:bodyPr>
          <a:lstStyle/>
          <a:p>
            <a:endParaRPr lang="en-GB" sz="2400" dirty="0"/>
          </a:p>
          <a:p>
            <a:pPr marL="342900" indent="-342900" algn="just">
              <a:buClr>
                <a:srgbClr val="CB203D"/>
              </a:buClr>
              <a:buFont typeface="Arial" panose="020B0604020202020204" pitchFamily="34" charset="0"/>
              <a:buChar char="•"/>
            </a:pPr>
            <a:endParaRPr lang="en-US" sz="2400" dirty="0"/>
          </a:p>
          <a:p>
            <a:pPr marL="342900" indent="-342900" algn="just">
              <a:buClr>
                <a:srgbClr val="CB203D"/>
              </a:buClr>
              <a:buFont typeface="Arial" panose="020B0604020202020204" pitchFamily="34" charset="0"/>
              <a:buChar char="•"/>
            </a:pPr>
            <a:endParaRPr lang="en-US" sz="2400" dirty="0"/>
          </a:p>
          <a:p>
            <a:pPr marL="285744" indent="-285744">
              <a:lnSpc>
                <a:spcPct val="200000"/>
              </a:lnSpc>
              <a:buClr>
                <a:srgbClr val="CB203D"/>
              </a:buClr>
              <a:buFont typeface="Courier New" panose="02070309020205020404" pitchFamily="49" charset="0"/>
              <a:buChar char="o"/>
            </a:pPr>
            <a:endParaRPr lang="en-US" sz="2400" dirty="0"/>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
        <p:nvSpPr>
          <p:cNvPr id="2" name="Rectangle 1"/>
          <p:cNvSpPr/>
          <p:nvPr/>
        </p:nvSpPr>
        <p:spPr>
          <a:xfrm>
            <a:off x="809070" y="2001261"/>
            <a:ext cx="8658225" cy="4722831"/>
          </a:xfrm>
          <a:prstGeom prst="rect">
            <a:avLst/>
          </a:prstGeom>
        </p:spPr>
        <p:txBody>
          <a:bodyPr wrap="square">
            <a:spAutoFit/>
          </a:bodyPr>
          <a:lstStyle/>
          <a:p>
            <a:pPr algn="just">
              <a:lnSpc>
                <a:spcPct val="107000"/>
              </a:lnSpc>
              <a:spcAft>
                <a:spcPts val="0"/>
              </a:spcAft>
            </a:pPr>
            <a:endParaRPr lang="en-GB"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r>
              <a:rPr lang="en-GB" sz="1700" b="1" dirty="0">
                <a:latin typeface="Calibri" panose="020F0502020204030204" pitchFamily="34" charset="0"/>
                <a:ea typeface="Calibri" panose="020F0502020204030204" pitchFamily="34" charset="0"/>
                <a:cs typeface="Calibri" panose="020F0502020204030204" pitchFamily="34" charset="0"/>
              </a:rPr>
              <a:t>Students are allowed an </a:t>
            </a:r>
            <a:r>
              <a:rPr lang="en-GB" sz="2400" b="1" dirty="0">
                <a:latin typeface="Calibri" panose="020F0502020204030204" pitchFamily="34" charset="0"/>
                <a:ea typeface="Calibri" panose="020F0502020204030204" pitchFamily="34" charset="0"/>
                <a:cs typeface="Calibri" panose="020F0502020204030204" pitchFamily="34" charset="0"/>
              </a:rPr>
              <a:t>ADDITIONAL YEAR </a:t>
            </a:r>
            <a:r>
              <a:rPr lang="en-GB" sz="1700" b="1" dirty="0">
                <a:latin typeface="Calibri" panose="020F0502020204030204" pitchFamily="34" charset="0"/>
                <a:ea typeface="Calibri" panose="020F0502020204030204" pitchFamily="34" charset="0"/>
                <a:cs typeface="Calibri" panose="020F0502020204030204" pitchFamily="34" charset="0"/>
              </a:rPr>
              <a:t>of study in the following cases:</a:t>
            </a:r>
          </a:p>
          <a:p>
            <a:pPr algn="just">
              <a:lnSpc>
                <a:spcPct val="107000"/>
              </a:lnSpc>
              <a:spcAft>
                <a:spcPts val="0"/>
              </a:spcAft>
            </a:pP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marL="357188" indent="-357188" algn="just">
              <a:lnSpc>
                <a:spcPct val="107000"/>
              </a:lnSpc>
              <a:spcAft>
                <a:spcPts val="0"/>
              </a:spcAft>
            </a:pPr>
            <a:r>
              <a:rPr lang="en-US" sz="1700" dirty="0">
                <a:latin typeface="Calibri" panose="020F0502020204030204" pitchFamily="34" charset="0"/>
                <a:ea typeface="Calibri" panose="020F0502020204030204" pitchFamily="34" charset="0"/>
                <a:cs typeface="Calibri" panose="020F0502020204030204" pitchFamily="34" charset="0"/>
              </a:rPr>
              <a:t>(iii) i</a:t>
            </a:r>
            <a:r>
              <a:rPr lang="en-US" sz="1700" dirty="0">
                <a:latin typeface="Calibri" panose="020F0502020204030204" pitchFamily="34" charset="0"/>
                <a:ea typeface="Calibri" panose="020F0502020204030204" pitchFamily="34" charset="0"/>
                <a:cs typeface="Times New Roman" panose="02020603050405020304" pitchFamily="18" charset="0"/>
              </a:rPr>
              <a:t>f they are </a:t>
            </a:r>
            <a:r>
              <a:rPr lang="en-US" sz="17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absent for a reason considered valid by Senate</a:t>
            </a:r>
            <a:r>
              <a:rPr lang="en-US" sz="17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and </a:t>
            </a:r>
            <a:r>
              <a:rPr lang="en-US" sz="1700" dirty="0">
                <a:latin typeface="Calibri" panose="020F0502020204030204" pitchFamily="34" charset="0"/>
                <a:ea typeface="Calibri" panose="020F0502020204030204" pitchFamily="34" charset="0"/>
                <a:cs typeface="Times New Roman" panose="02020603050405020304" pitchFamily="18" charset="0"/>
              </a:rPr>
              <a:t>after the September assessment session, they </a:t>
            </a:r>
            <a:r>
              <a:rPr lang="en-US" sz="17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lack more than 12 credits</a:t>
            </a:r>
            <a:r>
              <a:rPr lang="en-US" sz="17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700" dirty="0">
                <a:latin typeface="Calibri" panose="020F0502020204030204" pitchFamily="34" charset="0"/>
                <a:ea typeface="Calibri" panose="020F0502020204030204" pitchFamily="34" charset="0"/>
                <a:cs typeface="Times New Roman" panose="02020603050405020304" pitchFamily="18" charset="0"/>
              </a:rPr>
              <a:t>to complete the year, including credits for alternative elective study-units (PG Regulation 55 refers);</a:t>
            </a:r>
          </a:p>
          <a:p>
            <a:pPr marL="357188" indent="-357188" algn="just">
              <a:lnSpc>
                <a:spcPct val="107000"/>
              </a:lnSpc>
              <a:spcAft>
                <a:spcPts val="0"/>
              </a:spcAft>
            </a:pP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marL="357188" indent="-357188" algn="just">
              <a:lnSpc>
                <a:spcPct val="107000"/>
              </a:lnSpc>
              <a:spcAft>
                <a:spcPts val="0"/>
              </a:spcAft>
            </a:pPr>
            <a:r>
              <a:rPr lang="en-US" sz="1700" dirty="0">
                <a:latin typeface="Calibri" panose="020F0502020204030204" pitchFamily="34" charset="0"/>
                <a:ea typeface="Calibri" panose="020F0502020204030204" pitchFamily="34" charset="0"/>
                <a:cs typeface="Times New Roman" panose="02020603050405020304" pitchFamily="18" charset="0"/>
              </a:rPr>
              <a:t>(iv) if they are </a:t>
            </a:r>
            <a:r>
              <a:rPr lang="en-US" sz="17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absent for a reason considered valid by Senate (up to 12 credits)</a:t>
            </a:r>
            <a:r>
              <a:rPr lang="en-US" sz="17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700" dirty="0">
                <a:latin typeface="Calibri" panose="020F0502020204030204" pitchFamily="34" charset="0"/>
                <a:ea typeface="Calibri" panose="020F0502020204030204" pitchFamily="34" charset="0"/>
                <a:cs typeface="Times New Roman" panose="02020603050405020304" pitchFamily="18" charset="0"/>
              </a:rPr>
              <a:t>and </a:t>
            </a:r>
            <a:r>
              <a:rPr lang="en-US" sz="17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it is necessary or recommended for the student </a:t>
            </a:r>
            <a:r>
              <a:rPr lang="mt-MT" sz="17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to take the assessment in </a:t>
            </a:r>
            <a:r>
              <a:rPr lang="en-US" sz="17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an additional year </a:t>
            </a:r>
            <a:r>
              <a:rPr lang="en-US" sz="1700" dirty="0">
                <a:latin typeface="Calibri" panose="020F0502020204030204" pitchFamily="34" charset="0"/>
                <a:ea typeface="Calibri" panose="020F0502020204030204" pitchFamily="34" charset="0"/>
                <a:cs typeface="Times New Roman" panose="02020603050405020304" pitchFamily="18" charset="0"/>
              </a:rPr>
              <a:t>(PG Regulation 55 refers);</a:t>
            </a:r>
          </a:p>
          <a:p>
            <a:pPr marL="357188" indent="-357188" algn="just">
              <a:lnSpc>
                <a:spcPct val="107000"/>
              </a:lnSpc>
              <a:spcAft>
                <a:spcPts val="0"/>
              </a:spcAft>
            </a:pP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57188" indent="-357188" algn="just">
              <a:lnSpc>
                <a:spcPct val="107000"/>
              </a:lnSpc>
            </a:pPr>
            <a:r>
              <a:rPr lang="en-US" sz="1700" dirty="0">
                <a:latin typeface="Calibri" panose="020F0502020204030204" pitchFamily="34" charset="0"/>
                <a:ea typeface="Calibri" panose="020F0502020204030204" pitchFamily="34" charset="0"/>
                <a:cs typeface="Times New Roman" panose="02020603050405020304" pitchFamily="18" charset="0"/>
              </a:rPr>
              <a:t>(v) i</a:t>
            </a:r>
            <a:r>
              <a:rPr lang="en-US" sz="1700" dirty="0">
                <a:effectLst/>
                <a:latin typeface="Calibri" panose="020F0502020204030204" pitchFamily="34" charset="0"/>
                <a:ea typeface="Calibri" panose="020F0502020204030204" pitchFamily="34" charset="0"/>
                <a:cs typeface="Times New Roman" panose="02020603050405020304" pitchFamily="18" charset="0"/>
              </a:rPr>
              <a:t>f after they have sat for all the assessments and permitted re-assessments and submitted their dissertation, they </a:t>
            </a:r>
            <a:r>
              <a:rPr lang="en-US" sz="17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lack a pass grade in </a:t>
            </a:r>
            <a:r>
              <a:rPr lang="en-US" sz="1700" b="1" dirty="0">
                <a:effectLst/>
                <a:latin typeface="Calibri" panose="020F0502020204030204" pitchFamily="34" charset="0"/>
                <a:ea typeface="Calibri" panose="020F0502020204030204" pitchFamily="34" charset="0"/>
                <a:cs typeface="Calibri" panose="020F0502020204030204" pitchFamily="34" charset="0"/>
              </a:rPr>
              <a:t>(</a:t>
            </a:r>
            <a:r>
              <a:rPr lang="en-US" sz="1700" b="1" dirty="0" err="1">
                <a:effectLst/>
                <a:latin typeface="Calibri" panose="020F0502020204030204" pitchFamily="34" charset="0"/>
                <a:ea typeface="Calibri" panose="020F0502020204030204" pitchFamily="34" charset="0"/>
                <a:cs typeface="Calibri" panose="020F0502020204030204" pitchFamily="34" charset="0"/>
              </a:rPr>
              <a:t>i</a:t>
            </a:r>
            <a:r>
              <a:rPr lang="en-US" sz="1700" b="1" dirty="0">
                <a:effectLst/>
                <a:latin typeface="Calibri" panose="020F0502020204030204" pitchFamily="34" charset="0"/>
                <a:ea typeface="Calibri" panose="020F0502020204030204" pitchFamily="34" charset="0"/>
                <a:cs typeface="Calibri" panose="020F0502020204030204" pitchFamily="34" charset="0"/>
              </a:rPr>
              <a:t>) </a:t>
            </a:r>
            <a:r>
              <a:rPr lang="en-US" sz="17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only one taught compulsory study-unit</a:t>
            </a:r>
            <a:r>
              <a:rPr lang="en-US" sz="1700" b="1" dirty="0">
                <a:effectLst/>
                <a:latin typeface="Calibri" panose="020F0502020204030204" pitchFamily="34" charset="0"/>
                <a:ea typeface="Calibri" panose="020F0502020204030204" pitchFamily="34" charset="0"/>
                <a:cs typeface="Calibri" panose="020F0502020204030204" pitchFamily="34" charset="0"/>
              </a:rPr>
              <a:t>; </a:t>
            </a:r>
            <a:r>
              <a:rPr lang="en-US" sz="17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or</a:t>
            </a:r>
            <a:r>
              <a:rPr lang="en-US" sz="1700" b="1" dirty="0">
                <a:effectLst/>
                <a:latin typeface="Calibri" panose="020F0502020204030204" pitchFamily="34" charset="0"/>
                <a:ea typeface="Calibri" panose="020F0502020204030204" pitchFamily="34" charset="0"/>
                <a:cs typeface="Calibri" panose="020F0502020204030204" pitchFamily="34" charset="0"/>
              </a:rPr>
              <a:t> (ii) </a:t>
            </a:r>
            <a:r>
              <a:rPr lang="en-US" sz="17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only one taught elective study-unit</a:t>
            </a:r>
            <a:r>
              <a:rPr lang="en-US" sz="17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which cannot be substituted by an alternative elective study-unit, in order to complete the course </a:t>
            </a:r>
            <a:r>
              <a:rPr lang="en-US" sz="1700" dirty="0">
                <a:effectLst/>
                <a:latin typeface="Calibri" panose="020F0502020204030204" pitchFamily="34" charset="0"/>
                <a:ea typeface="Calibri" panose="020F0502020204030204" pitchFamily="34" charset="0"/>
                <a:cs typeface="Calibri" panose="020F0502020204030204" pitchFamily="34" charset="0"/>
              </a:rPr>
              <a:t>(PG Regulation 47 (1) refers</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MT" sz="1800" dirty="0">
              <a:effectLst/>
              <a:latin typeface="Calibri" panose="020F0502020204030204" pitchFamily="34" charset="0"/>
              <a:ea typeface="Calibri" panose="020F0502020204030204" pitchFamily="34" charset="0"/>
              <a:cs typeface="Times New Roman" panose="02020603050405020304" pitchFamily="18" charset="0"/>
            </a:endParaRPr>
          </a:p>
          <a:p>
            <a:pPr marL="357188" indent="-357188" algn="just">
              <a:lnSpc>
                <a:spcPct val="107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92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8082" y="-5971208"/>
            <a:ext cx="8163000" cy="8394820"/>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934437" y="-5480531"/>
            <a:ext cx="7154276" cy="6912458"/>
          </a:xfrm>
        </p:spPr>
      </p:pic>
      <p:sp>
        <p:nvSpPr>
          <p:cNvPr id="7" name="Slide Number Placeholder 6"/>
          <p:cNvSpPr>
            <a:spLocks noGrp="1"/>
          </p:cNvSpPr>
          <p:nvPr>
            <p:ph type="sldNum" sz="quarter" idx="12"/>
          </p:nvPr>
        </p:nvSpPr>
        <p:spPr/>
        <p:txBody>
          <a:bodyPr/>
          <a:lstStyle/>
          <a:p>
            <a:fld id="{D5025753-AC55-D040-8716-3E6E234479F7}" type="slidenum">
              <a:rPr lang="en-US" smtClean="0"/>
              <a:t>38</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Failure from a PG course</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4985980"/>
          </a:xfrm>
          <a:prstGeom prst="rect">
            <a:avLst/>
          </a:prstGeom>
        </p:spPr>
        <p:txBody>
          <a:bodyPr wrap="square">
            <a:spAutoFit/>
          </a:bodyPr>
          <a:lstStyle/>
          <a:p>
            <a:r>
              <a:rPr lang="en-US" sz="2000" dirty="0">
                <a:ea typeface="Calibri" charset="0"/>
                <a:cs typeface="Calibri" charset="0"/>
              </a:rPr>
              <a:t>Students shall be deemed to have </a:t>
            </a:r>
            <a:r>
              <a:rPr lang="en-US" sz="2400" b="1" dirty="0">
                <a:solidFill>
                  <a:schemeClr val="accent1">
                    <a:lumMod val="50000"/>
                  </a:schemeClr>
                </a:solidFill>
                <a:ea typeface="Calibri" charset="0"/>
                <a:cs typeface="Calibri" charset="0"/>
              </a:rPr>
              <a:t>failed</a:t>
            </a:r>
            <a:r>
              <a:rPr lang="en-US" sz="2000" b="1" dirty="0">
                <a:solidFill>
                  <a:schemeClr val="accent1">
                    <a:lumMod val="50000"/>
                  </a:schemeClr>
                </a:solidFill>
                <a:ea typeface="Calibri" charset="0"/>
                <a:cs typeface="Calibri" charset="0"/>
              </a:rPr>
              <a:t> </a:t>
            </a:r>
            <a:r>
              <a:rPr lang="en-US" sz="2000" dirty="0">
                <a:ea typeface="Calibri" charset="0"/>
                <a:cs typeface="Calibri" charset="0"/>
              </a:rPr>
              <a:t>from a </a:t>
            </a:r>
            <a:r>
              <a:rPr lang="en-US" sz="2000" b="1" dirty="0">
                <a:solidFill>
                  <a:schemeClr val="accent1">
                    <a:lumMod val="50000"/>
                  </a:schemeClr>
                </a:solidFill>
                <a:ea typeface="Calibri" charset="0"/>
                <a:cs typeface="Calibri" charset="0"/>
              </a:rPr>
              <a:t>PG mainly taught course</a:t>
            </a:r>
            <a:r>
              <a:rPr lang="en-US" sz="2000" dirty="0">
                <a:ea typeface="Calibri" charset="0"/>
                <a:cs typeface="Calibri" charset="0"/>
              </a:rPr>
              <a:t>:</a:t>
            </a:r>
            <a:endParaRPr lang="en-GB" sz="2000" dirty="0"/>
          </a:p>
          <a:p>
            <a:endParaRPr lang="en-GB" sz="2000" dirty="0"/>
          </a:p>
          <a:p>
            <a:r>
              <a:rPr lang="en-US" dirty="0"/>
              <a:t>(</a:t>
            </a:r>
            <a:r>
              <a:rPr lang="en-US" dirty="0" err="1"/>
              <a:t>i</a:t>
            </a:r>
            <a:r>
              <a:rPr lang="en-US" dirty="0"/>
              <a:t>)   </a:t>
            </a:r>
            <a:r>
              <a:rPr lang="mt-MT" dirty="0"/>
              <a:t>if </a:t>
            </a:r>
            <a:r>
              <a:rPr lang="en-US" dirty="0"/>
              <a:t>they </a:t>
            </a:r>
            <a:r>
              <a:rPr lang="en-US" b="1" dirty="0">
                <a:solidFill>
                  <a:schemeClr val="accent1">
                    <a:lumMod val="50000"/>
                  </a:schemeClr>
                </a:solidFill>
              </a:rPr>
              <a:t>fail taught study-units to which more than 20 credits</a:t>
            </a:r>
            <a:r>
              <a:rPr lang="en-US" dirty="0"/>
              <a:t> are assigned (PG regulation 48 refers);</a:t>
            </a:r>
          </a:p>
          <a:p>
            <a:pPr marL="400050" indent="-400050">
              <a:buAutoNum type="romanLcParenBoth"/>
            </a:pPr>
            <a:endParaRPr lang="en-US" dirty="0"/>
          </a:p>
          <a:p>
            <a:r>
              <a:rPr lang="en-US" dirty="0"/>
              <a:t>(ii)  if after re-assessment, they </a:t>
            </a:r>
            <a:r>
              <a:rPr lang="en-US" b="1" dirty="0">
                <a:solidFill>
                  <a:schemeClr val="accent1">
                    <a:lumMod val="50000"/>
                  </a:schemeClr>
                </a:solidFill>
              </a:rPr>
              <a:t>fail in more than one compulsory study-unit </a:t>
            </a:r>
            <a:r>
              <a:rPr lang="en-US" dirty="0"/>
              <a:t>(PG regulation 49 refers);</a:t>
            </a:r>
          </a:p>
          <a:p>
            <a:endParaRPr lang="en-GB" dirty="0"/>
          </a:p>
          <a:p>
            <a:r>
              <a:rPr lang="en-US" dirty="0"/>
              <a:t>(iii) if after re-assessment, they </a:t>
            </a:r>
            <a:r>
              <a:rPr lang="en-US" b="1" dirty="0">
                <a:solidFill>
                  <a:schemeClr val="accent1">
                    <a:lumMod val="50000"/>
                  </a:schemeClr>
                </a:solidFill>
              </a:rPr>
              <a:t>fail in a number of elective study-units to which more than 12 credits are assigned</a:t>
            </a:r>
            <a:r>
              <a:rPr lang="en-US" dirty="0"/>
              <a:t> (PG regulation 49 refers);</a:t>
            </a:r>
            <a:endParaRPr lang="en-GB" dirty="0"/>
          </a:p>
          <a:p>
            <a:endParaRPr lang="en-US" dirty="0"/>
          </a:p>
          <a:p>
            <a:r>
              <a:rPr lang="en-US" dirty="0"/>
              <a:t>(iv) </a:t>
            </a:r>
            <a:r>
              <a:rPr lang="mt-MT" dirty="0"/>
              <a:t>if </a:t>
            </a:r>
            <a:r>
              <a:rPr lang="en-US" dirty="0"/>
              <a:t>after re-assessment, </a:t>
            </a:r>
            <a:r>
              <a:rPr lang="en-US" b="1" dirty="0">
                <a:solidFill>
                  <a:schemeClr val="accent1">
                    <a:lumMod val="50000"/>
                  </a:schemeClr>
                </a:solidFill>
              </a:rPr>
              <a:t>they fail in a study-unit registered as an alternative to a failed elective study-unit</a:t>
            </a:r>
            <a:r>
              <a:rPr lang="en-US" dirty="0">
                <a:solidFill>
                  <a:schemeClr val="accent1">
                    <a:lumMod val="50000"/>
                  </a:schemeClr>
                </a:solidFill>
              </a:rPr>
              <a:t> </a:t>
            </a:r>
            <a:r>
              <a:rPr lang="en-US" dirty="0"/>
              <a:t>(PG regulation 50 (4) refers);</a:t>
            </a:r>
          </a:p>
          <a:p>
            <a:endParaRPr lang="en-US" dirty="0"/>
          </a:p>
          <a:p>
            <a:endParaRPr lang="en-GB" dirty="0"/>
          </a:p>
          <a:p>
            <a:pPr algn="just"/>
            <a:endParaRPr lang="en-US" altLang="en-US" sz="1600" dirty="0"/>
          </a:p>
          <a:p>
            <a:pPr algn="r"/>
            <a:r>
              <a:rPr lang="en-US" sz="1400" i="1" dirty="0">
                <a:latin typeface="Calibri" charset="0"/>
                <a:ea typeface="Calibri" charset="0"/>
                <a:cs typeface="Calibri" charset="0"/>
              </a:rPr>
              <a:t>Students shall be granted an interim award as provided for in the respective course bye-laws</a:t>
            </a:r>
            <a:r>
              <a:rPr lang="en-US" sz="2000" i="1" dirty="0">
                <a:latin typeface="Calibri" charset="0"/>
                <a:ea typeface="Calibri" charset="0"/>
                <a:cs typeface="Calibri" charset="0"/>
              </a:rPr>
              <a:t>.</a:t>
            </a:r>
          </a:p>
          <a:p>
            <a:pPr marL="342900" indent="-342900" algn="just">
              <a:buFont typeface="Arial" panose="020B0604020202020204" pitchFamily="34" charset="0"/>
              <a:buChar char="•"/>
            </a:pPr>
            <a:endParaRPr lang="en-US" sz="2000" dirty="0">
              <a:ea typeface="Calibri" charset="0"/>
              <a:cs typeface="Calibri" charset="0"/>
            </a:endParaRPr>
          </a:p>
          <a:p>
            <a:pPr marL="342900" indent="-342900" algn="just">
              <a:buFont typeface="Arial" panose="020B0604020202020204" pitchFamily="34" charset="0"/>
              <a:buChar char="•"/>
            </a:pPr>
            <a:endParaRPr lang="en-US" sz="2000" dirty="0">
              <a:latin typeface="Calibri" charset="0"/>
              <a:ea typeface="Calibri" charset="0"/>
              <a:cs typeface="Calibri" charset="0"/>
            </a:endParaRPr>
          </a:p>
        </p:txBody>
      </p:sp>
    </p:spTree>
    <p:extLst>
      <p:ext uri="{BB962C8B-B14F-4D97-AF65-F5344CB8AC3E}">
        <p14:creationId xmlns:p14="http://schemas.microsoft.com/office/powerpoint/2010/main" val="1454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xEl>
                                              <p:pRg st="2" end="2"/>
                                            </p:txEl>
                                          </p:spTgt>
                                        </p:tgtEl>
                                        <p:attrNameLst>
                                          <p:attrName>style.visibility</p:attrName>
                                        </p:attrNameLst>
                                      </p:cBhvr>
                                      <p:to>
                                        <p:strVal val="visible"/>
                                      </p:to>
                                    </p:set>
                                    <p:anim calcmode="lin" valueType="num">
                                      <p:cBhvr additive="base">
                                        <p:cTn id="13" dur="500" fill="hold"/>
                                        <p:tgtEl>
                                          <p:spTgt spid="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
                                            <p:txEl>
                                              <p:pRg st="4" end="4"/>
                                            </p:txEl>
                                          </p:spTgt>
                                        </p:tgtEl>
                                        <p:attrNameLst>
                                          <p:attrName>style.visibility</p:attrName>
                                        </p:attrNameLst>
                                      </p:cBhvr>
                                      <p:to>
                                        <p:strVal val="visible"/>
                                      </p:to>
                                    </p:set>
                                    <p:anim calcmode="lin" valueType="num">
                                      <p:cBhvr additive="base">
                                        <p:cTn id="19" dur="500" fill="hold"/>
                                        <p:tgtEl>
                                          <p:spTgt spid="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
                                            <p:txEl>
                                              <p:pRg st="6" end="6"/>
                                            </p:txEl>
                                          </p:spTgt>
                                        </p:tgtEl>
                                        <p:attrNameLst>
                                          <p:attrName>style.visibility</p:attrName>
                                        </p:attrNameLst>
                                      </p:cBhvr>
                                      <p:to>
                                        <p:strVal val="visible"/>
                                      </p:to>
                                    </p:set>
                                    <p:anim calcmode="lin" valueType="num">
                                      <p:cBhvr additive="base">
                                        <p:cTn id="25" dur="500" fill="hold"/>
                                        <p:tgtEl>
                                          <p:spTgt spid="3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xEl>
                                              <p:pRg st="8" end="8"/>
                                            </p:txEl>
                                          </p:spTgt>
                                        </p:tgtEl>
                                        <p:attrNameLst>
                                          <p:attrName>style.visibility</p:attrName>
                                        </p:attrNameLst>
                                      </p:cBhvr>
                                      <p:to>
                                        <p:strVal val="visible"/>
                                      </p:to>
                                    </p:set>
                                    <p:anim calcmode="lin" valueType="num">
                                      <p:cBhvr additive="base">
                                        <p:cTn id="31" dur="500" fill="hold"/>
                                        <p:tgtEl>
                                          <p:spTgt spid="3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9">
                                            <p:txEl>
                                              <p:pRg st="12" end="12"/>
                                            </p:txEl>
                                          </p:spTgt>
                                        </p:tgtEl>
                                        <p:attrNameLst>
                                          <p:attrName>style.visibility</p:attrName>
                                        </p:attrNameLst>
                                      </p:cBhvr>
                                      <p:to>
                                        <p:strVal val="visible"/>
                                      </p:to>
                                    </p:set>
                                    <p:animEffect transition="in" filter="fade">
                                      <p:cBhvr>
                                        <p:cTn id="37" dur="1000"/>
                                        <p:tgtEl>
                                          <p:spTgt spid="39">
                                            <p:txEl>
                                              <p:pRg st="12" end="12"/>
                                            </p:txEl>
                                          </p:spTgt>
                                        </p:tgtEl>
                                      </p:cBhvr>
                                    </p:animEffect>
                                    <p:anim calcmode="lin" valueType="num">
                                      <p:cBhvr>
                                        <p:cTn id="38" dur="1000" fill="hold"/>
                                        <p:tgtEl>
                                          <p:spTgt spid="39">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3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8082" y="-5971208"/>
            <a:ext cx="8163000" cy="8394820"/>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934437" y="-5480531"/>
            <a:ext cx="7154276" cy="6912458"/>
          </a:xfrm>
        </p:spPr>
      </p:pic>
      <p:sp>
        <p:nvSpPr>
          <p:cNvPr id="7" name="Slide Number Placeholder 6"/>
          <p:cNvSpPr>
            <a:spLocks noGrp="1"/>
          </p:cNvSpPr>
          <p:nvPr>
            <p:ph type="sldNum" sz="quarter" idx="12"/>
          </p:nvPr>
        </p:nvSpPr>
        <p:spPr/>
        <p:txBody>
          <a:bodyPr/>
          <a:lstStyle/>
          <a:p>
            <a:fld id="{D5025753-AC55-D040-8716-3E6E234479F7}" type="slidenum">
              <a:rPr lang="en-US" smtClean="0"/>
              <a:t>39</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Failure from a PG course</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5262979"/>
          </a:xfrm>
          <a:prstGeom prst="rect">
            <a:avLst/>
          </a:prstGeom>
        </p:spPr>
        <p:txBody>
          <a:bodyPr wrap="square">
            <a:spAutoFit/>
          </a:bodyPr>
          <a:lstStyle/>
          <a:p>
            <a:r>
              <a:rPr lang="en-US" sz="2000" dirty="0">
                <a:ea typeface="Calibri" charset="0"/>
                <a:cs typeface="Calibri" charset="0"/>
              </a:rPr>
              <a:t>Students shall be deemed to have </a:t>
            </a:r>
            <a:r>
              <a:rPr lang="en-US" sz="2400" b="1" dirty="0">
                <a:solidFill>
                  <a:schemeClr val="accent1">
                    <a:lumMod val="50000"/>
                  </a:schemeClr>
                </a:solidFill>
                <a:ea typeface="Calibri" charset="0"/>
                <a:cs typeface="Calibri" charset="0"/>
              </a:rPr>
              <a:t>failed</a:t>
            </a:r>
            <a:r>
              <a:rPr lang="en-US" sz="2000" b="1" dirty="0">
                <a:solidFill>
                  <a:schemeClr val="accent1">
                    <a:lumMod val="50000"/>
                  </a:schemeClr>
                </a:solidFill>
                <a:ea typeface="Calibri" charset="0"/>
                <a:cs typeface="Calibri" charset="0"/>
              </a:rPr>
              <a:t> </a:t>
            </a:r>
            <a:r>
              <a:rPr lang="en-US" sz="2000" dirty="0">
                <a:ea typeface="Calibri" charset="0"/>
                <a:cs typeface="Calibri" charset="0"/>
              </a:rPr>
              <a:t>from a </a:t>
            </a:r>
            <a:r>
              <a:rPr lang="en-US" sz="2000" b="1" dirty="0">
                <a:solidFill>
                  <a:schemeClr val="accent1">
                    <a:lumMod val="50000"/>
                  </a:schemeClr>
                </a:solidFill>
                <a:ea typeface="Calibri" charset="0"/>
                <a:cs typeface="Calibri" charset="0"/>
              </a:rPr>
              <a:t>PG mainly taught course</a:t>
            </a:r>
            <a:r>
              <a:rPr lang="en-US" sz="2000" dirty="0">
                <a:ea typeface="Calibri" charset="0"/>
                <a:cs typeface="Calibri" charset="0"/>
              </a:rPr>
              <a:t>, if:</a:t>
            </a:r>
            <a:endParaRPr lang="en-GB" sz="2000" dirty="0"/>
          </a:p>
          <a:p>
            <a:endParaRPr lang="en-GB" sz="2000" dirty="0"/>
          </a:p>
          <a:p>
            <a:pPr marL="400050" indent="-400050">
              <a:buAutoNum type="romanLcParenBoth" startAt="5"/>
            </a:pPr>
            <a:r>
              <a:rPr lang="en-US" dirty="0"/>
              <a:t>in the case of more than one taught elective study-units failed after re-assessment, </a:t>
            </a:r>
            <a:r>
              <a:rPr lang="en-US" b="1" dirty="0">
                <a:solidFill>
                  <a:schemeClr val="accent1">
                    <a:lumMod val="50000"/>
                  </a:schemeClr>
                </a:solidFill>
              </a:rPr>
              <a:t>alternative study-units are not available</a:t>
            </a:r>
            <a:r>
              <a:rPr lang="en-US" dirty="0"/>
              <a:t> (PG regulation 50 (1) refers);</a:t>
            </a:r>
          </a:p>
          <a:p>
            <a:pPr marL="400050" indent="-400050">
              <a:buAutoNum type="romanLcParenBoth" startAt="5"/>
            </a:pPr>
            <a:endParaRPr lang="en-US" dirty="0"/>
          </a:p>
          <a:p>
            <a:pPr marL="400050" indent="-400050">
              <a:buAutoNum type="romanLcParenBoth" startAt="5"/>
            </a:pPr>
            <a:r>
              <a:rPr lang="en-US" dirty="0"/>
              <a:t>in the case when students are </a:t>
            </a:r>
            <a:r>
              <a:rPr lang="en-US" b="1" dirty="0">
                <a:solidFill>
                  <a:schemeClr val="accent1">
                    <a:lumMod val="50000"/>
                  </a:schemeClr>
                </a:solidFill>
              </a:rPr>
              <a:t>referring one taught study-unit to the following year or to an additional year</a:t>
            </a:r>
            <a:r>
              <a:rPr lang="en-US" dirty="0"/>
              <a:t>, in terms of PG regulation 47 (1), they </a:t>
            </a:r>
            <a:r>
              <a:rPr lang="en-US" b="1" dirty="0">
                <a:solidFill>
                  <a:schemeClr val="accent1">
                    <a:lumMod val="50000"/>
                  </a:schemeClr>
                </a:solidFill>
              </a:rPr>
              <a:t>fail again in attempts 3 and 4</a:t>
            </a:r>
            <a:r>
              <a:rPr lang="en-US" dirty="0"/>
              <a:t>;</a:t>
            </a:r>
          </a:p>
          <a:p>
            <a:endParaRPr lang="en-US" dirty="0"/>
          </a:p>
          <a:p>
            <a:pPr marL="358775" indent="-358775"/>
            <a:r>
              <a:rPr lang="en-US" dirty="0"/>
              <a:t>(vi)  </a:t>
            </a:r>
            <a:r>
              <a:rPr lang="en-US" b="1" dirty="0">
                <a:solidFill>
                  <a:schemeClr val="accent1">
                    <a:lumMod val="50000"/>
                  </a:schemeClr>
                </a:solidFill>
              </a:rPr>
              <a:t>after an additional year</a:t>
            </a:r>
            <a:r>
              <a:rPr lang="en-US" dirty="0">
                <a:solidFill>
                  <a:schemeClr val="accent1">
                    <a:lumMod val="50000"/>
                  </a:schemeClr>
                </a:solidFill>
              </a:rPr>
              <a:t>, </a:t>
            </a:r>
            <a:r>
              <a:rPr lang="en-US" b="1" dirty="0">
                <a:solidFill>
                  <a:schemeClr val="accent1">
                    <a:lumMod val="50000"/>
                  </a:schemeClr>
                </a:solidFill>
              </a:rPr>
              <a:t>the </a:t>
            </a:r>
            <a:r>
              <a:rPr lang="en-US" b="1" dirty="0" err="1">
                <a:solidFill>
                  <a:schemeClr val="accent1">
                    <a:lumMod val="50000"/>
                  </a:schemeClr>
                </a:solidFill>
              </a:rPr>
              <a:t>programme</a:t>
            </a:r>
            <a:r>
              <a:rPr lang="en-US" b="1" dirty="0">
                <a:solidFill>
                  <a:schemeClr val="accent1">
                    <a:lumMod val="50000"/>
                  </a:schemeClr>
                </a:solidFill>
              </a:rPr>
              <a:t> of study for the subsequent year in the course plan is not on offer</a:t>
            </a:r>
            <a:r>
              <a:rPr lang="en-US" dirty="0">
                <a:solidFill>
                  <a:schemeClr val="accent1">
                    <a:lumMod val="50000"/>
                  </a:schemeClr>
                </a:solidFill>
              </a:rPr>
              <a:t>, </a:t>
            </a:r>
            <a:r>
              <a:rPr lang="en-US" dirty="0"/>
              <a:t>and students do not intend to suspend their studies until the year of the </a:t>
            </a:r>
            <a:r>
              <a:rPr lang="en-US" dirty="0" err="1"/>
              <a:t>programme</a:t>
            </a:r>
            <a:r>
              <a:rPr lang="en-US" dirty="0"/>
              <a:t> is next offered or transfer their studies to another course (PG regulation 56 refers);</a:t>
            </a:r>
          </a:p>
          <a:p>
            <a:pPr>
              <a:buAutoNum type="romanLcParenBoth" startAt="5"/>
            </a:pPr>
            <a:endParaRPr lang="en-US" dirty="0"/>
          </a:p>
          <a:p>
            <a:r>
              <a:rPr lang="en-US" dirty="0"/>
              <a:t>(vii) </a:t>
            </a:r>
            <a:r>
              <a:rPr lang="en-US" b="1" dirty="0">
                <a:solidFill>
                  <a:schemeClr val="accent1">
                    <a:lumMod val="50000"/>
                  </a:schemeClr>
                </a:solidFill>
              </a:rPr>
              <a:t>after re-examination, they fail in the dissertation study-unit</a:t>
            </a:r>
            <a:r>
              <a:rPr lang="en-US" dirty="0">
                <a:solidFill>
                  <a:schemeClr val="accent1">
                    <a:lumMod val="50000"/>
                  </a:schemeClr>
                </a:solidFill>
              </a:rPr>
              <a:t> </a:t>
            </a:r>
            <a:r>
              <a:rPr lang="en-US" dirty="0"/>
              <a:t>(PG regulation 66 (7)).</a:t>
            </a:r>
          </a:p>
          <a:p>
            <a:endParaRPr lang="en-GB" dirty="0"/>
          </a:p>
          <a:p>
            <a:pPr algn="just"/>
            <a:endParaRPr lang="en-US" altLang="en-US" sz="1600" dirty="0"/>
          </a:p>
          <a:p>
            <a:pPr algn="r"/>
            <a:r>
              <a:rPr lang="en-US" sz="1400" i="1" dirty="0">
                <a:latin typeface="Calibri" charset="0"/>
                <a:ea typeface="Calibri" charset="0"/>
                <a:cs typeface="Calibri" charset="0"/>
              </a:rPr>
              <a:t>Students shall be granted an interim award as provided for in the respective course bye-laws</a:t>
            </a:r>
            <a:r>
              <a:rPr lang="en-US" sz="2000" i="1" dirty="0">
                <a:latin typeface="Calibri" charset="0"/>
                <a:ea typeface="Calibri" charset="0"/>
                <a:cs typeface="Calibri" charset="0"/>
              </a:rPr>
              <a:t>.</a:t>
            </a:r>
          </a:p>
          <a:p>
            <a:pPr marL="342900" indent="-342900" algn="just">
              <a:buFont typeface="Arial" panose="020B0604020202020204" pitchFamily="34" charset="0"/>
              <a:buChar char="•"/>
            </a:pPr>
            <a:endParaRPr lang="en-US" sz="2000" dirty="0">
              <a:ea typeface="Calibri" charset="0"/>
              <a:cs typeface="Calibri" charset="0"/>
            </a:endParaRPr>
          </a:p>
          <a:p>
            <a:pPr marL="342900" indent="-342900" algn="just">
              <a:buFont typeface="Arial" panose="020B0604020202020204" pitchFamily="34" charset="0"/>
              <a:buChar char="•"/>
            </a:pPr>
            <a:endParaRPr lang="en-US" sz="2000" dirty="0">
              <a:latin typeface="Calibri" charset="0"/>
              <a:ea typeface="Calibri" charset="0"/>
              <a:cs typeface="Calibri" charset="0"/>
            </a:endParaRPr>
          </a:p>
        </p:txBody>
      </p:sp>
    </p:spTree>
    <p:extLst>
      <p:ext uri="{BB962C8B-B14F-4D97-AF65-F5344CB8AC3E}">
        <p14:creationId xmlns:p14="http://schemas.microsoft.com/office/powerpoint/2010/main" val="31619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additive="base">
                                        <p:cTn id="7"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xEl>
                                              <p:pRg st="2" end="2"/>
                                            </p:txEl>
                                          </p:spTgt>
                                        </p:tgtEl>
                                        <p:attrNameLst>
                                          <p:attrName>style.visibility</p:attrName>
                                        </p:attrNameLst>
                                      </p:cBhvr>
                                      <p:to>
                                        <p:strVal val="visible"/>
                                      </p:to>
                                    </p:set>
                                    <p:anim calcmode="lin" valueType="num">
                                      <p:cBhvr additive="base">
                                        <p:cTn id="13" dur="500" fill="hold"/>
                                        <p:tgtEl>
                                          <p:spTgt spid="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
                                            <p:txEl>
                                              <p:pRg st="4" end="4"/>
                                            </p:txEl>
                                          </p:spTgt>
                                        </p:tgtEl>
                                        <p:attrNameLst>
                                          <p:attrName>style.visibility</p:attrName>
                                        </p:attrNameLst>
                                      </p:cBhvr>
                                      <p:to>
                                        <p:strVal val="visible"/>
                                      </p:to>
                                    </p:set>
                                    <p:anim calcmode="lin" valueType="num">
                                      <p:cBhvr additive="base">
                                        <p:cTn id="19" dur="500" fill="hold"/>
                                        <p:tgtEl>
                                          <p:spTgt spid="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
                                            <p:txEl>
                                              <p:pRg st="6" end="6"/>
                                            </p:txEl>
                                          </p:spTgt>
                                        </p:tgtEl>
                                        <p:attrNameLst>
                                          <p:attrName>style.visibility</p:attrName>
                                        </p:attrNameLst>
                                      </p:cBhvr>
                                      <p:to>
                                        <p:strVal val="visible"/>
                                      </p:to>
                                    </p:set>
                                    <p:anim calcmode="lin" valueType="num">
                                      <p:cBhvr additive="base">
                                        <p:cTn id="25" dur="500" fill="hold"/>
                                        <p:tgtEl>
                                          <p:spTgt spid="3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xEl>
                                              <p:pRg st="8" end="8"/>
                                            </p:txEl>
                                          </p:spTgt>
                                        </p:tgtEl>
                                        <p:attrNameLst>
                                          <p:attrName>style.visibility</p:attrName>
                                        </p:attrNameLst>
                                      </p:cBhvr>
                                      <p:to>
                                        <p:strVal val="visible"/>
                                      </p:to>
                                    </p:set>
                                    <p:anim calcmode="lin" valueType="num">
                                      <p:cBhvr additive="base">
                                        <p:cTn id="31" dur="500" fill="hold"/>
                                        <p:tgtEl>
                                          <p:spTgt spid="3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9">
                                            <p:txEl>
                                              <p:pRg st="11" end="11"/>
                                            </p:txEl>
                                          </p:spTgt>
                                        </p:tgtEl>
                                        <p:attrNameLst>
                                          <p:attrName>style.visibility</p:attrName>
                                        </p:attrNameLst>
                                      </p:cBhvr>
                                      <p:to>
                                        <p:strVal val="visible"/>
                                      </p:to>
                                    </p:set>
                                    <p:animEffect transition="in" filter="fade">
                                      <p:cBhvr>
                                        <p:cTn id="37" dur="1000"/>
                                        <p:tgtEl>
                                          <p:spTgt spid="39">
                                            <p:txEl>
                                              <p:pRg st="11" end="11"/>
                                            </p:txEl>
                                          </p:spTgt>
                                        </p:tgtEl>
                                      </p:cBhvr>
                                    </p:animEffect>
                                    <p:anim calcmode="lin" valueType="num">
                                      <p:cBhvr>
                                        <p:cTn id="38" dur="1000" fill="hold"/>
                                        <p:tgtEl>
                                          <p:spTgt spid="39">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3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742040" y="-5840887"/>
            <a:ext cx="7464815" cy="8203577"/>
          </a:xfrm>
        </p:spPr>
      </p:pic>
      <p:sp>
        <p:nvSpPr>
          <p:cNvPr id="7" name="Slide Number Placeholder 6"/>
          <p:cNvSpPr>
            <a:spLocks noGrp="1"/>
          </p:cNvSpPr>
          <p:nvPr>
            <p:ph type="sldNum" sz="quarter" idx="12"/>
          </p:nvPr>
        </p:nvSpPr>
        <p:spPr/>
        <p:txBody>
          <a:bodyPr/>
          <a:lstStyle/>
          <a:p>
            <a:fld id="{D5025753-AC55-D040-8716-3E6E234479F7}" type="slidenum">
              <a:rPr lang="en-US" smtClean="0"/>
              <a:t>4</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600" b="1" dirty="0">
                <a:solidFill>
                  <a:schemeClr val="bg1"/>
                </a:solidFill>
                <a:latin typeface="Calibri" charset="0"/>
                <a:ea typeface="Calibri" charset="0"/>
                <a:cs typeface="Calibri" charset="0"/>
              </a:rPr>
              <a:t>Progression in terms of the        UG Regulations</a:t>
            </a:r>
            <a:endParaRPr lang="en-US" sz="4400" dirty="0">
              <a:solidFill>
                <a:schemeClr val="bg1"/>
              </a:solidFill>
              <a:latin typeface="Calibri" charset="0"/>
              <a:ea typeface="Calibri" charset="0"/>
              <a:cs typeface="Calibri" charset="0"/>
            </a:endParaRPr>
          </a:p>
        </p:txBody>
      </p:sp>
      <p:sp>
        <p:nvSpPr>
          <p:cNvPr id="39" name="Rectangle 38"/>
          <p:cNvSpPr/>
          <p:nvPr/>
        </p:nvSpPr>
        <p:spPr>
          <a:xfrm>
            <a:off x="751257" y="2705340"/>
            <a:ext cx="10168380" cy="3139321"/>
          </a:xfrm>
          <a:prstGeom prst="rect">
            <a:avLst/>
          </a:prstGeom>
        </p:spPr>
        <p:txBody>
          <a:bodyPr wrap="square">
            <a:spAutoFit/>
          </a:bodyPr>
          <a:lstStyle/>
          <a:p>
            <a:pPr marL="342900" indent="-342900">
              <a:buClr>
                <a:srgbClr val="CB203D"/>
              </a:buClr>
              <a:buFont typeface="Arial" panose="020B0604020202020204" pitchFamily="34" charset="0"/>
              <a:buChar char="•"/>
            </a:pPr>
            <a:r>
              <a:rPr lang="en-US" sz="2200" dirty="0">
                <a:latin typeface="+mj-lt"/>
              </a:rPr>
              <a:t>Full-time students progress regularly to the following year on obtaining </a:t>
            </a:r>
            <a:r>
              <a:rPr lang="en-US" sz="2200" b="1" dirty="0">
                <a:solidFill>
                  <a:schemeClr val="accent1">
                    <a:lumMod val="50000"/>
                  </a:schemeClr>
                </a:solidFill>
                <a:latin typeface="+mj-lt"/>
              </a:rPr>
              <a:t>60 credits </a:t>
            </a:r>
            <a:r>
              <a:rPr lang="en-US" sz="2200" dirty="0">
                <a:latin typeface="+mj-lt"/>
              </a:rPr>
              <a:t>assigned to the study-units of their current year</a:t>
            </a:r>
            <a:r>
              <a:rPr lang="mt-MT" sz="2200" dirty="0">
                <a:latin typeface="+mj-lt"/>
              </a:rPr>
              <a:t>.</a:t>
            </a:r>
            <a:r>
              <a:rPr lang="en-US" sz="2200" dirty="0">
                <a:latin typeface="+mj-lt"/>
              </a:rPr>
              <a:t> (UG Reg 59). </a:t>
            </a:r>
          </a:p>
          <a:p>
            <a:pPr>
              <a:buClr>
                <a:srgbClr val="CB203D"/>
              </a:buClr>
            </a:pPr>
            <a:endParaRPr lang="en-US" sz="2200" dirty="0">
              <a:latin typeface="+mj-lt"/>
            </a:endParaRPr>
          </a:p>
          <a:p>
            <a:pPr marL="342900" indent="-342900">
              <a:buClr>
                <a:srgbClr val="CB203D"/>
              </a:buClr>
              <a:buFont typeface="Arial" panose="020B0604020202020204" pitchFamily="34" charset="0"/>
              <a:buChar char="•"/>
            </a:pPr>
            <a:r>
              <a:rPr lang="en-US" sz="2200" dirty="0">
                <a:latin typeface="+mj-lt"/>
                <a:ea typeface="Calibri" charset="0"/>
                <a:cs typeface="Calibri" charset="0"/>
              </a:rPr>
              <a:t>A </a:t>
            </a:r>
            <a:r>
              <a:rPr lang="en-US" sz="2200" dirty="0">
                <a:solidFill>
                  <a:schemeClr val="accent1">
                    <a:lumMod val="50000"/>
                  </a:schemeClr>
                </a:solidFill>
                <a:latin typeface="+mj-lt"/>
                <a:ea typeface="Calibri" charset="0"/>
                <a:cs typeface="Calibri" charset="0"/>
              </a:rPr>
              <a:t>pro-rata basis </a:t>
            </a:r>
            <a:r>
              <a:rPr lang="en-US" sz="2200" dirty="0">
                <a:latin typeface="+mj-lt"/>
                <a:ea typeface="Calibri" charset="0"/>
                <a:cs typeface="Calibri" charset="0"/>
              </a:rPr>
              <a:t>is applied </a:t>
            </a:r>
            <a:r>
              <a:rPr lang="en-US" sz="2200" dirty="0">
                <a:solidFill>
                  <a:schemeClr val="accent1">
                    <a:lumMod val="50000"/>
                  </a:schemeClr>
                </a:solidFill>
                <a:latin typeface="+mj-lt"/>
                <a:ea typeface="Calibri" charset="0"/>
                <a:cs typeface="Calibri" charset="0"/>
              </a:rPr>
              <a:t>for part-time students</a:t>
            </a:r>
            <a:r>
              <a:rPr lang="en-US" sz="2200" dirty="0">
                <a:latin typeface="+mj-lt"/>
                <a:ea typeface="Calibri" charset="0"/>
                <a:cs typeface="Calibri" charset="0"/>
              </a:rPr>
              <a:t>. (UG </a:t>
            </a:r>
            <a:r>
              <a:rPr lang="en-US" sz="2200" dirty="0" err="1">
                <a:latin typeface="+mj-lt"/>
                <a:ea typeface="Calibri" charset="0"/>
                <a:cs typeface="Calibri" charset="0"/>
              </a:rPr>
              <a:t>Reg</a:t>
            </a:r>
            <a:r>
              <a:rPr lang="en-US" sz="2200" dirty="0">
                <a:latin typeface="+mj-lt"/>
                <a:ea typeface="Calibri" charset="0"/>
                <a:cs typeface="Calibri" charset="0"/>
              </a:rPr>
              <a:t> 87(2)</a:t>
            </a:r>
            <a:r>
              <a:rPr lang="mt-MT" sz="2200" dirty="0">
                <a:latin typeface="+mj-lt"/>
                <a:ea typeface="Calibri" charset="0"/>
                <a:cs typeface="Calibri" charset="0"/>
              </a:rPr>
              <a:t>)</a:t>
            </a:r>
            <a:r>
              <a:rPr lang="en-US" sz="2200" dirty="0">
                <a:latin typeface="+mj-lt"/>
                <a:ea typeface="Calibri" charset="0"/>
                <a:cs typeface="Calibri" charset="0"/>
              </a:rPr>
              <a:t>.</a:t>
            </a:r>
          </a:p>
          <a:p>
            <a:pPr marL="342900" indent="-342900">
              <a:buClr>
                <a:srgbClr val="CB203D"/>
              </a:buClr>
              <a:buFont typeface="Arial" panose="020B0604020202020204" pitchFamily="34" charset="0"/>
              <a:buChar char="•"/>
            </a:pPr>
            <a:endParaRPr lang="en-US" sz="2200" dirty="0">
              <a:latin typeface="+mj-lt"/>
              <a:ea typeface="Calibri" charset="0"/>
              <a:cs typeface="Calibri" charset="0"/>
            </a:endParaRPr>
          </a:p>
          <a:p>
            <a:pPr marL="342900" indent="-342900">
              <a:buClr>
                <a:srgbClr val="CB203D"/>
              </a:buClr>
              <a:buFont typeface="Arial" panose="020B0604020202020204" pitchFamily="34" charset="0"/>
              <a:buChar char="•"/>
            </a:pPr>
            <a:r>
              <a:rPr lang="en-US" sz="2200" dirty="0">
                <a:latin typeface="+mj-lt"/>
              </a:rPr>
              <a:t>Students have </a:t>
            </a:r>
            <a:r>
              <a:rPr lang="en-US" sz="2200" b="1" dirty="0">
                <a:solidFill>
                  <a:schemeClr val="accent1">
                    <a:lumMod val="50000"/>
                  </a:schemeClr>
                </a:solidFill>
                <a:latin typeface="+mj-lt"/>
              </a:rPr>
              <a:t>four opportunities </a:t>
            </a:r>
            <a:r>
              <a:rPr lang="en-US" sz="2200" dirty="0">
                <a:latin typeface="+mj-lt"/>
              </a:rPr>
              <a:t>to obtain a pass grade in the assessment of a Study-Unit (except for Dissertations/Long Essays/Similar, and study-units which are not </a:t>
            </a:r>
            <a:r>
              <a:rPr lang="en-US" sz="2200" dirty="0" err="1">
                <a:latin typeface="+mj-lt"/>
              </a:rPr>
              <a:t>reassessable</a:t>
            </a:r>
            <a:r>
              <a:rPr lang="en-US" sz="2200" dirty="0">
                <a:latin typeface="+mj-lt"/>
              </a:rPr>
              <a:t>).   (UG </a:t>
            </a:r>
            <a:r>
              <a:rPr lang="en-US" sz="2200" dirty="0" err="1">
                <a:latin typeface="+mj-lt"/>
              </a:rPr>
              <a:t>Reg</a:t>
            </a:r>
            <a:r>
              <a:rPr lang="en-US" sz="2200" dirty="0">
                <a:latin typeface="+mj-lt"/>
              </a:rPr>
              <a:t> 49(1))</a:t>
            </a:r>
            <a:r>
              <a:rPr lang="mt-MT" sz="2200" dirty="0">
                <a:latin typeface="+mj-lt"/>
              </a:rPr>
              <a:t>.</a:t>
            </a:r>
            <a:endParaRPr lang="en-US" sz="2200" dirty="0">
              <a:latin typeface="+mj-lt"/>
            </a:endParaRPr>
          </a:p>
          <a:p>
            <a:pPr marL="342900" indent="-342900">
              <a:buClr>
                <a:srgbClr val="CB203D"/>
              </a:buClr>
              <a:buFont typeface="Arial" panose="020B0604020202020204" pitchFamily="34" charset="0"/>
              <a:buChar char="•"/>
            </a:pPr>
            <a:endParaRPr lang="en-US" sz="2200" dirty="0">
              <a:latin typeface="Calibri" charset="0"/>
              <a:ea typeface="Calibri" charset="0"/>
              <a:cs typeface="Calibri" charset="0"/>
            </a:endParaRPr>
          </a:p>
        </p:txBody>
      </p:sp>
    </p:spTree>
    <p:extLst>
      <p:ext uri="{BB962C8B-B14F-4D97-AF65-F5344CB8AC3E}">
        <p14:creationId xmlns:p14="http://schemas.microsoft.com/office/powerpoint/2010/main" val="20846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2" end="2"/>
                                            </p:txEl>
                                          </p:spTgt>
                                        </p:tgtEl>
                                        <p:attrNameLst>
                                          <p:attrName>style.visibility</p:attrName>
                                        </p:attrNameLst>
                                      </p:cBhvr>
                                      <p:to>
                                        <p:strVal val="visible"/>
                                      </p:to>
                                    </p:set>
                                    <p:animEffect transition="in" filter="fade">
                                      <p:cBhvr>
                                        <p:cTn id="14" dur="1000"/>
                                        <p:tgtEl>
                                          <p:spTgt spid="39">
                                            <p:txEl>
                                              <p:pRg st="2" end="2"/>
                                            </p:txEl>
                                          </p:spTgt>
                                        </p:tgtEl>
                                      </p:cBhvr>
                                    </p:animEffect>
                                    <p:anim calcmode="lin" valueType="num">
                                      <p:cBhvr>
                                        <p:cTn id="15"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4" end="4"/>
                                            </p:txEl>
                                          </p:spTgt>
                                        </p:tgtEl>
                                        <p:attrNameLst>
                                          <p:attrName>style.visibility</p:attrName>
                                        </p:attrNameLst>
                                      </p:cBhvr>
                                      <p:to>
                                        <p:strVal val="visible"/>
                                      </p:to>
                                    </p:set>
                                    <p:animEffect transition="in" filter="fade">
                                      <p:cBhvr>
                                        <p:cTn id="21" dur="1000"/>
                                        <p:tgtEl>
                                          <p:spTgt spid="39">
                                            <p:txEl>
                                              <p:pRg st="4" end="4"/>
                                            </p:txEl>
                                          </p:spTgt>
                                        </p:tgtEl>
                                      </p:cBhvr>
                                    </p:animEffect>
                                    <p:anim calcmode="lin" valueType="num">
                                      <p:cBhvr>
                                        <p:cTn id="2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771394" y="-5452346"/>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40</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Failure from a PG course</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4832092"/>
          </a:xfrm>
          <a:prstGeom prst="rect">
            <a:avLst/>
          </a:prstGeom>
        </p:spPr>
        <p:txBody>
          <a:bodyPr wrap="square">
            <a:spAutoFit/>
          </a:bodyPr>
          <a:lstStyle/>
          <a:p>
            <a:r>
              <a:rPr lang="en-US" sz="2000" dirty="0">
                <a:latin typeface="Calibri" charset="0"/>
                <a:ea typeface="Calibri" charset="0"/>
                <a:cs typeface="Calibri" charset="0"/>
              </a:rPr>
              <a:t>Students shall be deemed to have </a:t>
            </a:r>
            <a:r>
              <a:rPr lang="en-US" sz="2400" b="1" dirty="0">
                <a:solidFill>
                  <a:schemeClr val="accent1">
                    <a:lumMod val="50000"/>
                  </a:schemeClr>
                </a:solidFill>
                <a:latin typeface="Calibri" charset="0"/>
                <a:ea typeface="Calibri" charset="0"/>
                <a:cs typeface="Calibri" charset="0"/>
              </a:rPr>
              <a:t>failed</a:t>
            </a:r>
            <a:r>
              <a:rPr lang="en-US" sz="2000" b="1" dirty="0">
                <a:solidFill>
                  <a:schemeClr val="accent1">
                    <a:lumMod val="50000"/>
                  </a:schemeClr>
                </a:solidFill>
                <a:latin typeface="Calibri" charset="0"/>
                <a:ea typeface="Calibri" charset="0"/>
                <a:cs typeface="Calibri" charset="0"/>
              </a:rPr>
              <a:t> </a:t>
            </a:r>
            <a:r>
              <a:rPr lang="en-US" sz="2000" dirty="0">
                <a:latin typeface="Calibri" charset="0"/>
                <a:ea typeface="Calibri" charset="0"/>
                <a:cs typeface="Calibri" charset="0"/>
              </a:rPr>
              <a:t>from a </a:t>
            </a:r>
            <a:r>
              <a:rPr lang="en-US" sz="2000" b="1" dirty="0">
                <a:solidFill>
                  <a:schemeClr val="accent1">
                    <a:lumMod val="50000"/>
                  </a:schemeClr>
                </a:solidFill>
                <a:latin typeface="Calibri" charset="0"/>
                <a:ea typeface="Calibri" charset="0"/>
                <a:cs typeface="Calibri" charset="0"/>
              </a:rPr>
              <a:t>PG mainly by research course</a:t>
            </a:r>
            <a:r>
              <a:rPr lang="en-US" sz="2000" dirty="0">
                <a:latin typeface="Calibri" charset="0"/>
                <a:ea typeface="Calibri" charset="0"/>
                <a:cs typeface="Calibri" charset="0"/>
              </a:rPr>
              <a:t>, if:</a:t>
            </a:r>
          </a:p>
          <a:p>
            <a:pPr algn="just"/>
            <a:endParaRPr lang="en-US" dirty="0">
              <a:solidFill>
                <a:schemeClr val="tx1">
                  <a:lumMod val="65000"/>
                  <a:lumOff val="35000"/>
                </a:schemeClr>
              </a:solidFill>
              <a:latin typeface="Calibri" charset="0"/>
              <a:ea typeface="Calibri" charset="0"/>
              <a:cs typeface="Calibri" charset="0"/>
            </a:endParaRPr>
          </a:p>
          <a:p>
            <a:pPr algn="just"/>
            <a:r>
              <a:rPr lang="en-US" dirty="0"/>
              <a:t>(</a:t>
            </a:r>
            <a:r>
              <a:rPr lang="en-US" dirty="0" err="1"/>
              <a:t>i</a:t>
            </a:r>
            <a:r>
              <a:rPr lang="en-US" dirty="0"/>
              <a:t>)  </a:t>
            </a:r>
            <a:r>
              <a:rPr lang="en-US" b="1" dirty="0">
                <a:solidFill>
                  <a:schemeClr val="accent1">
                    <a:lumMod val="50000"/>
                  </a:schemeClr>
                </a:solidFill>
              </a:rPr>
              <a:t>after re-assessment they fail to obtain the credits for the taught study-units;</a:t>
            </a:r>
            <a:r>
              <a:rPr lang="en-US" altLang="en-US" dirty="0"/>
              <a:t>  </a:t>
            </a:r>
          </a:p>
          <a:p>
            <a:pPr algn="just"/>
            <a:r>
              <a:rPr lang="en-US" altLang="en-US" dirty="0"/>
              <a:t>     (PG Reg 49 (7))</a:t>
            </a:r>
          </a:p>
          <a:p>
            <a:pPr algn="just"/>
            <a:endParaRPr lang="en-US" altLang="en-US" dirty="0"/>
          </a:p>
          <a:p>
            <a:pPr marL="263525" indent="-263525" algn="just"/>
            <a:r>
              <a:rPr lang="en-US" dirty="0"/>
              <a:t>(ii) in the case when students are </a:t>
            </a:r>
            <a:r>
              <a:rPr lang="en-US" b="1" dirty="0">
                <a:solidFill>
                  <a:schemeClr val="accent1">
                    <a:lumMod val="50000"/>
                  </a:schemeClr>
                </a:solidFill>
              </a:rPr>
              <a:t>referring one taught study-unit to the following year or to an additional year</a:t>
            </a:r>
            <a:r>
              <a:rPr lang="en-US" dirty="0"/>
              <a:t>, in terms of PG regulation 47 (1), they </a:t>
            </a:r>
            <a:r>
              <a:rPr lang="en-US" b="1" dirty="0">
                <a:solidFill>
                  <a:schemeClr val="accent1">
                    <a:lumMod val="50000"/>
                  </a:schemeClr>
                </a:solidFill>
              </a:rPr>
              <a:t>fail again in attempts 3 and 4</a:t>
            </a:r>
            <a:r>
              <a:rPr lang="en-US" dirty="0"/>
              <a:t>;</a:t>
            </a:r>
          </a:p>
          <a:p>
            <a:pPr algn="just"/>
            <a:endParaRPr lang="en-US" altLang="en-US" dirty="0"/>
          </a:p>
          <a:p>
            <a:pPr marL="358775" indent="-358775" algn="just"/>
            <a:r>
              <a:rPr lang="en-GB" dirty="0"/>
              <a:t>(iii) the Principal Supervisor </a:t>
            </a:r>
            <a:r>
              <a:rPr lang="en-GB" b="1" dirty="0">
                <a:solidFill>
                  <a:schemeClr val="accent1">
                    <a:lumMod val="50000"/>
                  </a:schemeClr>
                </a:solidFill>
              </a:rPr>
              <a:t>does not submit a satisfactory progress report </a:t>
            </a:r>
            <a:r>
              <a:rPr lang="en-GB" dirty="0"/>
              <a:t>and recommends that the student </a:t>
            </a:r>
            <a:r>
              <a:rPr lang="en-US" dirty="0"/>
              <a:t>terminates the studies prematurely;</a:t>
            </a:r>
            <a:r>
              <a:rPr lang="en-US" altLang="en-US" dirty="0"/>
              <a:t> (PG Reg 64 (1))</a:t>
            </a:r>
          </a:p>
          <a:p>
            <a:pPr marL="358775" indent="-358775" algn="just"/>
            <a:r>
              <a:rPr lang="en-US" i="1" dirty="0"/>
              <a:t>       Studies shall not be terminated until the student is given a chance to be heard.</a:t>
            </a:r>
            <a:r>
              <a:rPr lang="en-US" altLang="en-US" i="1" dirty="0"/>
              <a:t> </a:t>
            </a:r>
          </a:p>
          <a:p>
            <a:pPr marL="361950" algn="just"/>
            <a:endParaRPr lang="en-US" altLang="en-US" i="1" dirty="0"/>
          </a:p>
          <a:p>
            <a:r>
              <a:rPr lang="en-US" dirty="0"/>
              <a:t>(iv) </a:t>
            </a:r>
            <a:r>
              <a:rPr lang="en-US" b="1" dirty="0">
                <a:solidFill>
                  <a:schemeClr val="accent1">
                    <a:lumMod val="50000"/>
                  </a:schemeClr>
                </a:solidFill>
              </a:rPr>
              <a:t>after re-examination, they fail in the dissertation study-unit</a:t>
            </a:r>
            <a:r>
              <a:rPr lang="en-US" dirty="0"/>
              <a:t> (PG regulation 66 (7).</a:t>
            </a:r>
          </a:p>
          <a:p>
            <a:pPr algn="r"/>
            <a:endParaRPr lang="en-US" sz="1400" i="1" dirty="0">
              <a:latin typeface="Calibri" charset="0"/>
              <a:ea typeface="Calibri" charset="0"/>
              <a:cs typeface="Calibri" charset="0"/>
            </a:endParaRPr>
          </a:p>
          <a:p>
            <a:pPr algn="r"/>
            <a:r>
              <a:rPr lang="en-US" sz="1400" i="1" dirty="0">
                <a:latin typeface="Calibri" charset="0"/>
                <a:ea typeface="Calibri" charset="0"/>
                <a:cs typeface="Calibri" charset="0"/>
              </a:rPr>
              <a:t>Students shall be granted an interim award as provided for in the respective course bye-laws or </a:t>
            </a:r>
            <a:r>
              <a:rPr lang="en-US" sz="1400" i="1" dirty="0" err="1">
                <a:latin typeface="Calibri" charset="0"/>
                <a:ea typeface="Calibri" charset="0"/>
                <a:cs typeface="Calibri" charset="0"/>
              </a:rPr>
              <a:t>or</a:t>
            </a:r>
            <a:r>
              <a:rPr lang="en-US" sz="1400" i="1" dirty="0">
                <a:latin typeface="Calibri" charset="0"/>
                <a:ea typeface="Calibri" charset="0"/>
                <a:cs typeface="Calibri" charset="0"/>
              </a:rPr>
              <a:t> by the General Regulations.</a:t>
            </a:r>
          </a:p>
          <a:p>
            <a:pPr algn="just"/>
            <a:endParaRPr lang="en-US" sz="2000" dirty="0">
              <a:ea typeface="Calibri" charset="0"/>
              <a:cs typeface="Calibri" charset="0"/>
            </a:endParaRPr>
          </a:p>
          <a:p>
            <a:pPr marL="342900" indent="-342900" algn="just">
              <a:buFont typeface="Arial" panose="020B0604020202020204" pitchFamily="34" charset="0"/>
              <a:buChar char="•"/>
            </a:pPr>
            <a:endParaRPr lang="en-US" sz="2000" dirty="0">
              <a:latin typeface="Calibri" charset="0"/>
              <a:ea typeface="Calibri" charset="0"/>
              <a:cs typeface="Calibri" charset="0"/>
            </a:endParaRPr>
          </a:p>
        </p:txBody>
      </p:sp>
    </p:spTree>
    <p:extLst>
      <p:ext uri="{BB962C8B-B14F-4D97-AF65-F5344CB8AC3E}">
        <p14:creationId xmlns:p14="http://schemas.microsoft.com/office/powerpoint/2010/main" val="21357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2" end="2"/>
                                            </p:txEl>
                                          </p:spTgt>
                                        </p:tgtEl>
                                        <p:attrNameLst>
                                          <p:attrName>style.visibility</p:attrName>
                                        </p:attrNameLst>
                                      </p:cBhvr>
                                      <p:to>
                                        <p:strVal val="visible"/>
                                      </p:to>
                                    </p:set>
                                    <p:animEffect transition="in" filter="fade">
                                      <p:cBhvr>
                                        <p:cTn id="14" dur="1000"/>
                                        <p:tgtEl>
                                          <p:spTgt spid="39">
                                            <p:txEl>
                                              <p:pRg st="2" end="2"/>
                                            </p:txEl>
                                          </p:spTgt>
                                        </p:tgtEl>
                                      </p:cBhvr>
                                    </p:animEffect>
                                    <p:anim calcmode="lin" valueType="num">
                                      <p:cBhvr>
                                        <p:cTn id="15"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3" end="3"/>
                                            </p:txEl>
                                          </p:spTgt>
                                        </p:tgtEl>
                                        <p:attrNameLst>
                                          <p:attrName>style.visibility</p:attrName>
                                        </p:attrNameLst>
                                      </p:cBhvr>
                                      <p:to>
                                        <p:strVal val="visible"/>
                                      </p:to>
                                    </p:set>
                                    <p:animEffect transition="in" filter="fade">
                                      <p:cBhvr>
                                        <p:cTn id="21" dur="1000"/>
                                        <p:tgtEl>
                                          <p:spTgt spid="39">
                                            <p:txEl>
                                              <p:pRg st="3" end="3"/>
                                            </p:txEl>
                                          </p:spTgt>
                                        </p:tgtEl>
                                      </p:cBhvr>
                                    </p:animEffect>
                                    <p:anim calcmode="lin" valueType="num">
                                      <p:cBhvr>
                                        <p:cTn id="22"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xEl>
                                              <p:pRg st="5" end="5"/>
                                            </p:txEl>
                                          </p:spTgt>
                                        </p:tgtEl>
                                        <p:attrNameLst>
                                          <p:attrName>style.visibility</p:attrName>
                                        </p:attrNameLst>
                                      </p:cBhvr>
                                      <p:to>
                                        <p:strVal val="visible"/>
                                      </p:to>
                                    </p:set>
                                    <p:animEffect transition="in" filter="fade">
                                      <p:cBhvr>
                                        <p:cTn id="28" dur="1000"/>
                                        <p:tgtEl>
                                          <p:spTgt spid="39">
                                            <p:txEl>
                                              <p:pRg st="5" end="5"/>
                                            </p:txEl>
                                          </p:spTgt>
                                        </p:tgtEl>
                                      </p:cBhvr>
                                    </p:animEffect>
                                    <p:anim calcmode="lin" valueType="num">
                                      <p:cBhvr>
                                        <p:cTn id="29"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9">
                                            <p:txEl>
                                              <p:pRg st="7" end="7"/>
                                            </p:txEl>
                                          </p:spTgt>
                                        </p:tgtEl>
                                        <p:attrNameLst>
                                          <p:attrName>style.visibility</p:attrName>
                                        </p:attrNameLst>
                                      </p:cBhvr>
                                      <p:to>
                                        <p:strVal val="visible"/>
                                      </p:to>
                                    </p:set>
                                    <p:animEffect transition="in" filter="fade">
                                      <p:cBhvr>
                                        <p:cTn id="35" dur="1000"/>
                                        <p:tgtEl>
                                          <p:spTgt spid="39">
                                            <p:txEl>
                                              <p:pRg st="7" end="7"/>
                                            </p:txEl>
                                          </p:spTgt>
                                        </p:tgtEl>
                                      </p:cBhvr>
                                    </p:animEffect>
                                    <p:anim calcmode="lin" valueType="num">
                                      <p:cBhvr>
                                        <p:cTn id="36" dur="1000" fill="hold"/>
                                        <p:tgtEl>
                                          <p:spTgt spid="3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9">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9">
                                            <p:txEl>
                                              <p:pRg st="8" end="8"/>
                                            </p:txEl>
                                          </p:spTgt>
                                        </p:tgtEl>
                                        <p:attrNameLst>
                                          <p:attrName>style.visibility</p:attrName>
                                        </p:attrNameLst>
                                      </p:cBhvr>
                                      <p:to>
                                        <p:strVal val="visible"/>
                                      </p:to>
                                    </p:set>
                                    <p:animEffect transition="in" filter="fade">
                                      <p:cBhvr>
                                        <p:cTn id="40" dur="1000"/>
                                        <p:tgtEl>
                                          <p:spTgt spid="39">
                                            <p:txEl>
                                              <p:pRg st="8" end="8"/>
                                            </p:txEl>
                                          </p:spTgt>
                                        </p:tgtEl>
                                      </p:cBhvr>
                                    </p:animEffect>
                                    <p:anim calcmode="lin" valueType="num">
                                      <p:cBhvr>
                                        <p:cTn id="41" dur="1000" fill="hold"/>
                                        <p:tgtEl>
                                          <p:spTgt spid="39">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9">
                                            <p:txEl>
                                              <p:pRg st="10" end="10"/>
                                            </p:txEl>
                                          </p:spTgt>
                                        </p:tgtEl>
                                        <p:attrNameLst>
                                          <p:attrName>style.visibility</p:attrName>
                                        </p:attrNameLst>
                                      </p:cBhvr>
                                      <p:to>
                                        <p:strVal val="visible"/>
                                      </p:to>
                                    </p:set>
                                    <p:animEffect transition="in" filter="fade">
                                      <p:cBhvr>
                                        <p:cTn id="47" dur="1000"/>
                                        <p:tgtEl>
                                          <p:spTgt spid="39">
                                            <p:txEl>
                                              <p:pRg st="10" end="10"/>
                                            </p:txEl>
                                          </p:spTgt>
                                        </p:tgtEl>
                                      </p:cBhvr>
                                    </p:animEffect>
                                    <p:anim calcmode="lin" valueType="num">
                                      <p:cBhvr>
                                        <p:cTn id="48" dur="1000" fill="hold"/>
                                        <p:tgtEl>
                                          <p:spTgt spid="39">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9">
                                            <p:txEl>
                                              <p:pRg st="12" end="12"/>
                                            </p:txEl>
                                          </p:spTgt>
                                        </p:tgtEl>
                                        <p:attrNameLst>
                                          <p:attrName>style.visibility</p:attrName>
                                        </p:attrNameLst>
                                      </p:cBhvr>
                                      <p:to>
                                        <p:strVal val="visible"/>
                                      </p:to>
                                    </p:set>
                                    <p:animEffect transition="in" filter="barn(inVertical)">
                                      <p:cBhvr>
                                        <p:cTn id="54" dur="500"/>
                                        <p:tgtEl>
                                          <p:spTgt spid="3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48" r="248" b="16084"/>
          <a:stretch/>
        </p:blipFill>
        <p:spPr>
          <a:xfrm>
            <a:off x="0" y="0"/>
            <a:ext cx="12192000" cy="6858000"/>
          </a:xfrm>
          <a:prstGeom prst="rect">
            <a:avLst/>
          </a:prstGeom>
        </p:spPr>
      </p:pic>
      <p:pic>
        <p:nvPicPr>
          <p:cNvPr id="11" name="Picture 10"/>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rot="1205534">
            <a:off x="3084143" y="426216"/>
            <a:ext cx="5786648" cy="6620200"/>
          </a:xfrm>
          <a:prstGeom prst="rect">
            <a:avLst/>
          </a:prstGeom>
        </p:spPr>
      </p:pic>
      <p:pic>
        <p:nvPicPr>
          <p:cNvPr id="4" name="Picture 3"/>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061417" y="540038"/>
            <a:ext cx="6013559" cy="5610847"/>
          </a:xfrm>
          <a:prstGeom prst="rect">
            <a:avLst/>
          </a:prstGeom>
          <a:effectLst/>
        </p:spPr>
      </p:pic>
      <p:sp>
        <p:nvSpPr>
          <p:cNvPr id="6" name="Title 1"/>
          <p:cNvSpPr txBox="1">
            <a:spLocks/>
          </p:cNvSpPr>
          <p:nvPr/>
        </p:nvSpPr>
        <p:spPr>
          <a:xfrm>
            <a:off x="4592550" y="1599163"/>
            <a:ext cx="3308279" cy="3270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algn="ctr"/>
            <a:r>
              <a:rPr lang="en-US" sz="2800" b="1" dirty="0">
                <a:latin typeface="Calibri" charset="0"/>
                <a:ea typeface="Calibri" charset="0"/>
                <a:cs typeface="Calibri" charset="0"/>
              </a:rPr>
              <a:t>Possible Scenarios in PG courses</a:t>
            </a:r>
          </a:p>
        </p:txBody>
      </p:sp>
      <p:pic>
        <p:nvPicPr>
          <p:cNvPr id="13" name="Picture 12">
            <a:extLst>
              <a:ext uri="{FF2B5EF4-FFF2-40B4-BE49-F238E27FC236}">
                <a16:creationId xmlns:a16="http://schemas.microsoft.com/office/drawing/2014/main" id="{3B0A9CB2-C2D6-DD48-8D84-2A1EEEFCAFC3}"/>
              </a:ext>
            </a:extLst>
          </p:cNvPr>
          <p:cNvPicPr>
            <a:picLocks noChangeAspect="1"/>
          </p:cNvPicPr>
          <p:nvPr/>
        </p:nvPicPr>
        <p:blipFill>
          <a:blip r:embed="rId5"/>
          <a:stretch>
            <a:fillRect/>
          </a:stretch>
        </p:blipFill>
        <p:spPr>
          <a:xfrm>
            <a:off x="551171" y="6333067"/>
            <a:ext cx="1974007" cy="389467"/>
          </a:xfrm>
          <a:prstGeom prst="rect">
            <a:avLst/>
          </a:prstGeom>
        </p:spPr>
      </p:pic>
    </p:spTree>
    <p:extLst>
      <p:ext uri="{BB962C8B-B14F-4D97-AF65-F5344CB8AC3E}">
        <p14:creationId xmlns:p14="http://schemas.microsoft.com/office/powerpoint/2010/main" val="383206162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1 </a:t>
            </a:r>
            <a:r>
              <a:rPr lang="en-US" sz="1800" b="1" dirty="0">
                <a:latin typeface="Calibri" charset="0"/>
                <a:ea typeface="Calibri" charset="0"/>
                <a:cs typeface="Calibri" charset="0"/>
              </a:rPr>
              <a:t>(June/September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2261958"/>
            <a:ext cx="6835679" cy="3224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gn="just">
              <a:lnSpc>
                <a:spcPct val="100000"/>
              </a:lnSpc>
              <a:buClr>
                <a:srgbClr val="CB203D"/>
              </a:buClr>
              <a:buFont typeface="Courier New" charset="0"/>
              <a:buChar char="o"/>
            </a:pPr>
            <a:r>
              <a:rPr lang="en-US" sz="2000" b="1" dirty="0">
                <a:solidFill>
                  <a:schemeClr val="accent1">
                    <a:lumMod val="50000"/>
                  </a:schemeClr>
                </a:solidFill>
                <a:latin typeface="Calibri" charset="0"/>
                <a:ea typeface="Calibri" charset="0"/>
                <a:cs typeface="Calibri" charset="0"/>
              </a:rPr>
              <a:t>Passes</a:t>
            </a:r>
            <a:r>
              <a:rPr lang="en-US" sz="2000" dirty="0">
                <a:latin typeface="Calibri" charset="0"/>
                <a:ea typeface="Calibri" charset="0"/>
                <a:cs typeface="Calibri" charset="0"/>
              </a:rPr>
              <a:t> in </a:t>
            </a:r>
            <a:r>
              <a:rPr lang="en-US" sz="2000" b="1" dirty="0">
                <a:solidFill>
                  <a:schemeClr val="accent1">
                    <a:lumMod val="50000"/>
                  </a:schemeClr>
                </a:solidFill>
                <a:latin typeface="Calibri" charset="0"/>
                <a:ea typeface="Calibri" charset="0"/>
                <a:cs typeface="Calibri" charset="0"/>
              </a:rPr>
              <a:t>all</a:t>
            </a:r>
            <a:r>
              <a:rPr lang="en-US" sz="2000" b="1" dirty="0">
                <a:latin typeface="Calibri" charset="0"/>
                <a:ea typeface="Calibri" charset="0"/>
                <a:cs typeface="Calibri" charset="0"/>
              </a:rPr>
              <a:t> </a:t>
            </a:r>
            <a:r>
              <a:rPr lang="en-US" sz="2000" b="1" dirty="0">
                <a:solidFill>
                  <a:schemeClr val="accent1">
                    <a:lumMod val="50000"/>
                  </a:schemeClr>
                </a:solidFill>
                <a:latin typeface="Calibri" charset="0"/>
                <a:ea typeface="Calibri" charset="0"/>
                <a:cs typeface="Calibri" charset="0"/>
              </a:rPr>
              <a:t>taught</a:t>
            </a:r>
            <a:r>
              <a:rPr lang="en-US" sz="2000" dirty="0">
                <a:latin typeface="Calibri" charset="0"/>
                <a:ea typeface="Calibri" charset="0"/>
                <a:cs typeface="Calibri" charset="0"/>
              </a:rPr>
              <a:t> </a:t>
            </a:r>
            <a:r>
              <a:rPr lang="en-US" sz="2000" b="1" dirty="0">
                <a:solidFill>
                  <a:schemeClr val="accent1">
                    <a:lumMod val="50000"/>
                  </a:schemeClr>
                </a:solidFill>
                <a:latin typeface="Calibri" charset="0"/>
                <a:ea typeface="Calibri" charset="0"/>
                <a:cs typeface="Calibri" charset="0"/>
              </a:rPr>
              <a:t>units </a:t>
            </a:r>
            <a:r>
              <a:rPr lang="en-US" sz="2000" dirty="0">
                <a:latin typeface="Calibri" charset="0"/>
                <a:ea typeface="Calibri" charset="0"/>
                <a:cs typeface="Calibri" charset="0"/>
              </a:rPr>
              <a:t>pertaining to the current year taught </a:t>
            </a:r>
            <a:r>
              <a:rPr lang="en-US" sz="2000" dirty="0" err="1">
                <a:latin typeface="Calibri" charset="0"/>
                <a:ea typeface="Calibri" charset="0"/>
                <a:cs typeface="Calibri" charset="0"/>
              </a:rPr>
              <a:t>programme</a:t>
            </a:r>
            <a:r>
              <a:rPr lang="en-US" sz="2000" dirty="0">
                <a:latin typeface="Calibri" charset="0"/>
                <a:ea typeface="Calibri" charset="0"/>
                <a:cs typeface="Calibri" charset="0"/>
              </a:rPr>
              <a:t>.  </a:t>
            </a:r>
          </a:p>
          <a:p>
            <a:pPr algn="just">
              <a:lnSpc>
                <a:spcPct val="100000"/>
              </a:lnSpc>
              <a:buClr>
                <a:srgbClr val="CB203D"/>
              </a:buClr>
            </a:pPr>
            <a:r>
              <a:rPr lang="en-US" sz="2000" dirty="0">
                <a:latin typeface="Calibri" charset="0"/>
                <a:ea typeface="Calibri" charset="0"/>
                <a:cs typeface="Calibri" charset="0"/>
              </a:rPr>
              <a:t> </a:t>
            </a:r>
          </a:p>
          <a:p>
            <a:pPr marL="457189" indent="-457189" algn="just">
              <a:lnSpc>
                <a:spcPct val="100000"/>
              </a:lnSpc>
              <a:buClr>
                <a:srgbClr val="CB203D"/>
              </a:buClr>
              <a:buFont typeface="Courier New" charset="0"/>
              <a:buChar char="o"/>
            </a:pPr>
            <a:endParaRPr lang="en-US" sz="2000" dirty="0">
              <a:latin typeface="Calibri" charset="0"/>
              <a:ea typeface="Calibri" charset="0"/>
              <a:cs typeface="Calibri" charset="0"/>
            </a:endParaRPr>
          </a:p>
          <a:p>
            <a:pPr algn="just">
              <a:lnSpc>
                <a:spcPct val="100000"/>
              </a:lnSpc>
              <a:buClr>
                <a:srgbClr val="CB203D"/>
              </a:buClr>
            </a:pPr>
            <a:endParaRPr lang="en-US" sz="2000" dirty="0">
              <a:latin typeface="Calibri" charset="0"/>
              <a:ea typeface="Calibri" charset="0"/>
              <a:cs typeface="Calibri" charset="0"/>
            </a:endParaRPr>
          </a:p>
          <a:p>
            <a:pPr algn="just">
              <a:lnSpc>
                <a:spcPct val="100000"/>
              </a:lnSpc>
              <a:buClr>
                <a:srgbClr val="CB203D"/>
              </a:buClr>
            </a:pPr>
            <a:endParaRPr lang="en-US" sz="2000"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781482"/>
            <a:ext cx="3636000" cy="451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can be progressed </a:t>
            </a:r>
            <a:r>
              <a:rPr lang="mt-MT" sz="2400" dirty="0">
                <a:solidFill>
                  <a:srgbClr val="FF0000"/>
                </a:solidFill>
              </a:rPr>
              <a:t>regularly</a:t>
            </a:r>
            <a:r>
              <a:rPr lang="en-US" sz="2400" dirty="0">
                <a:solidFill>
                  <a:srgbClr val="FF0000"/>
                </a:solidFill>
              </a:rPr>
              <a:t> to the following academic year.</a:t>
            </a:r>
            <a:endParaRPr lang="en-US" sz="2400" dirty="0">
              <a:solidFill>
                <a:schemeClr val="tx1"/>
              </a:solidFill>
            </a:endParaRPr>
          </a:p>
          <a:p>
            <a:pPr algn="ctr"/>
            <a:endParaRPr lang="en-US" sz="2400" dirty="0">
              <a:solidFill>
                <a:srgbClr val="FF0000"/>
              </a:solidFill>
            </a:endParaRPr>
          </a:p>
          <a:p>
            <a:pPr algn="ctr"/>
            <a:endParaRPr lang="en-US" sz="2400" dirty="0">
              <a:solidFill>
                <a:srgbClr val="FF0000"/>
              </a:solidFill>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80864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2 </a:t>
            </a:r>
            <a:r>
              <a:rPr lang="en-US" sz="1800" b="1" dirty="0">
                <a:latin typeface="Calibri" charset="0"/>
                <a:ea typeface="Calibri" charset="0"/>
                <a:cs typeface="Calibri" charset="0"/>
              </a:rPr>
              <a:t>(June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dirty="0">
                <a:latin typeface="Calibri" charset="0"/>
                <a:ea typeface="Calibri" charset="0"/>
                <a:cs typeface="Calibri" charset="0"/>
              </a:rPr>
              <a:t>Has a </a:t>
            </a:r>
            <a:r>
              <a:rPr lang="en-US" sz="2200" b="1" dirty="0">
                <a:solidFill>
                  <a:schemeClr val="accent1">
                    <a:lumMod val="50000"/>
                  </a:schemeClr>
                </a:solidFill>
                <a:latin typeface="Calibri" charset="0"/>
                <a:ea typeface="Calibri" charset="0"/>
                <a:cs typeface="Calibri" charset="0"/>
              </a:rPr>
              <a:t>valid reason for absence </a:t>
            </a:r>
            <a:r>
              <a:rPr lang="en-US" sz="2200" dirty="0">
                <a:latin typeface="Calibri" charset="0"/>
                <a:ea typeface="Calibri" charset="0"/>
                <a:cs typeface="Calibri" charset="0"/>
              </a:rPr>
              <a:t>in some study-units.</a:t>
            </a:r>
          </a:p>
          <a:p>
            <a:pPr>
              <a:lnSpc>
                <a:spcPct val="100000"/>
              </a:lnSpc>
              <a:buClr>
                <a:srgbClr val="CB203D"/>
              </a:buClr>
            </a:pPr>
            <a:endParaRPr lang="en-US" sz="22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Fail </a:t>
            </a:r>
            <a:r>
              <a:rPr lang="en-US" sz="2200" dirty="0">
                <a:latin typeface="Calibri" charset="0"/>
                <a:ea typeface="Calibri" charset="0"/>
                <a:cs typeface="Calibri" charset="0"/>
              </a:rPr>
              <a:t>in some</a:t>
            </a:r>
            <a:r>
              <a:rPr lang="en-US" sz="2200" b="1" dirty="0">
                <a:solidFill>
                  <a:schemeClr val="accent1">
                    <a:lumMod val="50000"/>
                  </a:schemeClr>
                </a:solidFill>
                <a:latin typeface="Calibri" charset="0"/>
                <a:ea typeface="Calibri" charset="0"/>
                <a:cs typeface="Calibri" charset="0"/>
              </a:rPr>
              <a:t> study-units (not more than 20 credits).</a:t>
            </a:r>
            <a:endParaRPr lang="en-US" sz="22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200"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r>
              <a:rPr lang="en-US" sz="2000" b="1" dirty="0">
                <a:latin typeface="Calibri" charset="0"/>
                <a:ea typeface="Calibri" charset="0"/>
                <a:cs typeface="Calibri" charset="0"/>
              </a:rPr>
              <a:t>Study-units for which a student has a valid reason for absence shall not be counted with the 20 credit limit.</a:t>
            </a: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r>
              <a:rPr lang="en-US" dirty="0">
                <a:solidFill>
                  <a:srgbClr val="FF0000"/>
                </a:solidFill>
              </a:rPr>
              <a:t>Students can sit for the study-units (failure and/or sick) in the September assessment session. </a:t>
            </a:r>
          </a:p>
          <a:p>
            <a:pPr algn="ctr"/>
            <a:r>
              <a:rPr lang="en-US" dirty="0">
                <a:solidFill>
                  <a:schemeClr val="tx1"/>
                </a:solidFill>
                <a:latin typeface="Calibri" charset="0"/>
                <a:ea typeface="Calibri" charset="0"/>
                <a:cs typeface="Calibri" charset="0"/>
              </a:rPr>
              <a:t>(</a:t>
            </a:r>
            <a:r>
              <a:rPr lang="en-US" dirty="0">
                <a:solidFill>
                  <a:schemeClr val="tx1"/>
                </a:solidFill>
              </a:rPr>
              <a:t>PG </a:t>
            </a:r>
            <a:r>
              <a:rPr lang="en-US" dirty="0" err="1">
                <a:solidFill>
                  <a:schemeClr val="tx1"/>
                </a:solidFill>
              </a:rPr>
              <a:t>Reg</a:t>
            </a:r>
            <a:r>
              <a:rPr lang="en-US" dirty="0">
                <a:solidFill>
                  <a:schemeClr val="tx1"/>
                </a:solidFill>
              </a:rPr>
              <a:t> 48)</a:t>
            </a:r>
            <a:endParaRPr lang="en-US" dirty="0">
              <a:solidFill>
                <a:schemeClr val="tx1"/>
              </a:solidFill>
              <a:latin typeface="Calibri" charset="0"/>
              <a:ea typeface="Calibri" charset="0"/>
              <a:cs typeface="Calibri" charset="0"/>
            </a:endParaRPr>
          </a:p>
          <a:p>
            <a:pPr algn="ctr"/>
            <a:endParaRPr lang="en-US" dirty="0">
              <a:solidFill>
                <a:srgbClr val="FF0000"/>
              </a:solidFill>
            </a:endParaRPr>
          </a:p>
          <a:p>
            <a:pPr algn="ctr"/>
            <a:r>
              <a:rPr lang="en-US" dirty="0">
                <a:solidFill>
                  <a:srgbClr val="FF0000"/>
                </a:solidFill>
              </a:rPr>
              <a:t>If, in the September assessment session, the students do not pass the study-units for which they had a valid reason for absence, the they can refer them to the following year (up to 12 credits) OR do an additional year of study (if more than 12 credits) to sit for attempt 2.</a:t>
            </a:r>
          </a:p>
          <a:p>
            <a:pPr algn="r"/>
            <a:r>
              <a:rPr lang="en-US" dirty="0">
                <a:solidFill>
                  <a:schemeClr val="tx1"/>
                </a:solidFill>
              </a:rPr>
              <a:t>(PG </a:t>
            </a:r>
            <a:r>
              <a:rPr lang="en-US" dirty="0" err="1">
                <a:solidFill>
                  <a:schemeClr val="tx1"/>
                </a:solidFill>
              </a:rPr>
              <a:t>Reg</a:t>
            </a:r>
            <a:r>
              <a:rPr lang="en-US" dirty="0">
                <a:solidFill>
                  <a:schemeClr val="tx1"/>
                </a:solidFill>
              </a:rPr>
              <a:t> 55)</a:t>
            </a: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226888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1000"/>
                                        <p:tgtEl>
                                          <p:spTgt spid="8">
                                            <p:txEl>
                                              <p:pRg st="7" end="7"/>
                                            </p:txEl>
                                          </p:spTgt>
                                        </p:tgtEl>
                                      </p:cBhvr>
                                    </p:animEffect>
                                    <p:anim calcmode="lin" valueType="num">
                                      <p:cBhvr>
                                        <p:cTn id="2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barn(inVertical)">
                                      <p:cBhvr>
                                        <p:cTn id="28" dur="500"/>
                                        <p:tgtEl>
                                          <p:spTgt spid="9">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barn(inVertical)">
                                      <p:cBhvr>
                                        <p:cTn id="31" dur="500"/>
                                        <p:tgtEl>
                                          <p:spTgt spid="9">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barn(inVertical)">
                                      <p:cBhvr>
                                        <p:cTn id="34" dur="500"/>
                                        <p:tgtEl>
                                          <p:spTgt spid="9">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barn(inVertical)">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endParaRPr lang="en-US" sz="2700" b="1" dirty="0">
              <a:latin typeface="Calibri" charset="0"/>
              <a:ea typeface="Calibri" charset="0"/>
              <a:cs typeface="Calibri" charset="0"/>
            </a:endParaRPr>
          </a:p>
          <a:p>
            <a:r>
              <a:rPr lang="en-US" b="1" dirty="0">
                <a:latin typeface="Calibri" charset="0"/>
                <a:ea typeface="Calibri" charset="0"/>
                <a:cs typeface="Calibri" charset="0"/>
              </a:rPr>
              <a:t>Scenario 3 </a:t>
            </a:r>
            <a:r>
              <a:rPr lang="en-US" sz="2900" b="1" dirty="0">
                <a:latin typeface="Calibri" charset="0"/>
                <a:ea typeface="Calibri" charset="0"/>
                <a:cs typeface="Calibri" charset="0"/>
              </a:rPr>
              <a:t>(June assessment session</a:t>
            </a:r>
            <a:r>
              <a:rPr lang="en-US" b="1" dirty="0">
                <a:latin typeface="Calibri" charset="0"/>
                <a:ea typeface="Calibri" charset="0"/>
                <a:cs typeface="Calibri" charset="0"/>
              </a:rPr>
              <a:t>)</a:t>
            </a:r>
          </a:p>
          <a:p>
            <a:r>
              <a:rPr lang="en-US" sz="2700" b="1" dirty="0">
                <a:latin typeface="Calibri" charset="0"/>
                <a:ea typeface="Calibri" charset="0"/>
                <a:cs typeface="Calibri" charset="0"/>
              </a:rPr>
              <a:t> </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dirty="0">
                <a:latin typeface="Calibri" charset="0"/>
                <a:ea typeface="Calibri" charset="0"/>
                <a:cs typeface="Calibri" charset="0"/>
              </a:rPr>
              <a:t>Has a </a:t>
            </a:r>
            <a:r>
              <a:rPr lang="en-US" sz="2200" b="1" dirty="0">
                <a:solidFill>
                  <a:schemeClr val="accent1">
                    <a:lumMod val="50000"/>
                  </a:schemeClr>
                </a:solidFill>
                <a:latin typeface="Calibri" charset="0"/>
                <a:ea typeface="Calibri" charset="0"/>
                <a:cs typeface="Calibri" charset="0"/>
              </a:rPr>
              <a:t>valid reason for absence </a:t>
            </a:r>
            <a:r>
              <a:rPr lang="en-US" sz="2200" dirty="0">
                <a:latin typeface="Calibri" charset="0"/>
                <a:ea typeface="Calibri" charset="0"/>
                <a:cs typeface="Calibri" charset="0"/>
              </a:rPr>
              <a:t>in some study-units.</a:t>
            </a:r>
          </a:p>
          <a:p>
            <a:pPr>
              <a:lnSpc>
                <a:spcPct val="100000"/>
              </a:lnSpc>
              <a:buClr>
                <a:srgbClr val="CB203D"/>
              </a:buClr>
            </a:pPr>
            <a:endParaRPr lang="en-US" sz="22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Fail </a:t>
            </a:r>
            <a:r>
              <a:rPr lang="en-US" sz="2200" dirty="0">
                <a:latin typeface="Calibri" charset="0"/>
                <a:ea typeface="Calibri" charset="0"/>
                <a:cs typeface="Calibri" charset="0"/>
              </a:rPr>
              <a:t>in </a:t>
            </a:r>
            <a:r>
              <a:rPr lang="en-US" sz="2200" b="1" dirty="0">
                <a:solidFill>
                  <a:schemeClr val="accent1">
                    <a:lumMod val="50000"/>
                  </a:schemeClr>
                </a:solidFill>
                <a:latin typeface="Calibri" charset="0"/>
                <a:ea typeface="Calibri" charset="0"/>
                <a:cs typeface="Calibri" charset="0"/>
              </a:rPr>
              <a:t>some study-units (more than 20 credits).</a:t>
            </a:r>
            <a:endParaRPr lang="en-US" sz="22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200"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cannot sit for the September assessment session as student failed in more than 20 credits and is deemed to have failed the course.</a:t>
            </a:r>
            <a:r>
              <a:rPr lang="en-US" sz="2400" dirty="0">
                <a:solidFill>
                  <a:schemeClr val="tx1"/>
                </a:solidFill>
                <a:latin typeface="Calibri" charset="0"/>
                <a:ea typeface="Calibri" charset="0"/>
                <a:cs typeface="Calibri" charset="0"/>
              </a:rPr>
              <a:t> </a:t>
            </a:r>
            <a:r>
              <a:rPr lang="en-US" sz="2000" dirty="0">
                <a:solidFill>
                  <a:schemeClr val="tx1"/>
                </a:solidFill>
                <a:latin typeface="Calibri" charset="0"/>
                <a:ea typeface="Calibri" charset="0"/>
                <a:cs typeface="Calibri" charset="0"/>
              </a:rPr>
              <a:t>(</a:t>
            </a:r>
            <a:r>
              <a:rPr lang="en-US" sz="2000" dirty="0">
                <a:solidFill>
                  <a:schemeClr val="tx1"/>
                </a:solidFill>
              </a:rPr>
              <a:t>PG </a:t>
            </a:r>
            <a:r>
              <a:rPr lang="en-US" sz="2000" dirty="0" err="1">
                <a:solidFill>
                  <a:schemeClr val="tx1"/>
                </a:solidFill>
              </a:rPr>
              <a:t>Reg</a:t>
            </a:r>
            <a:r>
              <a:rPr lang="en-US" sz="2000" dirty="0">
                <a:solidFill>
                  <a:schemeClr val="tx1"/>
                </a:solidFill>
              </a:rPr>
              <a:t> 48)</a:t>
            </a:r>
            <a:endParaRPr lang="en-US" sz="2000" dirty="0">
              <a:solidFill>
                <a:srgbClr val="FF0000"/>
              </a:solidFill>
            </a:endParaRPr>
          </a:p>
          <a:p>
            <a:pPr algn="r"/>
            <a:endParaRPr lang="en-US" sz="2000" dirty="0">
              <a:solidFill>
                <a:schemeClr val="tx1"/>
              </a:solidFill>
              <a:latin typeface="Calibri" charset="0"/>
              <a:ea typeface="Calibri" charset="0"/>
              <a:cs typeface="Calibri" charset="0"/>
            </a:endParaRPr>
          </a:p>
          <a:p>
            <a:pPr algn="ct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345574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barn(inVertical)">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4 </a:t>
            </a:r>
            <a:r>
              <a:rPr lang="en-US" sz="1900" b="1" dirty="0">
                <a:latin typeface="Calibri" charset="0"/>
                <a:ea typeface="Calibri" charset="0"/>
                <a:cs typeface="Calibri" charset="0"/>
              </a:rPr>
              <a:t>(June assessment session)</a:t>
            </a:r>
          </a:p>
          <a:p>
            <a:r>
              <a:rPr lang="en-US" sz="2700" b="1" dirty="0">
                <a:latin typeface="Calibri" charset="0"/>
                <a:ea typeface="Calibri" charset="0"/>
                <a:cs typeface="Calibri" charset="0"/>
              </a:rPr>
              <a:t> </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13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000" dirty="0">
                <a:latin typeface="Calibri" charset="0"/>
                <a:ea typeface="Calibri" charset="0"/>
                <a:cs typeface="Calibri" charset="0"/>
              </a:rPr>
              <a:t>Has a </a:t>
            </a:r>
            <a:r>
              <a:rPr lang="en-US" sz="2000" b="1" dirty="0">
                <a:solidFill>
                  <a:schemeClr val="accent1">
                    <a:lumMod val="50000"/>
                  </a:schemeClr>
                </a:solidFill>
                <a:latin typeface="Calibri" charset="0"/>
                <a:ea typeface="Calibri" charset="0"/>
                <a:cs typeface="Calibri" charset="0"/>
              </a:rPr>
              <a:t>valid reason for absence </a:t>
            </a:r>
            <a:r>
              <a:rPr lang="en-US" sz="2000" dirty="0">
                <a:latin typeface="Calibri" charset="0"/>
                <a:ea typeface="Calibri" charset="0"/>
                <a:cs typeface="Calibri" charset="0"/>
              </a:rPr>
              <a:t>in some study-units but </a:t>
            </a:r>
            <a:r>
              <a:rPr lang="en-US" sz="2000" b="1" dirty="0">
                <a:solidFill>
                  <a:schemeClr val="accent1">
                    <a:lumMod val="50000"/>
                  </a:schemeClr>
                </a:solidFill>
                <a:latin typeface="Calibri" charset="0"/>
                <a:ea typeface="Calibri" charset="0"/>
                <a:cs typeface="Calibri" charset="0"/>
              </a:rPr>
              <a:t>assessment is not available </a:t>
            </a:r>
            <a:r>
              <a:rPr lang="en-US" sz="2000" dirty="0">
                <a:latin typeface="Calibri" charset="0"/>
                <a:ea typeface="Calibri" charset="0"/>
                <a:cs typeface="Calibri" charset="0"/>
              </a:rPr>
              <a:t>in September.</a:t>
            </a:r>
          </a:p>
          <a:p>
            <a:pPr>
              <a:lnSpc>
                <a:spcPct val="100000"/>
              </a:lnSpc>
              <a:buClr>
                <a:srgbClr val="CB203D"/>
              </a:buClr>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b="1" dirty="0">
                <a:solidFill>
                  <a:schemeClr val="accent1">
                    <a:lumMod val="50000"/>
                  </a:schemeClr>
                </a:solidFill>
                <a:latin typeface="Calibri" charset="0"/>
                <a:ea typeface="Calibri" charset="0"/>
                <a:cs typeface="Calibri" charset="0"/>
              </a:rPr>
              <a:t>Fail </a:t>
            </a:r>
            <a:r>
              <a:rPr lang="en-US" sz="2000" dirty="0">
                <a:latin typeface="Calibri" charset="0"/>
                <a:ea typeface="Calibri" charset="0"/>
                <a:cs typeface="Calibri" charset="0"/>
              </a:rPr>
              <a:t>in </a:t>
            </a:r>
            <a:r>
              <a:rPr lang="en-US" sz="2000" b="1" dirty="0">
                <a:solidFill>
                  <a:schemeClr val="accent1">
                    <a:lumMod val="50000"/>
                  </a:schemeClr>
                </a:solidFill>
                <a:latin typeface="Calibri" charset="0"/>
                <a:ea typeface="Calibri" charset="0"/>
                <a:cs typeface="Calibri" charset="0"/>
              </a:rPr>
              <a:t>some study-units (not more than 20 credits).</a:t>
            </a: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a:lnSpc>
                <a:spcPct val="100000"/>
              </a:lnSpc>
              <a:buClr>
                <a:srgbClr val="CB203D"/>
              </a:buClr>
            </a:pPr>
            <a:endParaRPr lang="en-US" sz="20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
        <p:nvSpPr>
          <p:cNvPr id="11" name="Rectangle 10">
            <a:extLst>
              <a:ext uri="{FF2B5EF4-FFF2-40B4-BE49-F238E27FC236}">
                <a16:creationId xmlns:a16="http://schemas.microsoft.com/office/drawing/2014/main" id="{910941C1-A5AE-9E40-BBD3-0052661FCC81}"/>
              </a:ext>
            </a:extLst>
          </p:cNvPr>
          <p:cNvSpPr/>
          <p:nvPr/>
        </p:nvSpPr>
        <p:spPr>
          <a:xfrm>
            <a:off x="8011885" y="1781482"/>
            <a:ext cx="3636000" cy="507651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r>
              <a:rPr lang="en-US" sz="2400" dirty="0">
                <a:solidFill>
                  <a:srgbClr val="FF0000"/>
                </a:solidFill>
              </a:rPr>
              <a:t>Student can sit for the failed study-units in the September assessment session. </a:t>
            </a:r>
            <a:r>
              <a:rPr lang="en-US" sz="2000" dirty="0">
                <a:solidFill>
                  <a:schemeClr val="tx1"/>
                </a:solidFill>
                <a:latin typeface="Calibri" charset="0"/>
                <a:ea typeface="Calibri" charset="0"/>
                <a:cs typeface="Calibri" charset="0"/>
              </a:rPr>
              <a:t>(</a:t>
            </a:r>
            <a:r>
              <a:rPr lang="en-US" sz="2000" dirty="0">
                <a:solidFill>
                  <a:schemeClr val="tx1"/>
                </a:solidFill>
              </a:rPr>
              <a:t>PG </a:t>
            </a:r>
            <a:r>
              <a:rPr lang="en-US" sz="2000" dirty="0" err="1">
                <a:solidFill>
                  <a:schemeClr val="tx1"/>
                </a:solidFill>
              </a:rPr>
              <a:t>Reg</a:t>
            </a:r>
            <a:r>
              <a:rPr lang="en-US" sz="2000" dirty="0">
                <a:solidFill>
                  <a:schemeClr val="tx1"/>
                </a:solidFill>
              </a:rPr>
              <a:t> 48)</a:t>
            </a: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Student can refer the study-units for which a valid reason for absence has been approved to the following year (up to 12 credits) OR do an additional year of study (if more than 12 credits) to sit for attempt 2. </a:t>
            </a:r>
            <a:r>
              <a:rPr lang="en-US" sz="2000" dirty="0">
                <a:solidFill>
                  <a:schemeClr val="tx1"/>
                </a:solidFill>
              </a:rPr>
              <a:t>(PG </a:t>
            </a:r>
            <a:r>
              <a:rPr lang="en-US" sz="2000" dirty="0" err="1">
                <a:solidFill>
                  <a:schemeClr val="tx1"/>
                </a:solidFill>
              </a:rPr>
              <a:t>Reg</a:t>
            </a:r>
            <a:r>
              <a:rPr lang="en-US" sz="2000" dirty="0">
                <a:solidFill>
                  <a:schemeClr val="tx1"/>
                </a:solidFill>
              </a:rPr>
              <a:t> 55)</a:t>
            </a:r>
          </a:p>
          <a:p>
            <a:pPr algn="r"/>
            <a:endParaRPr lang="en-US" sz="2000" dirty="0">
              <a:solidFill>
                <a:srgbClr val="FF0000"/>
              </a:solidFill>
            </a:endParaRPr>
          </a:p>
        </p:txBody>
      </p:sp>
    </p:spTree>
    <p:extLst>
      <p:ext uri="{BB962C8B-B14F-4D97-AF65-F5344CB8AC3E}">
        <p14:creationId xmlns:p14="http://schemas.microsoft.com/office/powerpoint/2010/main" val="140846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barn(inVertical)">
                                      <p:cBhvr>
                                        <p:cTn id="21" dur="500"/>
                                        <p:tgtEl>
                                          <p:spTgt spid="11">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barn(inVertical)">
                                      <p:cBhvr>
                                        <p:cTn id="2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5 </a:t>
            </a:r>
            <a:r>
              <a:rPr lang="en-US" sz="1800" b="1" dirty="0">
                <a:latin typeface="Calibri" charset="0"/>
                <a:ea typeface="Calibri" charset="0"/>
                <a:cs typeface="Calibri" charset="0"/>
              </a:rPr>
              <a:t>(June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13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000" b="1" dirty="0">
                <a:solidFill>
                  <a:schemeClr val="accent1">
                    <a:lumMod val="50000"/>
                  </a:schemeClr>
                </a:solidFill>
                <a:latin typeface="Calibri" charset="0"/>
                <a:ea typeface="Calibri" charset="0"/>
                <a:cs typeface="Calibri" charset="0"/>
              </a:rPr>
              <a:t>Fail </a:t>
            </a:r>
            <a:r>
              <a:rPr lang="en-US" sz="2000" dirty="0">
                <a:latin typeface="Calibri" charset="0"/>
                <a:ea typeface="Calibri" charset="0"/>
                <a:cs typeface="Calibri" charset="0"/>
              </a:rPr>
              <a:t>in a </a:t>
            </a:r>
            <a:r>
              <a:rPr lang="en-US" sz="2000" b="1" dirty="0">
                <a:solidFill>
                  <a:schemeClr val="accent1">
                    <a:lumMod val="50000"/>
                  </a:schemeClr>
                </a:solidFill>
                <a:latin typeface="Calibri" charset="0"/>
                <a:ea typeface="Calibri" charset="0"/>
                <a:cs typeface="Calibri" charset="0"/>
              </a:rPr>
              <a:t>work </a:t>
            </a:r>
            <a:r>
              <a:rPr lang="en-US" sz="2000" b="1" dirty="0">
                <a:solidFill>
                  <a:schemeClr val="accent1">
                    <a:lumMod val="50000"/>
                  </a:schemeClr>
                </a:solidFill>
                <a:latin typeface="+mn-lt"/>
                <a:ea typeface="Calibri" charset="0"/>
                <a:cs typeface="Calibri" charset="0"/>
              </a:rPr>
              <a:t>placement or </a:t>
            </a:r>
            <a:r>
              <a:rPr lang="en-US" sz="2000" b="1" dirty="0">
                <a:solidFill>
                  <a:schemeClr val="accent1">
                    <a:lumMod val="50000"/>
                  </a:schemeClr>
                </a:solidFill>
                <a:latin typeface="+mn-lt"/>
              </a:rPr>
              <a:t>clinical practice or any other unit that requires assessment over a period of time</a:t>
            </a:r>
            <a:r>
              <a:rPr lang="en-US" sz="2000" b="1" dirty="0">
                <a:latin typeface="+mn-lt"/>
              </a:rPr>
              <a:t>.</a:t>
            </a:r>
            <a:endParaRPr lang="en-US" sz="2000" b="1" dirty="0">
              <a:latin typeface="+mn-lt"/>
              <a:ea typeface="Calibri" charset="0"/>
              <a:cs typeface="Calibri" charset="0"/>
            </a:endParaRPr>
          </a:p>
          <a:p>
            <a:pPr>
              <a:lnSpc>
                <a:spcPct val="100000"/>
              </a:lnSpc>
              <a:buClr>
                <a:srgbClr val="CB203D"/>
              </a:buClr>
            </a:pPr>
            <a:endParaRPr lang="en-US" sz="2000" b="1" dirty="0">
              <a:latin typeface="+mn-lt"/>
              <a:ea typeface="Calibri" charset="0"/>
              <a:cs typeface="Calibri" charset="0"/>
            </a:endParaRPr>
          </a:p>
          <a:p>
            <a:pPr marL="457189" indent="-457189">
              <a:lnSpc>
                <a:spcPct val="100000"/>
              </a:lnSpc>
              <a:buClr>
                <a:srgbClr val="CB203D"/>
              </a:buClr>
              <a:buFont typeface="Courier New" charset="0"/>
              <a:buChar char="o"/>
            </a:pPr>
            <a:r>
              <a:rPr lang="en-US" sz="2000" b="1" dirty="0">
                <a:solidFill>
                  <a:schemeClr val="accent1">
                    <a:lumMod val="50000"/>
                  </a:schemeClr>
                </a:solidFill>
                <a:latin typeface="+mn-lt"/>
                <a:ea typeface="Calibri" charset="0"/>
                <a:cs typeface="Calibri" charset="0"/>
              </a:rPr>
              <a:t>Fail </a:t>
            </a:r>
            <a:r>
              <a:rPr lang="en-US" sz="2000" dirty="0">
                <a:latin typeface="+mn-lt"/>
                <a:ea typeface="Calibri" charset="0"/>
                <a:cs typeface="Calibri" charset="0"/>
              </a:rPr>
              <a:t>in </a:t>
            </a:r>
            <a:r>
              <a:rPr lang="en-US" sz="2000" b="1" dirty="0">
                <a:solidFill>
                  <a:schemeClr val="accent1">
                    <a:lumMod val="50000"/>
                  </a:schemeClr>
                </a:solidFill>
                <a:latin typeface="+mn-lt"/>
                <a:ea typeface="Calibri" charset="0"/>
                <a:cs typeface="Calibri" charset="0"/>
              </a:rPr>
              <a:t>some study-units.</a:t>
            </a:r>
          </a:p>
          <a:p>
            <a:pPr marL="457189" indent="-457189">
              <a:lnSpc>
                <a:spcPct val="100000"/>
              </a:lnSpc>
              <a:buClr>
                <a:srgbClr val="CB203D"/>
              </a:buClr>
              <a:buFont typeface="Courier New" charset="0"/>
              <a:buChar char="o"/>
            </a:pPr>
            <a:endParaRPr lang="en-US" sz="2000" b="1" dirty="0">
              <a:solidFill>
                <a:schemeClr val="accent1">
                  <a:lumMod val="50000"/>
                </a:schemeClr>
              </a:solidFill>
              <a:latin typeface="Calibri" charset="0"/>
              <a:ea typeface="Calibri" charset="0"/>
              <a:cs typeface="Calibri" charset="0"/>
            </a:endParaRPr>
          </a:p>
          <a:p>
            <a:pPr marL="457189" indent="-457189">
              <a:lnSpc>
                <a:spcPct val="100000"/>
              </a:lnSpc>
              <a:buClr>
                <a:srgbClr val="CB203D"/>
              </a:buClr>
              <a:buFont typeface="Courier New" charset="0"/>
              <a:buChar char="o"/>
            </a:pPr>
            <a:r>
              <a:rPr lang="en-US" sz="2000" b="1" dirty="0">
                <a:solidFill>
                  <a:schemeClr val="accent1">
                    <a:lumMod val="50000"/>
                  </a:schemeClr>
                </a:solidFill>
                <a:latin typeface="Calibri" charset="0"/>
                <a:ea typeface="Calibri" charset="0"/>
                <a:cs typeface="Calibri" charset="0"/>
              </a:rPr>
              <a:t>In total failed in not more than 20 credits.</a:t>
            </a: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dirty="0">
              <a:latin typeface="Calibri" charset="0"/>
              <a:ea typeface="Calibri" charset="0"/>
              <a:cs typeface="Calibri" charset="0"/>
            </a:endParaRPr>
          </a:p>
          <a:p>
            <a:pPr>
              <a:lnSpc>
                <a:spcPct val="100000"/>
              </a:lnSpc>
              <a:buClr>
                <a:srgbClr val="CB203D"/>
              </a:buClr>
            </a:pPr>
            <a:endParaRPr lang="en-US" sz="20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
        <p:nvSpPr>
          <p:cNvPr id="11" name="Rectangle 10">
            <a:extLst>
              <a:ext uri="{FF2B5EF4-FFF2-40B4-BE49-F238E27FC236}">
                <a16:creationId xmlns:a16="http://schemas.microsoft.com/office/drawing/2014/main" id="{910941C1-A5AE-9E40-BBD3-0052661FCC81}"/>
              </a:ext>
            </a:extLst>
          </p:cNvPr>
          <p:cNvSpPr/>
          <p:nvPr/>
        </p:nvSpPr>
        <p:spPr>
          <a:xfrm>
            <a:off x="7592604" y="1781482"/>
            <a:ext cx="4278829" cy="458778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buClr>
                <a:srgbClr val="CB203D"/>
              </a:buClr>
            </a:pPr>
            <a:r>
              <a:rPr lang="en-US" sz="2400" dirty="0">
                <a:solidFill>
                  <a:srgbClr val="FF0000"/>
                </a:solidFill>
              </a:rPr>
              <a:t>Student can sit for the September assessment session.</a:t>
            </a:r>
          </a:p>
          <a:p>
            <a:pPr>
              <a:buClr>
                <a:srgbClr val="CB203D"/>
              </a:buClr>
            </a:pPr>
            <a:endParaRPr lang="en-US" sz="2400" dirty="0">
              <a:solidFill>
                <a:srgbClr val="FF0000"/>
              </a:solidFill>
            </a:endParaRPr>
          </a:p>
          <a:p>
            <a:pPr algn="ctr">
              <a:lnSpc>
                <a:spcPct val="100000"/>
              </a:lnSpc>
              <a:buClr>
                <a:srgbClr val="CB203D"/>
              </a:buClr>
            </a:pPr>
            <a:r>
              <a:rPr lang="en-US" sz="2400" dirty="0">
                <a:solidFill>
                  <a:srgbClr val="FF0000"/>
                </a:solidFill>
                <a:latin typeface="Calibri" charset="0"/>
                <a:ea typeface="Calibri" charset="0"/>
                <a:cs typeface="Calibri" charset="0"/>
              </a:rPr>
              <a:t>The work placement/clinical practice/unit assessed over a period of time is </a:t>
            </a:r>
            <a:r>
              <a:rPr lang="en-US" sz="2400" u="sng" dirty="0">
                <a:solidFill>
                  <a:srgbClr val="FF0000"/>
                </a:solidFill>
                <a:latin typeface="Calibri" charset="0"/>
                <a:ea typeface="Calibri" charset="0"/>
                <a:cs typeface="Calibri" charset="0"/>
              </a:rPr>
              <a:t>either</a:t>
            </a:r>
            <a:r>
              <a:rPr lang="en-US" sz="2400" dirty="0">
                <a:solidFill>
                  <a:srgbClr val="FF0000"/>
                </a:solidFill>
                <a:latin typeface="Calibri" charset="0"/>
                <a:ea typeface="Calibri" charset="0"/>
                <a:cs typeface="Calibri" charset="0"/>
              </a:rPr>
              <a:t> referred to the following year </a:t>
            </a:r>
            <a:r>
              <a:rPr lang="en-US" sz="2400" dirty="0">
                <a:solidFill>
                  <a:srgbClr val="FF0000"/>
                </a:solidFill>
              </a:rPr>
              <a:t>(if up to 12 credits) </a:t>
            </a:r>
            <a:r>
              <a:rPr lang="en-US" sz="2400" u="sng" dirty="0">
                <a:solidFill>
                  <a:srgbClr val="FF0000"/>
                </a:solidFill>
                <a:latin typeface="Calibri" charset="0"/>
                <a:ea typeface="Calibri" charset="0"/>
                <a:cs typeface="Calibri" charset="0"/>
              </a:rPr>
              <a:t>or</a:t>
            </a:r>
            <a:r>
              <a:rPr lang="en-US" sz="2400" dirty="0">
                <a:solidFill>
                  <a:srgbClr val="FF0000"/>
                </a:solidFill>
                <a:latin typeface="Calibri" charset="0"/>
                <a:ea typeface="Calibri" charset="0"/>
                <a:cs typeface="Calibri" charset="0"/>
              </a:rPr>
              <a:t> can be done in an additional year of study.</a:t>
            </a:r>
          </a:p>
          <a:p>
            <a:pPr algn="ctr">
              <a:lnSpc>
                <a:spcPct val="100000"/>
              </a:lnSpc>
              <a:buClr>
                <a:srgbClr val="CB203D"/>
              </a:buClr>
            </a:pPr>
            <a:r>
              <a:rPr lang="en-US" sz="2400" dirty="0">
                <a:solidFill>
                  <a:srgbClr val="FF0000"/>
                </a:solidFill>
                <a:latin typeface="Calibri" charset="0"/>
                <a:ea typeface="Calibri" charset="0"/>
                <a:cs typeface="Calibri" charset="0"/>
              </a:rPr>
              <a:t> </a:t>
            </a:r>
            <a:r>
              <a:rPr lang="en-US" sz="2000" dirty="0">
                <a:solidFill>
                  <a:schemeClr val="tx1"/>
                </a:solidFill>
              </a:rPr>
              <a:t>(PG </a:t>
            </a:r>
            <a:r>
              <a:rPr lang="en-US" sz="2000" dirty="0" err="1">
                <a:solidFill>
                  <a:schemeClr val="tx1"/>
                </a:solidFill>
              </a:rPr>
              <a:t>Reg</a:t>
            </a:r>
            <a:r>
              <a:rPr lang="en-US" sz="2000" dirty="0">
                <a:solidFill>
                  <a:schemeClr val="tx1"/>
                </a:solidFill>
              </a:rPr>
              <a:t> 51)</a:t>
            </a:r>
          </a:p>
          <a:p>
            <a:pPr algn="r"/>
            <a:endParaRPr lang="en-US" sz="2000" dirty="0">
              <a:solidFill>
                <a:srgbClr val="FF0000"/>
              </a:solidFill>
            </a:endParaRPr>
          </a:p>
        </p:txBody>
      </p:sp>
    </p:spTree>
    <p:extLst>
      <p:ext uri="{BB962C8B-B14F-4D97-AF65-F5344CB8AC3E}">
        <p14:creationId xmlns:p14="http://schemas.microsoft.com/office/powerpoint/2010/main" val="286939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barn(inVertical)">
                                      <p:cBhvr>
                                        <p:cTn id="28" dur="500"/>
                                        <p:tgtEl>
                                          <p:spTgt spid="11">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barn(inVertical)">
                                      <p:cBhvr>
                                        <p:cTn id="31" dur="500"/>
                                        <p:tgtEl>
                                          <p:spTgt spid="11">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barn(inVertical)">
                                      <p:cBhvr>
                                        <p:cTn id="3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072056"/>
            <a:ext cx="8164864" cy="1150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6 </a:t>
            </a:r>
            <a:r>
              <a:rPr lang="en-US" sz="1800" b="1" dirty="0">
                <a:latin typeface="Calibri" charset="0"/>
                <a:ea typeface="Calibri" charset="0"/>
                <a:cs typeface="Calibri" charset="0"/>
              </a:rPr>
              <a:t>(June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781482"/>
            <a:ext cx="6835679" cy="4472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In the final year of a mainly taught </a:t>
            </a:r>
            <a:r>
              <a:rPr lang="en-US" sz="2200" b="1" dirty="0" err="1">
                <a:solidFill>
                  <a:schemeClr val="accent1">
                    <a:lumMod val="50000"/>
                  </a:schemeClr>
                </a:solidFill>
                <a:latin typeface="Calibri" charset="0"/>
                <a:ea typeface="Calibri" charset="0"/>
                <a:cs typeface="Calibri" charset="0"/>
              </a:rPr>
              <a:t>programme</a:t>
            </a:r>
            <a:r>
              <a:rPr lang="en-US" sz="2200" b="1" dirty="0">
                <a:solidFill>
                  <a:schemeClr val="accent1">
                    <a:lumMod val="50000"/>
                  </a:schemeClr>
                </a:solidFill>
                <a:latin typeface="Calibri" charset="0"/>
                <a:ea typeface="Calibri" charset="0"/>
                <a:cs typeface="Calibri" charset="0"/>
              </a:rPr>
              <a:t>, the student fails </a:t>
            </a:r>
            <a:r>
              <a:rPr lang="en-US" sz="2200" dirty="0">
                <a:latin typeface="Calibri" charset="0"/>
                <a:ea typeface="Calibri" charset="0"/>
                <a:cs typeface="Calibri" charset="0"/>
              </a:rPr>
              <a:t>in a </a:t>
            </a:r>
            <a:r>
              <a:rPr lang="en-US" sz="2200" b="1" dirty="0">
                <a:solidFill>
                  <a:schemeClr val="accent1">
                    <a:lumMod val="50000"/>
                  </a:schemeClr>
                </a:solidFill>
                <a:latin typeface="Calibri" charset="0"/>
                <a:ea typeface="Calibri" charset="0"/>
                <a:cs typeface="Calibri" charset="0"/>
              </a:rPr>
              <a:t>number of study-units (not more than 20 credits) and is eligible to do the reassessments in September.</a:t>
            </a:r>
          </a:p>
          <a:p>
            <a:pPr marL="457189" indent="-457189">
              <a:lnSpc>
                <a:spcPct val="100000"/>
              </a:lnSpc>
              <a:buClr>
                <a:srgbClr val="CB203D"/>
              </a:buClr>
              <a:buFont typeface="Courier New" charset="0"/>
              <a:buChar char="o"/>
            </a:pPr>
            <a:endParaRPr lang="en-US" sz="22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The student can </a:t>
            </a:r>
            <a:r>
              <a:rPr lang="en-US" sz="2400" u="sng" dirty="0">
                <a:solidFill>
                  <a:srgbClr val="FF0000"/>
                </a:solidFill>
              </a:rPr>
              <a:t>submit the Dissertation</a:t>
            </a:r>
            <a:r>
              <a:rPr lang="en-US" sz="2400" dirty="0">
                <a:solidFill>
                  <a:srgbClr val="FF0000"/>
                </a:solidFill>
              </a:rPr>
              <a:t> and </a:t>
            </a:r>
            <a:r>
              <a:rPr lang="en-US" sz="2400" u="sng" dirty="0">
                <a:solidFill>
                  <a:srgbClr val="FF0000"/>
                </a:solidFill>
              </a:rPr>
              <a:t>have it assessed</a:t>
            </a:r>
            <a:r>
              <a:rPr lang="en-US" sz="2400" dirty="0">
                <a:solidFill>
                  <a:srgbClr val="FF0000"/>
                </a:solidFill>
              </a:rPr>
              <a:t> even if the taught study-units are still being assessed or if the student is still waiting for the results of the taught study-unit/s to be published.</a:t>
            </a:r>
          </a:p>
          <a:p>
            <a:pPr algn="ctr"/>
            <a:endParaRPr lang="en-US" sz="2400" dirty="0">
              <a:solidFill>
                <a:srgbClr val="FF0000"/>
              </a:solidFill>
            </a:endParaRPr>
          </a:p>
          <a:p>
            <a:pPr algn="r"/>
            <a:r>
              <a:rPr lang="en-US" sz="2000" dirty="0">
                <a:solidFill>
                  <a:schemeClr val="tx1"/>
                </a:solidFill>
                <a:latin typeface="Calibri" charset="0"/>
                <a:ea typeface="Calibri" charset="0"/>
                <a:cs typeface="Calibri" charset="0"/>
              </a:rPr>
              <a:t>(PG 60(6))</a:t>
            </a:r>
          </a:p>
          <a:p>
            <a:pPr algn="ct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184429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072056"/>
            <a:ext cx="8164864" cy="1150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7 </a:t>
            </a:r>
            <a:r>
              <a:rPr lang="en-US" sz="1800" b="1" dirty="0">
                <a:latin typeface="Calibri" charset="0"/>
                <a:ea typeface="Calibri" charset="0"/>
                <a:cs typeface="Calibri" charset="0"/>
              </a:rPr>
              <a:t>(June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781482"/>
            <a:ext cx="6835679" cy="4472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In a mainly by research </a:t>
            </a:r>
            <a:r>
              <a:rPr lang="en-US" sz="2200" b="1" dirty="0" err="1">
                <a:solidFill>
                  <a:schemeClr val="accent1">
                    <a:lumMod val="50000"/>
                  </a:schemeClr>
                </a:solidFill>
                <a:latin typeface="Calibri" charset="0"/>
                <a:ea typeface="Calibri" charset="0"/>
                <a:cs typeface="Calibri" charset="0"/>
              </a:rPr>
              <a:t>programme</a:t>
            </a:r>
            <a:r>
              <a:rPr lang="en-US" sz="2200" b="1" dirty="0">
                <a:solidFill>
                  <a:schemeClr val="accent1">
                    <a:lumMod val="50000"/>
                  </a:schemeClr>
                </a:solidFill>
                <a:latin typeface="Calibri" charset="0"/>
                <a:ea typeface="Calibri" charset="0"/>
                <a:cs typeface="Calibri" charset="0"/>
              </a:rPr>
              <a:t>, the student fails </a:t>
            </a:r>
            <a:r>
              <a:rPr lang="en-US" sz="2200" dirty="0">
                <a:latin typeface="Calibri" charset="0"/>
                <a:ea typeface="Calibri" charset="0"/>
                <a:cs typeface="Calibri" charset="0"/>
              </a:rPr>
              <a:t>in the taught </a:t>
            </a:r>
            <a:r>
              <a:rPr lang="en-US" sz="2200" b="1" dirty="0">
                <a:solidFill>
                  <a:schemeClr val="accent1">
                    <a:lumMod val="50000"/>
                  </a:schemeClr>
                </a:solidFill>
                <a:latin typeface="Calibri" charset="0"/>
                <a:ea typeface="Calibri" charset="0"/>
                <a:cs typeface="Calibri" charset="0"/>
              </a:rPr>
              <a:t>study-unit/s and is eligible to do the reassessments in September.</a:t>
            </a:r>
          </a:p>
          <a:p>
            <a:pPr marL="457189" indent="-457189">
              <a:lnSpc>
                <a:spcPct val="100000"/>
              </a:lnSpc>
              <a:buClr>
                <a:srgbClr val="CB203D"/>
              </a:buClr>
              <a:buFont typeface="Courier New" charset="0"/>
              <a:buChar char="o"/>
            </a:pPr>
            <a:endParaRPr lang="en-US" sz="22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The student </a:t>
            </a:r>
            <a:r>
              <a:rPr lang="en-US" sz="2400" u="sng" dirty="0">
                <a:solidFill>
                  <a:srgbClr val="FF0000"/>
                </a:solidFill>
              </a:rPr>
              <a:t>shall not be allowed to submit</a:t>
            </a:r>
            <a:r>
              <a:rPr lang="en-US" sz="2400" dirty="0">
                <a:solidFill>
                  <a:srgbClr val="FF0000"/>
                </a:solidFill>
              </a:rPr>
              <a:t> </a:t>
            </a:r>
            <a:r>
              <a:rPr lang="en-US" sz="2400" u="sng" dirty="0">
                <a:solidFill>
                  <a:srgbClr val="FF0000"/>
                </a:solidFill>
              </a:rPr>
              <a:t>the Dissertation</a:t>
            </a:r>
            <a:r>
              <a:rPr lang="en-US" sz="2400" dirty="0">
                <a:solidFill>
                  <a:srgbClr val="FF0000"/>
                </a:solidFill>
              </a:rPr>
              <a:t> before all the taught study-units have been completed.</a:t>
            </a:r>
          </a:p>
          <a:p>
            <a:pPr algn="ctr"/>
            <a:endParaRPr lang="en-US" sz="2400" dirty="0">
              <a:solidFill>
                <a:srgbClr val="FF0000"/>
              </a:solidFill>
            </a:endParaRPr>
          </a:p>
          <a:p>
            <a:pPr algn="ctr"/>
            <a:r>
              <a:rPr lang="en-US" sz="2400" dirty="0">
                <a:solidFill>
                  <a:srgbClr val="FF0000"/>
                </a:solidFill>
              </a:rPr>
              <a:t>If the dissertation is still submitted, the dissertation shall </a:t>
            </a:r>
            <a:r>
              <a:rPr lang="en-US" sz="2400" u="sng" dirty="0">
                <a:solidFill>
                  <a:srgbClr val="FF0000"/>
                </a:solidFill>
              </a:rPr>
              <a:t>not be assessed.</a:t>
            </a:r>
            <a:endParaRPr lang="en-US" sz="2400" dirty="0">
              <a:solidFill>
                <a:srgbClr val="FF0000"/>
              </a:solidFill>
            </a:endParaRPr>
          </a:p>
          <a:p>
            <a:pPr algn="r"/>
            <a:r>
              <a:rPr lang="en-US" sz="2000" dirty="0">
                <a:solidFill>
                  <a:schemeClr val="tx1"/>
                </a:solidFill>
                <a:latin typeface="Calibri" charset="0"/>
                <a:ea typeface="Calibri" charset="0"/>
                <a:cs typeface="Calibri" charset="0"/>
              </a:rPr>
              <a:t>PG 60(6)</a:t>
            </a:r>
          </a:p>
          <a:p>
            <a:pPr algn="ct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19477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barn(inVertical)">
                                      <p:cBhvr>
                                        <p:cTn id="2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8 </a:t>
            </a:r>
            <a:r>
              <a:rPr lang="en-US" sz="1800" b="1" dirty="0">
                <a:latin typeface="Calibri" charset="0"/>
                <a:ea typeface="Calibri" charset="0"/>
                <a:cs typeface="Calibri" charset="0"/>
              </a:rPr>
              <a:t>(September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Fail </a:t>
            </a:r>
            <a:r>
              <a:rPr lang="en-US" sz="2200" dirty="0">
                <a:latin typeface="Calibri" charset="0"/>
                <a:ea typeface="Calibri" charset="0"/>
                <a:cs typeface="Calibri" charset="0"/>
              </a:rPr>
              <a:t>in the </a:t>
            </a:r>
            <a:r>
              <a:rPr lang="en-US" sz="2200" b="1" u="sng" dirty="0">
                <a:solidFill>
                  <a:schemeClr val="accent1">
                    <a:lumMod val="50000"/>
                  </a:schemeClr>
                </a:solidFill>
                <a:latin typeface="Calibri" charset="0"/>
                <a:ea typeface="Calibri" charset="0"/>
                <a:cs typeface="Calibri" charset="0"/>
              </a:rPr>
              <a:t>reassessment</a:t>
            </a:r>
            <a:r>
              <a:rPr lang="en-US" sz="2200" dirty="0">
                <a:latin typeface="Calibri" charset="0"/>
                <a:ea typeface="Calibri" charset="0"/>
                <a:cs typeface="Calibri" charset="0"/>
              </a:rPr>
              <a:t> of </a:t>
            </a:r>
            <a:r>
              <a:rPr lang="en-US" sz="2200" b="1" u="sng" dirty="0">
                <a:solidFill>
                  <a:schemeClr val="accent1">
                    <a:lumMod val="50000"/>
                  </a:schemeClr>
                </a:solidFill>
                <a:latin typeface="Calibri" charset="0"/>
                <a:ea typeface="Calibri" charset="0"/>
                <a:cs typeface="Calibri" charset="0"/>
              </a:rPr>
              <a:t>more than one taught </a:t>
            </a:r>
            <a:r>
              <a:rPr lang="en-US" sz="2200" b="1" dirty="0">
                <a:solidFill>
                  <a:schemeClr val="accent1">
                    <a:lumMod val="50000"/>
                  </a:schemeClr>
                </a:solidFill>
                <a:latin typeface="Calibri" charset="0"/>
                <a:ea typeface="Calibri" charset="0"/>
                <a:cs typeface="Calibri" charset="0"/>
              </a:rPr>
              <a:t>compulsory study-units.</a:t>
            </a:r>
          </a:p>
          <a:p>
            <a:pPr>
              <a:lnSpc>
                <a:spcPct val="100000"/>
              </a:lnSpc>
              <a:buClr>
                <a:srgbClr val="CB203D"/>
              </a:buClr>
            </a:pPr>
            <a:endParaRPr lang="en-US" sz="22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is deemed to have failed the course as failed in the two assessment attempts of more than one compulsory study-unit.</a:t>
            </a:r>
          </a:p>
          <a:p>
            <a:pPr algn="r"/>
            <a:r>
              <a:rPr lang="en-US" sz="2000" dirty="0">
                <a:solidFill>
                  <a:schemeClr val="tx1"/>
                </a:solidFill>
                <a:latin typeface="Calibri" charset="0"/>
                <a:ea typeface="Calibri" charset="0"/>
                <a:cs typeface="Calibri" charset="0"/>
              </a:rPr>
              <a:t>(PG </a:t>
            </a:r>
            <a:r>
              <a:rPr lang="en-US" sz="2000" dirty="0" err="1">
                <a:solidFill>
                  <a:schemeClr val="tx1"/>
                </a:solidFill>
                <a:latin typeface="Calibri" charset="0"/>
                <a:ea typeface="Calibri" charset="0"/>
                <a:cs typeface="Calibri" charset="0"/>
              </a:rPr>
              <a:t>Reg</a:t>
            </a:r>
            <a:r>
              <a:rPr lang="en-US" sz="2000" dirty="0">
                <a:solidFill>
                  <a:schemeClr val="tx1"/>
                </a:solidFill>
                <a:latin typeface="Calibri" charset="0"/>
                <a:ea typeface="Calibri" charset="0"/>
                <a:cs typeface="Calibri" charset="0"/>
              </a:rPr>
              <a:t> 49)</a:t>
            </a:r>
          </a:p>
          <a:p>
            <a:pPr algn="ct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16514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502151" y="-5799420"/>
            <a:ext cx="7674614" cy="7988033"/>
          </a:xfrm>
        </p:spPr>
      </p:pic>
      <p:sp>
        <p:nvSpPr>
          <p:cNvPr id="7" name="Slide Number Placeholder 6"/>
          <p:cNvSpPr>
            <a:spLocks noGrp="1"/>
          </p:cNvSpPr>
          <p:nvPr>
            <p:ph type="sldNum" sz="quarter" idx="12"/>
          </p:nvPr>
        </p:nvSpPr>
        <p:spPr/>
        <p:txBody>
          <a:bodyPr/>
          <a:lstStyle/>
          <a:p>
            <a:fld id="{D5025753-AC55-D040-8716-3E6E234479F7}" type="slidenum">
              <a:rPr lang="en-US" smtClean="0"/>
              <a:t>5</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600" b="1" dirty="0">
                <a:solidFill>
                  <a:schemeClr val="bg1"/>
                </a:solidFill>
                <a:latin typeface="Calibri" charset="0"/>
                <a:ea typeface="Calibri" charset="0"/>
                <a:cs typeface="Calibri" charset="0"/>
              </a:rPr>
              <a:t>Progression in terms of the      UG Regulations</a:t>
            </a:r>
            <a:endParaRPr lang="en-US" sz="4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6001643"/>
          </a:xfrm>
          <a:prstGeom prst="rect">
            <a:avLst/>
          </a:prstGeom>
        </p:spPr>
        <p:txBody>
          <a:bodyPr wrap="square">
            <a:spAutoFit/>
          </a:bodyPr>
          <a:lstStyle/>
          <a:p>
            <a:r>
              <a:rPr lang="en-GB" sz="2400" b="1" dirty="0"/>
              <a:t>After the June assessment session</a:t>
            </a:r>
            <a:r>
              <a:rPr lang="en-GB" sz="2400" dirty="0"/>
              <a:t>:</a:t>
            </a:r>
          </a:p>
          <a:p>
            <a:endParaRPr lang="en-GB" sz="2400" dirty="0"/>
          </a:p>
          <a:p>
            <a:pPr marL="342900" indent="-342900">
              <a:buFont typeface="Arial" panose="020B0604020202020204" pitchFamily="34" charset="0"/>
              <a:buChar char="•"/>
            </a:pPr>
            <a:r>
              <a:rPr lang="en-GB" sz="2200" dirty="0"/>
              <a:t>if students have </a:t>
            </a:r>
            <a:r>
              <a:rPr lang="mt-MT" sz="2200" b="1" u="sng" dirty="0">
                <a:solidFill>
                  <a:schemeClr val="accent1">
                    <a:lumMod val="50000"/>
                  </a:schemeClr>
                </a:solidFill>
              </a:rPr>
              <a:t>not more</a:t>
            </a:r>
            <a:r>
              <a:rPr lang="en-GB" sz="2200" b="1" u="sng" dirty="0">
                <a:solidFill>
                  <a:schemeClr val="accent1">
                    <a:lumMod val="50000"/>
                  </a:schemeClr>
                </a:solidFill>
              </a:rPr>
              <a:t> than 20 credits</a:t>
            </a:r>
            <a:r>
              <a:rPr lang="en-GB" sz="2200" b="1" dirty="0">
                <a:solidFill>
                  <a:schemeClr val="accent1">
                    <a:lumMod val="50000"/>
                  </a:schemeClr>
                </a:solidFill>
              </a:rPr>
              <a:t> </a:t>
            </a:r>
            <a:r>
              <a:rPr lang="en-GB" sz="2200" dirty="0"/>
              <a:t>for </a:t>
            </a:r>
            <a:r>
              <a:rPr lang="en-US" sz="2200" dirty="0"/>
              <a:t>incomplete study-units (failure and/or absence)</a:t>
            </a:r>
            <a:r>
              <a:rPr lang="en-GB" sz="2200" dirty="0"/>
              <a:t>, they can </a:t>
            </a:r>
            <a:r>
              <a:rPr lang="en-GB" sz="2200" b="1" dirty="0">
                <a:solidFill>
                  <a:schemeClr val="accent1">
                    <a:lumMod val="50000"/>
                  </a:schemeClr>
                </a:solidFill>
              </a:rPr>
              <a:t>do the assessments in the September</a:t>
            </a:r>
            <a:r>
              <a:rPr lang="en-GB" sz="2200" dirty="0">
                <a:solidFill>
                  <a:schemeClr val="accent1">
                    <a:lumMod val="50000"/>
                  </a:schemeClr>
                </a:solidFill>
              </a:rPr>
              <a:t> </a:t>
            </a:r>
            <a:r>
              <a:rPr lang="en-GB" sz="2200" b="1" dirty="0">
                <a:solidFill>
                  <a:schemeClr val="accent1">
                    <a:lumMod val="50000"/>
                  </a:schemeClr>
                </a:solidFill>
              </a:rPr>
              <a:t>assessment session</a:t>
            </a:r>
            <a:r>
              <a:rPr lang="mt-MT" sz="2200" b="1" dirty="0">
                <a:solidFill>
                  <a:schemeClr val="accent1">
                    <a:lumMod val="50000"/>
                  </a:schemeClr>
                </a:solidFill>
              </a:rPr>
              <a:t>.</a:t>
            </a:r>
            <a:r>
              <a:rPr lang="en-GB" sz="2200" b="1" dirty="0">
                <a:solidFill>
                  <a:schemeClr val="accent1">
                    <a:lumMod val="50000"/>
                  </a:schemeClr>
                </a:solidFill>
              </a:rPr>
              <a:t> </a:t>
            </a:r>
            <a:r>
              <a:rPr lang="en-US" sz="2200" dirty="0"/>
              <a:t>(UG </a:t>
            </a:r>
            <a:r>
              <a:rPr lang="mt-MT" sz="2200" dirty="0"/>
              <a:t>R</a:t>
            </a:r>
            <a:r>
              <a:rPr lang="en-US" sz="2200" dirty="0" err="1"/>
              <a:t>eg</a:t>
            </a:r>
            <a:r>
              <a:rPr lang="en-US" sz="2200" dirty="0"/>
              <a:t> 66(1)).</a:t>
            </a:r>
            <a:r>
              <a:rPr lang="mt-MT" sz="2200" dirty="0"/>
              <a:t>  </a:t>
            </a:r>
            <a:r>
              <a:rPr lang="en-US" sz="2200" dirty="0"/>
              <a:t>This total shall include also any incomplete referred study-units</a:t>
            </a:r>
            <a:r>
              <a:rPr lang="mt-MT" sz="2200" dirty="0"/>
              <a:t>;</a:t>
            </a:r>
            <a:endParaRPr lang="en-US" sz="2200" dirty="0"/>
          </a:p>
          <a:p>
            <a:endParaRPr lang="en-GB" sz="2200" dirty="0"/>
          </a:p>
          <a:p>
            <a:pPr marL="342900" indent="-342900">
              <a:buFont typeface="Arial" panose="020B0604020202020204" pitchFamily="34" charset="0"/>
              <a:buChar char="•"/>
            </a:pPr>
            <a:r>
              <a:rPr lang="en-GB" sz="2200" dirty="0"/>
              <a:t>if students have </a:t>
            </a:r>
            <a:r>
              <a:rPr lang="en-GB" sz="2200" b="1" u="sng" dirty="0">
                <a:solidFill>
                  <a:schemeClr val="accent1">
                    <a:lumMod val="50000"/>
                  </a:schemeClr>
                </a:solidFill>
              </a:rPr>
              <a:t>more than 20 credits </a:t>
            </a:r>
            <a:r>
              <a:rPr lang="en-GB" sz="2200" dirty="0"/>
              <a:t>for incomplete study-units</a:t>
            </a:r>
            <a:r>
              <a:rPr lang="mt-MT" sz="2200" dirty="0"/>
              <a:t> </a:t>
            </a:r>
            <a:r>
              <a:rPr lang="en-US" sz="2200" dirty="0"/>
              <a:t>(failure and/or absence)</a:t>
            </a:r>
            <a:r>
              <a:rPr lang="en-GB" sz="2200" dirty="0"/>
              <a:t>, </a:t>
            </a:r>
            <a:r>
              <a:rPr lang="en-GB" sz="2200" b="1" dirty="0">
                <a:solidFill>
                  <a:schemeClr val="accent1">
                    <a:lumMod val="50000"/>
                  </a:schemeClr>
                </a:solidFill>
              </a:rPr>
              <a:t>in the September</a:t>
            </a:r>
            <a:r>
              <a:rPr lang="en-GB" sz="2200" b="1" dirty="0">
                <a:solidFill>
                  <a:srgbClr val="FF0000"/>
                </a:solidFill>
              </a:rPr>
              <a:t> </a:t>
            </a:r>
            <a:r>
              <a:rPr lang="en-GB" sz="2200" b="1" dirty="0">
                <a:solidFill>
                  <a:schemeClr val="accent1">
                    <a:lumMod val="50000"/>
                  </a:schemeClr>
                </a:solidFill>
              </a:rPr>
              <a:t>assessment session </a:t>
            </a:r>
            <a:r>
              <a:rPr lang="en-GB" sz="2200" dirty="0"/>
              <a:t>they can </a:t>
            </a:r>
            <a:r>
              <a:rPr lang="en-GB" sz="2200" b="1" u="sng" dirty="0">
                <a:solidFill>
                  <a:schemeClr val="accent1">
                    <a:lumMod val="50000"/>
                  </a:schemeClr>
                </a:solidFill>
              </a:rPr>
              <a:t>do</a:t>
            </a:r>
            <a:r>
              <a:rPr lang="en-GB" sz="2200" b="1" dirty="0">
                <a:solidFill>
                  <a:schemeClr val="accent1">
                    <a:lumMod val="50000"/>
                  </a:schemeClr>
                </a:solidFill>
              </a:rPr>
              <a:t> the assessments for any incomplete referred study-units</a:t>
            </a:r>
            <a:r>
              <a:rPr lang="en-GB" sz="2200" b="1" dirty="0">
                <a:solidFill>
                  <a:schemeClr val="accent1">
                    <a:lumMod val="75000"/>
                  </a:schemeClr>
                </a:solidFill>
              </a:rPr>
              <a:t> </a:t>
            </a:r>
            <a:r>
              <a:rPr lang="en-GB" sz="2200" b="1" dirty="0">
                <a:solidFill>
                  <a:schemeClr val="accent1">
                    <a:lumMod val="50000"/>
                  </a:schemeClr>
                </a:solidFill>
              </a:rPr>
              <a:t>but </a:t>
            </a:r>
            <a:r>
              <a:rPr lang="en-GB" sz="2200" b="1" u="sng" dirty="0">
                <a:solidFill>
                  <a:schemeClr val="accent1">
                    <a:lumMod val="50000"/>
                  </a:schemeClr>
                </a:solidFill>
              </a:rPr>
              <a:t>cannot do</a:t>
            </a:r>
            <a:r>
              <a:rPr lang="en-GB" sz="2200" b="1" dirty="0">
                <a:solidFill>
                  <a:schemeClr val="accent1">
                    <a:lumMod val="50000"/>
                  </a:schemeClr>
                </a:solidFill>
              </a:rPr>
              <a:t> the assessments</a:t>
            </a:r>
            <a:r>
              <a:rPr lang="en-US" sz="2200" b="1" dirty="0">
                <a:solidFill>
                  <a:schemeClr val="accent1">
                    <a:lumMod val="50000"/>
                  </a:schemeClr>
                </a:solidFill>
              </a:rPr>
              <a:t> for incomplete study-units (failure and/or absence)</a:t>
            </a:r>
            <a:r>
              <a:rPr lang="mt-MT" sz="2200" b="1" dirty="0">
                <a:solidFill>
                  <a:schemeClr val="accent1">
                    <a:lumMod val="50000"/>
                  </a:schemeClr>
                </a:solidFill>
              </a:rPr>
              <a:t> </a:t>
            </a:r>
            <a:r>
              <a:rPr lang="en-US" sz="2200" b="1" dirty="0">
                <a:solidFill>
                  <a:schemeClr val="accent1">
                    <a:lumMod val="50000"/>
                  </a:schemeClr>
                </a:solidFill>
              </a:rPr>
              <a:t>pertaining to the current year</a:t>
            </a:r>
            <a:r>
              <a:rPr lang="mt-MT" sz="2200" b="1" dirty="0">
                <a:solidFill>
                  <a:schemeClr val="accent1">
                    <a:lumMod val="50000"/>
                  </a:schemeClr>
                </a:solidFill>
              </a:rPr>
              <a:t>.</a:t>
            </a:r>
            <a:r>
              <a:rPr lang="en-US" sz="2200" dirty="0">
                <a:solidFill>
                  <a:schemeClr val="accent1">
                    <a:lumMod val="50000"/>
                  </a:schemeClr>
                </a:solidFill>
              </a:rPr>
              <a:t> </a:t>
            </a:r>
            <a:r>
              <a:rPr lang="en-US" sz="2200" dirty="0"/>
              <a:t>(UG </a:t>
            </a:r>
            <a:r>
              <a:rPr lang="mt-MT" sz="2200" dirty="0"/>
              <a:t>R</a:t>
            </a:r>
            <a:r>
              <a:rPr lang="en-US" sz="2200" dirty="0" err="1"/>
              <a:t>eg</a:t>
            </a:r>
            <a:r>
              <a:rPr lang="en-US" sz="2200" dirty="0"/>
              <a:t> 66(2)).  </a:t>
            </a:r>
            <a:endParaRPr lang="en-GB" sz="2200" dirty="0"/>
          </a:p>
          <a:p>
            <a:pPr algn="r"/>
            <a:endParaRPr lang="en-GB" sz="2400" dirty="0"/>
          </a:p>
          <a:p>
            <a:pPr algn="just"/>
            <a:r>
              <a:rPr lang="en-GB" sz="2000" dirty="0"/>
              <a:t>      </a:t>
            </a:r>
          </a:p>
          <a:p>
            <a:pPr marL="800100" lvl="1" indent="-342900">
              <a:buFont typeface="Arial" panose="020B0604020202020204" pitchFamily="34" charset="0"/>
              <a:buChar char="•"/>
            </a:pPr>
            <a:endParaRPr lang="en-GB" sz="2400" dirty="0"/>
          </a:p>
          <a:p>
            <a:endParaRPr lang="en-US" sz="2400" i="1" dirty="0">
              <a:latin typeface="Calibri" charset="0"/>
              <a:ea typeface="Calibri" charset="0"/>
              <a:cs typeface="Calibri" charset="0"/>
            </a:endParaRPr>
          </a:p>
          <a:p>
            <a:pPr>
              <a:lnSpc>
                <a:spcPct val="200000"/>
              </a:lnSpc>
              <a:buClr>
                <a:srgbClr val="CB203D"/>
              </a:buClr>
            </a:pPr>
            <a:r>
              <a:rPr lang="en-US" altLang="en-US" sz="1000" dirty="0"/>
              <a:t> </a:t>
            </a:r>
            <a:endParaRPr lang="en-US" altLang="en-US" sz="1000" dirty="0">
              <a:latin typeface="Arial" panose="020B0604020202020204" pitchFamily="34" charset="0"/>
            </a:endParaRPr>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95030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2" end="2"/>
                                            </p:txEl>
                                          </p:spTgt>
                                        </p:tgtEl>
                                        <p:attrNameLst>
                                          <p:attrName>style.visibility</p:attrName>
                                        </p:attrNameLst>
                                      </p:cBhvr>
                                      <p:to>
                                        <p:strVal val="visible"/>
                                      </p:to>
                                    </p:set>
                                    <p:animEffect transition="in" filter="fade">
                                      <p:cBhvr>
                                        <p:cTn id="14" dur="1000"/>
                                        <p:tgtEl>
                                          <p:spTgt spid="39">
                                            <p:txEl>
                                              <p:pRg st="2" end="2"/>
                                            </p:txEl>
                                          </p:spTgt>
                                        </p:tgtEl>
                                      </p:cBhvr>
                                    </p:animEffect>
                                    <p:anim calcmode="lin" valueType="num">
                                      <p:cBhvr>
                                        <p:cTn id="15"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4" end="4"/>
                                            </p:txEl>
                                          </p:spTgt>
                                        </p:tgtEl>
                                        <p:attrNameLst>
                                          <p:attrName>style.visibility</p:attrName>
                                        </p:attrNameLst>
                                      </p:cBhvr>
                                      <p:to>
                                        <p:strVal val="visible"/>
                                      </p:to>
                                    </p:set>
                                    <p:animEffect transition="in" filter="fade">
                                      <p:cBhvr>
                                        <p:cTn id="21" dur="1000"/>
                                        <p:tgtEl>
                                          <p:spTgt spid="39">
                                            <p:txEl>
                                              <p:pRg st="4" end="4"/>
                                            </p:txEl>
                                          </p:spTgt>
                                        </p:tgtEl>
                                      </p:cBhvr>
                                    </p:animEffect>
                                    <p:anim calcmode="lin" valueType="num">
                                      <p:cBhvr>
                                        <p:cTn id="2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9 </a:t>
            </a:r>
            <a:r>
              <a:rPr lang="en-US" sz="1800" b="1" dirty="0">
                <a:latin typeface="Calibri" charset="0"/>
                <a:ea typeface="Calibri" charset="0"/>
                <a:cs typeface="Calibri" charset="0"/>
              </a:rPr>
              <a:t>(September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After having sat for ALL the assessments and reassessments of the taught study-units, the student fails </a:t>
            </a:r>
            <a:r>
              <a:rPr lang="en-US" sz="2200" dirty="0">
                <a:latin typeface="Calibri" charset="0"/>
                <a:ea typeface="Calibri" charset="0"/>
                <a:cs typeface="Calibri" charset="0"/>
              </a:rPr>
              <a:t>in the </a:t>
            </a:r>
            <a:r>
              <a:rPr lang="en-US" sz="2200" b="1" u="sng" dirty="0">
                <a:solidFill>
                  <a:schemeClr val="accent1">
                    <a:lumMod val="50000"/>
                  </a:schemeClr>
                </a:solidFill>
                <a:latin typeface="Calibri" charset="0"/>
                <a:ea typeface="Calibri" charset="0"/>
                <a:cs typeface="Calibri" charset="0"/>
              </a:rPr>
              <a:t>reassessment</a:t>
            </a:r>
            <a:r>
              <a:rPr lang="en-US" sz="2200" dirty="0">
                <a:latin typeface="Calibri" charset="0"/>
                <a:ea typeface="Calibri" charset="0"/>
                <a:cs typeface="Calibri" charset="0"/>
              </a:rPr>
              <a:t> of </a:t>
            </a:r>
            <a:r>
              <a:rPr lang="en-US" sz="2200" b="1" u="sng" dirty="0">
                <a:solidFill>
                  <a:schemeClr val="accent1">
                    <a:lumMod val="50000"/>
                  </a:schemeClr>
                </a:solidFill>
                <a:latin typeface="Calibri" charset="0"/>
                <a:ea typeface="Calibri" charset="0"/>
                <a:cs typeface="Calibri" charset="0"/>
              </a:rPr>
              <a:t>ONLY ONE taught compulsory</a:t>
            </a:r>
            <a:r>
              <a:rPr lang="en-US" sz="2200" b="1" dirty="0">
                <a:solidFill>
                  <a:schemeClr val="accent1">
                    <a:lumMod val="50000"/>
                  </a:schemeClr>
                </a:solidFill>
                <a:latin typeface="Calibri" charset="0"/>
                <a:ea typeface="Calibri" charset="0"/>
                <a:cs typeface="Calibri" charset="0"/>
              </a:rPr>
              <a:t> study-unit </a:t>
            </a:r>
            <a:r>
              <a:rPr lang="en-US" sz="2200" b="1" dirty="0">
                <a:solidFill>
                  <a:srgbClr val="FF0000"/>
                </a:solidFill>
                <a:latin typeface="Calibri" charset="0"/>
                <a:ea typeface="Calibri" charset="0"/>
                <a:cs typeface="Calibri" charset="0"/>
              </a:rPr>
              <a:t>OR</a:t>
            </a:r>
            <a:r>
              <a:rPr lang="en-US" sz="2200" b="1" dirty="0">
                <a:solidFill>
                  <a:schemeClr val="accent1">
                    <a:lumMod val="50000"/>
                  </a:schemeClr>
                </a:solidFill>
                <a:latin typeface="Calibri" charset="0"/>
                <a:ea typeface="Calibri" charset="0"/>
                <a:cs typeface="Calibri" charset="0"/>
              </a:rPr>
              <a:t> </a:t>
            </a:r>
            <a:r>
              <a:rPr lang="en-US" sz="2200" b="1" u="sng" dirty="0">
                <a:solidFill>
                  <a:schemeClr val="accent1">
                    <a:lumMod val="50000"/>
                  </a:schemeClr>
                </a:solidFill>
                <a:latin typeface="Calibri" charset="0"/>
                <a:ea typeface="Calibri" charset="0"/>
                <a:cs typeface="Calibri" charset="0"/>
              </a:rPr>
              <a:t>ONLY ONE taught elective </a:t>
            </a:r>
            <a:r>
              <a:rPr lang="en-US" sz="2200" b="1" dirty="0">
                <a:solidFill>
                  <a:schemeClr val="accent1">
                    <a:lumMod val="50000"/>
                  </a:schemeClr>
                </a:solidFill>
                <a:latin typeface="Calibri" charset="0"/>
                <a:ea typeface="Calibri" charset="0"/>
                <a:cs typeface="Calibri" charset="0"/>
              </a:rPr>
              <a:t>study-unit which cannot be substituted by an alternative study-unit.</a:t>
            </a:r>
          </a:p>
          <a:p>
            <a:pPr>
              <a:lnSpc>
                <a:spcPct val="100000"/>
              </a:lnSpc>
              <a:buClr>
                <a:srgbClr val="CB203D"/>
              </a:buClr>
            </a:pPr>
            <a:endParaRPr lang="en-US" sz="22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can refer the one taught compulsory study-unit OR the one taught elective study-unit to the following year or to an additional year, as applicable.</a:t>
            </a:r>
          </a:p>
          <a:p>
            <a:pPr algn="r"/>
            <a:r>
              <a:rPr lang="en-US" sz="2000" dirty="0">
                <a:solidFill>
                  <a:schemeClr val="tx1"/>
                </a:solidFill>
                <a:latin typeface="Calibri" charset="0"/>
                <a:ea typeface="Calibri" charset="0"/>
                <a:cs typeface="Calibri" charset="0"/>
              </a:rPr>
              <a:t>(PG Reg 47 (1))</a:t>
            </a:r>
          </a:p>
          <a:p>
            <a:pPr algn="ct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37729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10 </a:t>
            </a:r>
            <a:r>
              <a:rPr lang="en-US" sz="1800" b="1" dirty="0">
                <a:latin typeface="Calibri" charset="0"/>
                <a:ea typeface="Calibri" charset="0"/>
                <a:cs typeface="Calibri" charset="0"/>
              </a:rPr>
              <a:t>(September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After having sat for ALL the assessments and reassessments of the taught study-units, the student fails </a:t>
            </a:r>
            <a:r>
              <a:rPr lang="en-US" sz="2200" dirty="0">
                <a:latin typeface="Calibri" charset="0"/>
                <a:ea typeface="Calibri" charset="0"/>
                <a:cs typeface="Calibri" charset="0"/>
              </a:rPr>
              <a:t>in the </a:t>
            </a:r>
            <a:r>
              <a:rPr lang="en-US" sz="2200" b="1" u="sng" dirty="0">
                <a:solidFill>
                  <a:schemeClr val="accent1">
                    <a:lumMod val="50000"/>
                  </a:schemeClr>
                </a:solidFill>
                <a:latin typeface="Calibri" charset="0"/>
                <a:ea typeface="Calibri" charset="0"/>
                <a:cs typeface="Calibri" charset="0"/>
              </a:rPr>
              <a:t>reassessment</a:t>
            </a:r>
            <a:r>
              <a:rPr lang="en-US" sz="2200" dirty="0">
                <a:latin typeface="Calibri" charset="0"/>
                <a:ea typeface="Calibri" charset="0"/>
                <a:cs typeface="Calibri" charset="0"/>
              </a:rPr>
              <a:t> of </a:t>
            </a:r>
            <a:r>
              <a:rPr lang="en-US" sz="2200" b="1" u="sng" dirty="0">
                <a:solidFill>
                  <a:schemeClr val="accent1">
                    <a:lumMod val="50000"/>
                  </a:schemeClr>
                </a:solidFill>
                <a:latin typeface="Calibri" charset="0"/>
                <a:ea typeface="Calibri" charset="0"/>
                <a:cs typeface="Calibri" charset="0"/>
              </a:rPr>
              <a:t>ONE taught compulsory</a:t>
            </a:r>
            <a:r>
              <a:rPr lang="en-US" sz="2200" b="1" dirty="0">
                <a:solidFill>
                  <a:schemeClr val="accent1">
                    <a:lumMod val="50000"/>
                  </a:schemeClr>
                </a:solidFill>
                <a:latin typeface="Calibri" charset="0"/>
                <a:ea typeface="Calibri" charset="0"/>
                <a:cs typeface="Calibri" charset="0"/>
              </a:rPr>
              <a:t> study-unit </a:t>
            </a:r>
            <a:r>
              <a:rPr lang="en-US" sz="2200" b="1" dirty="0">
                <a:solidFill>
                  <a:srgbClr val="FF0000"/>
                </a:solidFill>
                <a:latin typeface="Calibri" charset="0"/>
                <a:ea typeface="Calibri" charset="0"/>
                <a:cs typeface="Calibri" charset="0"/>
              </a:rPr>
              <a:t>AND</a:t>
            </a:r>
            <a:r>
              <a:rPr lang="en-US" sz="2200" b="1" dirty="0">
                <a:solidFill>
                  <a:schemeClr val="accent1">
                    <a:lumMod val="50000"/>
                  </a:schemeClr>
                </a:solidFill>
                <a:latin typeface="Calibri" charset="0"/>
                <a:ea typeface="Calibri" charset="0"/>
                <a:cs typeface="Calibri" charset="0"/>
              </a:rPr>
              <a:t> </a:t>
            </a:r>
            <a:r>
              <a:rPr lang="en-US" sz="2200" b="1" u="sng" dirty="0">
                <a:solidFill>
                  <a:schemeClr val="accent1">
                    <a:lumMod val="50000"/>
                  </a:schemeClr>
                </a:solidFill>
                <a:latin typeface="Calibri" charset="0"/>
                <a:ea typeface="Calibri" charset="0"/>
                <a:cs typeface="Calibri" charset="0"/>
              </a:rPr>
              <a:t>ONE taught elective </a:t>
            </a:r>
            <a:r>
              <a:rPr lang="en-US" sz="2200" b="1" dirty="0">
                <a:solidFill>
                  <a:schemeClr val="accent1">
                    <a:lumMod val="50000"/>
                  </a:schemeClr>
                </a:solidFill>
                <a:latin typeface="Calibri" charset="0"/>
                <a:ea typeface="Calibri" charset="0"/>
                <a:cs typeface="Calibri" charset="0"/>
              </a:rPr>
              <a:t>study-unit which can be substituted by an alternative study-unit.</a:t>
            </a:r>
          </a:p>
          <a:p>
            <a:pPr marL="457189" indent="-457189">
              <a:lnSpc>
                <a:spcPct val="100000"/>
              </a:lnSpc>
              <a:buClr>
                <a:srgbClr val="CB203D"/>
              </a:buClr>
              <a:buFont typeface="Courier New" charset="0"/>
              <a:buChar char="o"/>
            </a:pPr>
            <a:endParaRPr lang="en-US" sz="22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2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should first follow an alternative study-unit in terms of PG Reg 50 (1), and if successful can then refer the failed taught compulsory study-unit in terms of PG 47 (1).</a:t>
            </a:r>
          </a:p>
          <a:p>
            <a:pPr algn="ct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18711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arn(inVertical)">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11 </a:t>
            </a:r>
            <a:r>
              <a:rPr lang="en-US" sz="1800" b="1" dirty="0">
                <a:latin typeface="Calibri" charset="0"/>
                <a:ea typeface="Calibri" charset="0"/>
                <a:cs typeface="Calibri" charset="0"/>
              </a:rPr>
              <a:t>(September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a:lnSpc>
                <a:spcPct val="100000"/>
              </a:lnSpc>
              <a:buClr>
                <a:srgbClr val="CB203D"/>
              </a:buClr>
            </a:pPr>
            <a:endParaRPr lang="en-US" sz="2200" b="1" dirty="0">
              <a:solidFill>
                <a:schemeClr val="accent1">
                  <a:lumMod val="50000"/>
                </a:schemeClr>
              </a:solidFill>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Fail </a:t>
            </a:r>
            <a:r>
              <a:rPr lang="en-US" sz="2200" dirty="0">
                <a:latin typeface="Calibri" charset="0"/>
                <a:ea typeface="Calibri" charset="0"/>
                <a:cs typeface="Calibri" charset="0"/>
              </a:rPr>
              <a:t>in the </a:t>
            </a:r>
            <a:r>
              <a:rPr lang="en-US" sz="2200" b="1" u="sng" dirty="0">
                <a:solidFill>
                  <a:schemeClr val="accent1">
                    <a:lumMod val="50000"/>
                  </a:schemeClr>
                </a:solidFill>
                <a:latin typeface="Calibri" charset="0"/>
                <a:ea typeface="Calibri" charset="0"/>
                <a:cs typeface="Calibri" charset="0"/>
              </a:rPr>
              <a:t>reassessment</a:t>
            </a:r>
            <a:r>
              <a:rPr lang="en-US" sz="2200" dirty="0">
                <a:latin typeface="Calibri" charset="0"/>
                <a:ea typeface="Calibri" charset="0"/>
                <a:cs typeface="Calibri" charset="0"/>
              </a:rPr>
              <a:t> of </a:t>
            </a:r>
            <a:r>
              <a:rPr lang="en-US" sz="2200" b="1" dirty="0">
                <a:solidFill>
                  <a:schemeClr val="accent1">
                    <a:lumMod val="50000"/>
                  </a:schemeClr>
                </a:solidFill>
                <a:latin typeface="Calibri" charset="0"/>
                <a:ea typeface="Calibri" charset="0"/>
                <a:cs typeface="Calibri" charset="0"/>
              </a:rPr>
              <a:t>elective study-units to which </a:t>
            </a:r>
            <a:r>
              <a:rPr lang="en-US" sz="2200" b="1" u="sng" dirty="0">
                <a:solidFill>
                  <a:schemeClr val="accent1">
                    <a:lumMod val="50000"/>
                  </a:schemeClr>
                </a:solidFill>
                <a:latin typeface="Calibri" charset="0"/>
                <a:ea typeface="Calibri" charset="0"/>
                <a:cs typeface="Calibri" charset="0"/>
              </a:rPr>
              <a:t>not more than </a:t>
            </a:r>
            <a:r>
              <a:rPr lang="en-US" sz="2200" b="1" dirty="0">
                <a:solidFill>
                  <a:schemeClr val="accent1">
                    <a:lumMod val="50000"/>
                  </a:schemeClr>
                </a:solidFill>
                <a:latin typeface="Calibri" charset="0"/>
                <a:ea typeface="Calibri" charset="0"/>
                <a:cs typeface="Calibri" charset="0"/>
              </a:rPr>
              <a:t>12 credits are assigned.</a:t>
            </a:r>
            <a:endParaRPr lang="en-US" sz="2200"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may register for alternative elective study-units (if available) in the following year.</a:t>
            </a:r>
          </a:p>
          <a:p>
            <a:pPr algn="ctr"/>
            <a:endParaRPr lang="en-US" sz="2400" dirty="0">
              <a:solidFill>
                <a:srgbClr val="FF0000"/>
              </a:solidFill>
            </a:endParaRPr>
          </a:p>
          <a:p>
            <a:pPr algn="ctr"/>
            <a:r>
              <a:rPr lang="en-US" sz="2400" dirty="0">
                <a:solidFill>
                  <a:srgbClr val="FF0000"/>
                </a:solidFill>
              </a:rPr>
              <a:t>The Board may instruct students to follow these in an additional year instead.</a:t>
            </a:r>
          </a:p>
          <a:p>
            <a:pPr algn="r"/>
            <a:r>
              <a:rPr lang="en-US" sz="2000" dirty="0">
                <a:solidFill>
                  <a:schemeClr val="tx1"/>
                </a:solidFill>
                <a:latin typeface="Calibri" charset="0"/>
                <a:ea typeface="Calibri" charset="0"/>
                <a:cs typeface="Calibri" charset="0"/>
              </a:rPr>
              <a:t>(PG </a:t>
            </a:r>
            <a:r>
              <a:rPr lang="en-US" sz="2000" dirty="0" err="1">
                <a:solidFill>
                  <a:schemeClr val="tx1"/>
                </a:solidFill>
                <a:latin typeface="Calibri" charset="0"/>
                <a:ea typeface="Calibri" charset="0"/>
                <a:cs typeface="Calibri" charset="0"/>
              </a:rPr>
              <a:t>Reg</a:t>
            </a:r>
            <a:r>
              <a:rPr lang="en-US" sz="2000" dirty="0">
                <a:solidFill>
                  <a:schemeClr val="tx1"/>
                </a:solidFill>
                <a:latin typeface="Calibri" charset="0"/>
                <a:ea typeface="Calibri" charset="0"/>
                <a:cs typeface="Calibri" charset="0"/>
              </a:rPr>
              <a:t> 50 (2)</a:t>
            </a:r>
          </a:p>
          <a:p>
            <a:pPr algn="ct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416768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barn(inVertical)">
                                      <p:cBhvr>
                                        <p:cTn id="2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12 </a:t>
            </a:r>
            <a:r>
              <a:rPr lang="en-US" sz="1800" b="1" dirty="0">
                <a:latin typeface="Calibri" charset="0"/>
                <a:ea typeface="Calibri" charset="0"/>
                <a:cs typeface="Calibri" charset="0"/>
              </a:rPr>
              <a:t>(September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a:lnSpc>
                <a:spcPct val="100000"/>
              </a:lnSpc>
              <a:buClr>
                <a:srgbClr val="CB203D"/>
              </a:buClr>
            </a:pPr>
            <a:endParaRPr lang="en-US" sz="2200" b="1" dirty="0">
              <a:solidFill>
                <a:schemeClr val="accent1">
                  <a:lumMod val="50000"/>
                </a:schemeClr>
              </a:solidFill>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Fail </a:t>
            </a:r>
            <a:r>
              <a:rPr lang="en-US" sz="2200" dirty="0">
                <a:latin typeface="Calibri" charset="0"/>
                <a:ea typeface="Calibri" charset="0"/>
                <a:cs typeface="Calibri" charset="0"/>
              </a:rPr>
              <a:t>in the </a:t>
            </a:r>
            <a:r>
              <a:rPr lang="en-US" sz="2200" b="1" u="sng" dirty="0">
                <a:solidFill>
                  <a:schemeClr val="accent1">
                    <a:lumMod val="50000"/>
                  </a:schemeClr>
                </a:solidFill>
                <a:latin typeface="Calibri" charset="0"/>
                <a:ea typeface="Calibri" charset="0"/>
                <a:cs typeface="Calibri" charset="0"/>
              </a:rPr>
              <a:t>reassessment</a:t>
            </a:r>
            <a:r>
              <a:rPr lang="en-US" sz="2200" dirty="0">
                <a:latin typeface="Calibri" charset="0"/>
                <a:ea typeface="Calibri" charset="0"/>
                <a:cs typeface="Calibri" charset="0"/>
              </a:rPr>
              <a:t> of </a:t>
            </a:r>
            <a:r>
              <a:rPr lang="en-US" sz="2200" b="1" dirty="0">
                <a:solidFill>
                  <a:schemeClr val="accent1">
                    <a:lumMod val="50000"/>
                  </a:schemeClr>
                </a:solidFill>
                <a:latin typeface="Calibri" charset="0"/>
                <a:ea typeface="Calibri" charset="0"/>
                <a:cs typeface="Calibri" charset="0"/>
              </a:rPr>
              <a:t>elective study-units to which </a:t>
            </a:r>
            <a:r>
              <a:rPr lang="en-US" sz="2200" b="1" u="sng" dirty="0">
                <a:solidFill>
                  <a:schemeClr val="accent1">
                    <a:lumMod val="50000"/>
                  </a:schemeClr>
                </a:solidFill>
                <a:latin typeface="Calibri" charset="0"/>
                <a:ea typeface="Calibri" charset="0"/>
                <a:cs typeface="Calibri" charset="0"/>
              </a:rPr>
              <a:t>more than </a:t>
            </a:r>
            <a:r>
              <a:rPr lang="en-US" sz="2200" b="1" dirty="0">
                <a:solidFill>
                  <a:schemeClr val="accent1">
                    <a:lumMod val="50000"/>
                  </a:schemeClr>
                </a:solidFill>
                <a:latin typeface="Calibri" charset="0"/>
                <a:ea typeface="Calibri" charset="0"/>
                <a:cs typeface="Calibri" charset="0"/>
              </a:rPr>
              <a:t>12 credits are assigned.</a:t>
            </a:r>
            <a:endParaRPr lang="en-US" sz="2200"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is deemed to have failed the course as failed in in the two assessment attempts of more than 12 credits for elective study-units and cannot be given the option to do alternative elective study-units.</a:t>
            </a:r>
          </a:p>
          <a:p>
            <a:pPr algn="r"/>
            <a:r>
              <a:rPr lang="en-US" sz="2000" dirty="0">
                <a:solidFill>
                  <a:schemeClr val="tx1"/>
                </a:solidFill>
                <a:latin typeface="Calibri" charset="0"/>
                <a:ea typeface="Calibri" charset="0"/>
                <a:cs typeface="Calibri" charset="0"/>
              </a:rPr>
              <a:t>(PG </a:t>
            </a:r>
            <a:r>
              <a:rPr lang="en-US" sz="2000" dirty="0" err="1">
                <a:solidFill>
                  <a:schemeClr val="tx1"/>
                </a:solidFill>
                <a:latin typeface="Calibri" charset="0"/>
                <a:ea typeface="Calibri" charset="0"/>
                <a:cs typeface="Calibri" charset="0"/>
              </a:rPr>
              <a:t>Reg</a:t>
            </a:r>
            <a:r>
              <a:rPr lang="en-US" sz="2000" dirty="0">
                <a:solidFill>
                  <a:schemeClr val="tx1"/>
                </a:solidFill>
                <a:latin typeface="Calibri" charset="0"/>
                <a:ea typeface="Calibri" charset="0"/>
                <a:cs typeface="Calibri" charset="0"/>
              </a:rPr>
              <a:t> 49)</a:t>
            </a:r>
          </a:p>
          <a:p>
            <a:pPr algn="ct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300394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13 </a:t>
            </a:r>
            <a:r>
              <a:rPr lang="en-US" sz="1800" b="1" dirty="0">
                <a:latin typeface="Calibri" charset="0"/>
                <a:ea typeface="Calibri" charset="0"/>
                <a:cs typeface="Calibri" charset="0"/>
              </a:rPr>
              <a:t>(September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a:lnSpc>
                <a:spcPct val="100000"/>
              </a:lnSpc>
              <a:buClr>
                <a:srgbClr val="CB203D"/>
              </a:buClr>
            </a:pPr>
            <a:endParaRPr lang="en-US" sz="2200" b="1" dirty="0">
              <a:solidFill>
                <a:schemeClr val="accent1">
                  <a:lumMod val="50000"/>
                </a:schemeClr>
              </a:solidFill>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Fail </a:t>
            </a:r>
            <a:r>
              <a:rPr lang="en-US" sz="2200" dirty="0">
                <a:latin typeface="Calibri" charset="0"/>
                <a:ea typeface="Calibri" charset="0"/>
                <a:cs typeface="Calibri" charset="0"/>
              </a:rPr>
              <a:t>in the </a:t>
            </a:r>
            <a:r>
              <a:rPr lang="en-US" sz="2200" b="1" u="sng" dirty="0">
                <a:solidFill>
                  <a:schemeClr val="accent1">
                    <a:lumMod val="50000"/>
                  </a:schemeClr>
                </a:solidFill>
                <a:latin typeface="Calibri" charset="0"/>
                <a:ea typeface="Calibri" charset="0"/>
                <a:cs typeface="Calibri" charset="0"/>
              </a:rPr>
              <a:t>reassessment</a:t>
            </a:r>
            <a:r>
              <a:rPr lang="en-US" sz="2200" dirty="0">
                <a:latin typeface="Calibri" charset="0"/>
                <a:ea typeface="Calibri" charset="0"/>
                <a:cs typeface="Calibri" charset="0"/>
              </a:rPr>
              <a:t> of any </a:t>
            </a:r>
            <a:r>
              <a:rPr lang="en-US" sz="2200" b="1" u="sng" dirty="0">
                <a:solidFill>
                  <a:schemeClr val="accent1">
                    <a:lumMod val="50000"/>
                  </a:schemeClr>
                </a:solidFill>
                <a:latin typeface="Calibri" charset="0"/>
                <a:ea typeface="Calibri" charset="0"/>
                <a:cs typeface="Calibri" charset="0"/>
              </a:rPr>
              <a:t>alternative</a:t>
            </a:r>
            <a:r>
              <a:rPr lang="en-US" sz="2200" b="1" dirty="0">
                <a:solidFill>
                  <a:schemeClr val="accent1">
                    <a:lumMod val="50000"/>
                  </a:schemeClr>
                </a:solidFill>
                <a:latin typeface="Calibri" charset="0"/>
                <a:ea typeface="Calibri" charset="0"/>
                <a:cs typeface="Calibri" charset="0"/>
              </a:rPr>
              <a:t> elective study-units (even if </a:t>
            </a:r>
            <a:r>
              <a:rPr lang="en-US" sz="2200" b="1" u="sng" dirty="0">
                <a:solidFill>
                  <a:schemeClr val="accent1">
                    <a:lumMod val="50000"/>
                  </a:schemeClr>
                </a:solidFill>
                <a:latin typeface="Calibri" charset="0"/>
                <a:ea typeface="Calibri" charset="0"/>
                <a:cs typeface="Calibri" charset="0"/>
              </a:rPr>
              <a:t>not more than </a:t>
            </a:r>
            <a:r>
              <a:rPr lang="en-US" sz="2200" b="1" dirty="0">
                <a:solidFill>
                  <a:schemeClr val="accent1">
                    <a:lumMod val="50000"/>
                  </a:schemeClr>
                </a:solidFill>
                <a:latin typeface="Calibri" charset="0"/>
                <a:ea typeface="Calibri" charset="0"/>
                <a:cs typeface="Calibri" charset="0"/>
              </a:rPr>
              <a:t>12 credits are assigned).</a:t>
            </a:r>
            <a:endParaRPr lang="en-US" sz="2200"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is deemed to have failed the course as failed in in the two assessment attempts of an alternative elective study-unit.  </a:t>
            </a:r>
            <a:endParaRPr lang="en-US" sz="2000" dirty="0">
              <a:solidFill>
                <a:srgbClr val="FF0000"/>
              </a:solidFill>
            </a:endParaRPr>
          </a:p>
          <a:p>
            <a:pPr algn="ctr"/>
            <a:r>
              <a:rPr lang="en-US" sz="2000" dirty="0">
                <a:solidFill>
                  <a:srgbClr val="FF0000"/>
                </a:solidFill>
                <a:latin typeface="Calibri" charset="0"/>
                <a:ea typeface="Calibri" charset="0"/>
                <a:cs typeface="Calibri" charset="0"/>
              </a:rPr>
              <a:t> </a:t>
            </a:r>
            <a:r>
              <a:rPr lang="en-US" sz="2000" dirty="0">
                <a:solidFill>
                  <a:schemeClr val="tx1"/>
                </a:solidFill>
              </a:rPr>
              <a:t>(PG </a:t>
            </a:r>
            <a:r>
              <a:rPr lang="en-US" sz="2000" dirty="0" err="1">
                <a:solidFill>
                  <a:schemeClr val="tx1"/>
                </a:solidFill>
              </a:rPr>
              <a:t>Reg</a:t>
            </a:r>
            <a:r>
              <a:rPr lang="en-US" sz="2000" dirty="0">
                <a:solidFill>
                  <a:schemeClr val="tx1"/>
                </a:solidFill>
              </a:rPr>
              <a:t> 50 (4))</a:t>
            </a: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801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14 </a:t>
            </a:r>
            <a:r>
              <a:rPr lang="en-US" sz="1800" b="1" dirty="0">
                <a:latin typeface="Calibri" charset="0"/>
                <a:ea typeface="Calibri" charset="0"/>
                <a:cs typeface="Calibri" charset="0"/>
              </a:rPr>
              <a:t>(September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Fail </a:t>
            </a:r>
            <a:r>
              <a:rPr lang="en-US" sz="2200" dirty="0">
                <a:latin typeface="Calibri" charset="0"/>
                <a:ea typeface="Calibri" charset="0"/>
                <a:cs typeface="Calibri" charset="0"/>
              </a:rPr>
              <a:t>in the </a:t>
            </a:r>
            <a:r>
              <a:rPr lang="en-US" sz="2200" b="1" u="sng" dirty="0">
                <a:solidFill>
                  <a:schemeClr val="accent1">
                    <a:lumMod val="50000"/>
                  </a:schemeClr>
                </a:solidFill>
                <a:latin typeface="Calibri" charset="0"/>
                <a:ea typeface="Calibri" charset="0"/>
                <a:cs typeface="Calibri" charset="0"/>
              </a:rPr>
              <a:t>reassessment</a:t>
            </a:r>
            <a:r>
              <a:rPr lang="en-US" sz="2200" dirty="0">
                <a:latin typeface="Calibri" charset="0"/>
                <a:ea typeface="Calibri" charset="0"/>
                <a:cs typeface="Calibri" charset="0"/>
              </a:rPr>
              <a:t> of the </a:t>
            </a:r>
            <a:r>
              <a:rPr lang="en-US" sz="2200" b="1" dirty="0">
                <a:solidFill>
                  <a:schemeClr val="accent1">
                    <a:lumMod val="50000"/>
                  </a:schemeClr>
                </a:solidFill>
                <a:latin typeface="Calibri" charset="0"/>
                <a:ea typeface="Calibri" charset="0"/>
                <a:cs typeface="Calibri" charset="0"/>
              </a:rPr>
              <a:t>ONE referred </a:t>
            </a:r>
            <a:r>
              <a:rPr lang="en-US" sz="2200" b="1" u="sng" dirty="0">
                <a:solidFill>
                  <a:schemeClr val="accent1">
                    <a:lumMod val="50000"/>
                  </a:schemeClr>
                </a:solidFill>
                <a:latin typeface="Calibri" charset="0"/>
                <a:ea typeface="Calibri" charset="0"/>
                <a:cs typeface="Calibri" charset="0"/>
              </a:rPr>
              <a:t>taught compulsory</a:t>
            </a:r>
            <a:r>
              <a:rPr lang="en-US" sz="2200" b="1" dirty="0">
                <a:solidFill>
                  <a:schemeClr val="accent1">
                    <a:lumMod val="50000"/>
                  </a:schemeClr>
                </a:solidFill>
                <a:latin typeface="Calibri" charset="0"/>
                <a:ea typeface="Calibri" charset="0"/>
                <a:cs typeface="Calibri" charset="0"/>
              </a:rPr>
              <a:t> study-unit OR of the ONE referred </a:t>
            </a:r>
            <a:r>
              <a:rPr lang="en-US" sz="2200" b="1" u="sng" dirty="0">
                <a:solidFill>
                  <a:schemeClr val="accent1">
                    <a:lumMod val="50000"/>
                  </a:schemeClr>
                </a:solidFill>
                <a:latin typeface="Calibri" charset="0"/>
                <a:ea typeface="Calibri" charset="0"/>
                <a:cs typeface="Calibri" charset="0"/>
              </a:rPr>
              <a:t>taught elective </a:t>
            </a:r>
            <a:r>
              <a:rPr lang="en-US" sz="2200" b="1" dirty="0">
                <a:solidFill>
                  <a:schemeClr val="accent1">
                    <a:lumMod val="50000"/>
                  </a:schemeClr>
                </a:solidFill>
                <a:latin typeface="Calibri" charset="0"/>
                <a:ea typeface="Calibri" charset="0"/>
                <a:cs typeface="Calibri" charset="0"/>
              </a:rPr>
              <a:t>study-unit </a:t>
            </a:r>
            <a:r>
              <a:rPr lang="en-US" sz="2200" dirty="0">
                <a:solidFill>
                  <a:schemeClr val="accent1">
                    <a:lumMod val="50000"/>
                  </a:schemeClr>
                </a:solidFill>
                <a:latin typeface="Calibri" charset="0"/>
                <a:ea typeface="Calibri" charset="0"/>
                <a:cs typeface="Calibri" charset="0"/>
              </a:rPr>
              <a:t>which cannot be substituted by an alternative study-unit</a:t>
            </a:r>
            <a:r>
              <a:rPr lang="en-US" sz="2200" b="1" dirty="0">
                <a:solidFill>
                  <a:schemeClr val="accent1">
                    <a:lumMod val="50000"/>
                  </a:schemeClr>
                </a:solidFill>
                <a:latin typeface="Calibri" charset="0"/>
                <a:ea typeface="Calibri" charset="0"/>
                <a:cs typeface="Calibri" charset="0"/>
              </a:rPr>
              <a:t>, thus failing in assessment attempts 3 &amp; 4.</a:t>
            </a:r>
          </a:p>
          <a:p>
            <a:pPr marL="457189" indent="-457189">
              <a:lnSpc>
                <a:spcPct val="100000"/>
              </a:lnSpc>
              <a:buClr>
                <a:srgbClr val="CB203D"/>
              </a:buClr>
              <a:buFont typeface="Courier New" charset="0"/>
              <a:buChar char="o"/>
            </a:pPr>
            <a:endParaRPr lang="en-US" sz="22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200" b="1" dirty="0">
              <a:solidFill>
                <a:schemeClr val="accent1">
                  <a:lumMod val="50000"/>
                </a:schemeClr>
              </a:solidFill>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is deemed to have failed the course as failed in the four assessment attempts of the study-units, allowed to be referred.</a:t>
            </a:r>
          </a:p>
          <a:p>
            <a:pPr algn="r"/>
            <a:r>
              <a:rPr lang="en-US" sz="2000" dirty="0">
                <a:solidFill>
                  <a:schemeClr val="tx1"/>
                </a:solidFill>
                <a:latin typeface="Calibri" charset="0"/>
                <a:ea typeface="Calibri" charset="0"/>
                <a:cs typeface="Calibri" charset="0"/>
              </a:rPr>
              <a:t>(PG Reg 47 (1))</a:t>
            </a:r>
          </a:p>
          <a:p>
            <a:pPr algn="ctr"/>
            <a:endParaRPr lang="en-US" sz="2000" dirty="0">
              <a:solidFill>
                <a:srgbClr val="FF0000"/>
              </a:solidFill>
            </a:endParaRP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40031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25" y="1211839"/>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700" b="1" dirty="0">
                <a:latin typeface="Calibri" charset="0"/>
                <a:ea typeface="Calibri" charset="0"/>
                <a:cs typeface="Calibri" charset="0"/>
              </a:rPr>
              <a:t>Scenario 15 </a:t>
            </a:r>
            <a:r>
              <a:rPr lang="en-US" sz="1800" b="1" dirty="0">
                <a:latin typeface="Calibri" charset="0"/>
                <a:ea typeface="Calibri" charset="0"/>
                <a:cs typeface="Calibri" charset="0"/>
              </a:rPr>
              <a:t>(September assessment session)</a:t>
            </a:r>
          </a:p>
          <a:p>
            <a:endParaRPr lang="en-US" sz="2400" dirty="0">
              <a:latin typeface="Calibri" charset="0"/>
              <a:ea typeface="Calibri" charset="0"/>
              <a:cs typeface="Calibri" charset="0"/>
            </a:endParaRPr>
          </a:p>
        </p:txBody>
      </p:sp>
      <p:sp>
        <p:nvSpPr>
          <p:cNvPr id="8" name="Title 1"/>
          <p:cNvSpPr txBox="1">
            <a:spLocks/>
          </p:cNvSpPr>
          <p:nvPr/>
        </p:nvSpPr>
        <p:spPr>
          <a:xfrm>
            <a:off x="756925" y="1972639"/>
            <a:ext cx="6835679" cy="428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a:lnSpc>
                <a:spcPct val="100000"/>
              </a:lnSpc>
              <a:buClr>
                <a:srgbClr val="CB203D"/>
              </a:buClr>
            </a:pPr>
            <a:endParaRPr lang="en-US" sz="2200" b="1" dirty="0">
              <a:solidFill>
                <a:schemeClr val="accent1">
                  <a:lumMod val="50000"/>
                </a:schemeClr>
              </a:solidFill>
              <a:latin typeface="Calibri" charset="0"/>
              <a:ea typeface="Calibri" charset="0"/>
              <a:cs typeface="Calibri" charset="0"/>
            </a:endParaRPr>
          </a:p>
          <a:p>
            <a:pPr marL="457189" indent="-457189">
              <a:lnSpc>
                <a:spcPct val="100000"/>
              </a:lnSpc>
              <a:buClr>
                <a:srgbClr val="CB203D"/>
              </a:buClr>
              <a:buFont typeface="Courier New" charset="0"/>
              <a:buChar char="o"/>
            </a:pPr>
            <a:r>
              <a:rPr lang="en-US" sz="2200" b="1" dirty="0">
                <a:solidFill>
                  <a:schemeClr val="accent1">
                    <a:lumMod val="50000"/>
                  </a:schemeClr>
                </a:solidFill>
                <a:latin typeface="Calibri" charset="0"/>
                <a:ea typeface="Calibri" charset="0"/>
                <a:cs typeface="Calibri" charset="0"/>
              </a:rPr>
              <a:t>Fail </a:t>
            </a:r>
            <a:r>
              <a:rPr lang="en-US" sz="2200" dirty="0">
                <a:latin typeface="Calibri" charset="0"/>
                <a:ea typeface="Calibri" charset="0"/>
                <a:cs typeface="Calibri" charset="0"/>
              </a:rPr>
              <a:t>in the </a:t>
            </a:r>
            <a:r>
              <a:rPr lang="en-US" sz="2200" b="1" u="sng" dirty="0">
                <a:solidFill>
                  <a:schemeClr val="accent1">
                    <a:lumMod val="50000"/>
                  </a:schemeClr>
                </a:solidFill>
                <a:latin typeface="Calibri" charset="0"/>
                <a:ea typeface="Calibri" charset="0"/>
                <a:cs typeface="Calibri" charset="0"/>
              </a:rPr>
              <a:t>re-examination </a:t>
            </a:r>
            <a:r>
              <a:rPr lang="en-US" sz="2200" dirty="0">
                <a:latin typeface="Calibri" charset="0"/>
                <a:ea typeface="Calibri" charset="0"/>
                <a:cs typeface="Calibri" charset="0"/>
              </a:rPr>
              <a:t>of the dissertation study-unit.</a:t>
            </a:r>
          </a:p>
          <a:p>
            <a:pPr>
              <a:lnSpc>
                <a:spcPct val="100000"/>
              </a:lnSpc>
              <a:buClr>
                <a:srgbClr val="CB203D"/>
              </a:buClr>
            </a:pPr>
            <a:endParaRPr lang="en-US" sz="2000" b="1" dirty="0">
              <a:latin typeface="Calibri" charset="0"/>
              <a:ea typeface="Calibri" charset="0"/>
              <a:cs typeface="Calibri" charset="0"/>
            </a:endParaRPr>
          </a:p>
          <a:p>
            <a:pPr marL="457189" indent="-457189">
              <a:lnSpc>
                <a:spcPct val="100000"/>
              </a:lnSpc>
              <a:buClr>
                <a:srgbClr val="CB203D"/>
              </a:buClr>
              <a:buFont typeface="Courier New" charset="0"/>
              <a:buChar char="o"/>
            </a:pPr>
            <a:endParaRPr lang="en-US" sz="2000" b="1" dirty="0">
              <a:latin typeface="Calibri" charset="0"/>
              <a:ea typeface="Calibri" charset="0"/>
              <a:cs typeface="Calibri" charset="0"/>
            </a:endParaRPr>
          </a:p>
          <a:p>
            <a:pPr>
              <a:lnSpc>
                <a:spcPct val="100000"/>
              </a:lnSpc>
              <a:buClr>
                <a:srgbClr val="CB203D"/>
              </a:buClr>
            </a:pPr>
            <a:endParaRPr lang="en-US" sz="2000" b="1" dirty="0">
              <a:latin typeface="Calibri" charset="0"/>
              <a:ea typeface="Calibri" charset="0"/>
              <a:cs typeface="Calibri" charset="0"/>
            </a:endParaRPr>
          </a:p>
          <a:p>
            <a:pPr>
              <a:lnSpc>
                <a:spcPct val="100000"/>
              </a:lnSpc>
              <a:buClr>
                <a:srgbClr val="CB203D"/>
              </a:buClr>
            </a:pPr>
            <a:endParaRPr lang="en-US" sz="2000" dirty="0">
              <a:latin typeface="Calibri" charset="0"/>
              <a:ea typeface="Calibri" charset="0"/>
              <a:cs typeface="Calibri" charset="0"/>
            </a:endParaRPr>
          </a:p>
        </p:txBody>
      </p:sp>
      <p:sp>
        <p:nvSpPr>
          <p:cNvPr id="9" name="Rectangle 8">
            <a:extLst>
              <a:ext uri="{FF2B5EF4-FFF2-40B4-BE49-F238E27FC236}">
                <a16:creationId xmlns:a16="http://schemas.microsoft.com/office/drawing/2014/main" id="{910941C1-A5AE-9E40-BBD3-0052661FCC81}"/>
              </a:ext>
            </a:extLst>
          </p:cNvPr>
          <p:cNvSpPr/>
          <p:nvPr/>
        </p:nvSpPr>
        <p:spPr>
          <a:xfrm>
            <a:off x="8116816" y="1816178"/>
            <a:ext cx="3636000" cy="48968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r>
              <a:rPr lang="en-US" sz="2400" dirty="0">
                <a:solidFill>
                  <a:srgbClr val="FF0000"/>
                </a:solidFill>
              </a:rPr>
              <a:t>Student is deemed to have failed the course as failed in in the two assessment attempts of the dissertation study-unit.  </a:t>
            </a:r>
            <a:endParaRPr lang="en-US" sz="2000" dirty="0">
              <a:solidFill>
                <a:srgbClr val="FF0000"/>
              </a:solidFill>
            </a:endParaRPr>
          </a:p>
          <a:p>
            <a:pPr algn="ctr"/>
            <a:r>
              <a:rPr lang="en-US" sz="2000" dirty="0">
                <a:solidFill>
                  <a:srgbClr val="FF0000"/>
                </a:solidFill>
                <a:latin typeface="Calibri" charset="0"/>
                <a:ea typeface="Calibri" charset="0"/>
                <a:cs typeface="Calibri" charset="0"/>
              </a:rPr>
              <a:t> </a:t>
            </a:r>
            <a:r>
              <a:rPr lang="en-US" sz="2000" dirty="0">
                <a:solidFill>
                  <a:schemeClr val="tx1"/>
                </a:solidFill>
              </a:rPr>
              <a:t>(PG </a:t>
            </a:r>
            <a:r>
              <a:rPr lang="en-US" sz="2000" dirty="0" err="1">
                <a:solidFill>
                  <a:schemeClr val="tx1"/>
                </a:solidFill>
              </a:rPr>
              <a:t>Reg</a:t>
            </a:r>
            <a:r>
              <a:rPr lang="en-US" sz="2000" dirty="0">
                <a:solidFill>
                  <a:schemeClr val="tx1"/>
                </a:solidFill>
              </a:rPr>
              <a:t> 66 (7))</a:t>
            </a:r>
          </a:p>
          <a:p>
            <a:pPr algn="ctr"/>
            <a:endParaRPr lang="en-US" sz="2400" dirty="0">
              <a:solidFill>
                <a:srgbClr val="FF0000"/>
              </a:solidFill>
            </a:endParaRPr>
          </a:p>
          <a:p>
            <a:pPr algn="ctr"/>
            <a:r>
              <a:rPr lang="en-US" sz="2400" dirty="0">
                <a:solidFill>
                  <a:srgbClr val="FF0000"/>
                </a:solidFill>
              </a:rPr>
              <a:t> </a:t>
            </a:r>
          </a:p>
        </p:txBody>
      </p:sp>
      <p:pic>
        <p:nvPicPr>
          <p:cNvPr id="7" name="Picture 6" descr="Image result for image for to take action"/>
          <p:cNvPicPr/>
          <p:nvPr/>
        </p:nvPicPr>
        <p:blipFill>
          <a:blip r:embed="rId2">
            <a:extLst>
              <a:ext uri="{28A0092B-C50C-407E-A947-70E740481C1C}">
                <a14:useLocalDpi xmlns:a14="http://schemas.microsoft.com/office/drawing/2010/main" val="0"/>
              </a:ext>
            </a:extLst>
          </a:blip>
          <a:srcRect/>
          <a:stretch>
            <a:fillRect/>
          </a:stretch>
        </p:blipFill>
        <p:spPr bwMode="auto">
          <a:xfrm>
            <a:off x="9120907" y="429567"/>
            <a:ext cx="1417955" cy="1351915"/>
          </a:xfrm>
          <a:prstGeom prst="rect">
            <a:avLst/>
          </a:prstGeom>
          <a:noFill/>
          <a:ln>
            <a:noFill/>
          </a:ln>
        </p:spPr>
      </p:pic>
    </p:spTree>
    <p:extLst>
      <p:ext uri="{BB962C8B-B14F-4D97-AF65-F5344CB8AC3E}">
        <p14:creationId xmlns:p14="http://schemas.microsoft.com/office/powerpoint/2010/main" val="34896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9" name="Slide Number Placeholder 8"/>
          <p:cNvSpPr>
            <a:spLocks noGrp="1"/>
          </p:cNvSpPr>
          <p:nvPr>
            <p:ph type="sldNum" sz="quarter" idx="12"/>
          </p:nvPr>
        </p:nvSpPr>
        <p:spPr/>
        <p:txBody>
          <a:bodyPr/>
          <a:lstStyle/>
          <a:p>
            <a:fld id="{D5025753-AC55-D040-8716-3E6E234479F7}" type="slidenum">
              <a:rPr lang="en-US" smtClean="0"/>
              <a:t>57</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When and how should one submit a Progression decision?</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1165683" y="2365735"/>
            <a:ext cx="10188117" cy="5016758"/>
          </a:xfrm>
          <a:prstGeom prst="rect">
            <a:avLst/>
          </a:prstGeom>
        </p:spPr>
        <p:txBody>
          <a:bodyPr wrap="square">
            <a:spAutoFit/>
          </a:bodyPr>
          <a:lstStyle/>
          <a:p>
            <a:pPr>
              <a:buClr>
                <a:srgbClr val="CB203D"/>
              </a:buClr>
            </a:pPr>
            <a:endParaRPr lang="mt-MT" b="1" dirty="0">
              <a:solidFill>
                <a:schemeClr val="accent1">
                  <a:lumMod val="50000"/>
                </a:schemeClr>
              </a:solidFill>
              <a:ea typeface="Calibri" charset="0"/>
              <a:cs typeface="Calibri" charset="0"/>
            </a:endParaRPr>
          </a:p>
          <a:p>
            <a:pPr>
              <a:buClr>
                <a:srgbClr val="CB203D"/>
              </a:buClr>
            </a:pPr>
            <a:r>
              <a:rPr lang="mt-MT" b="1" dirty="0">
                <a:solidFill>
                  <a:schemeClr val="accent1">
                    <a:lumMod val="50000"/>
                  </a:schemeClr>
                </a:solidFill>
                <a:ea typeface="Calibri" charset="0"/>
                <a:cs typeface="Calibri" charset="0"/>
              </a:rPr>
              <a:t>P</a:t>
            </a:r>
            <a:r>
              <a:rPr lang="en-US" b="1" dirty="0" err="1">
                <a:solidFill>
                  <a:schemeClr val="accent1">
                    <a:lumMod val="50000"/>
                  </a:schemeClr>
                </a:solidFill>
                <a:ea typeface="Calibri" charset="0"/>
                <a:cs typeface="Calibri" charset="0"/>
              </a:rPr>
              <a:t>rogression</a:t>
            </a:r>
            <a:r>
              <a:rPr lang="en-US" b="1" dirty="0">
                <a:solidFill>
                  <a:schemeClr val="accent1">
                    <a:lumMod val="50000"/>
                  </a:schemeClr>
                </a:solidFill>
                <a:ea typeface="Calibri" charset="0"/>
                <a:cs typeface="Calibri" charset="0"/>
              </a:rPr>
              <a:t> decision</a:t>
            </a:r>
            <a:r>
              <a:rPr lang="mt-MT" b="1" dirty="0">
                <a:solidFill>
                  <a:schemeClr val="accent1">
                    <a:lumMod val="50000"/>
                  </a:schemeClr>
                </a:solidFill>
                <a:ea typeface="Calibri" charset="0"/>
                <a:cs typeface="Calibri" charset="0"/>
              </a:rPr>
              <a:t>s</a:t>
            </a:r>
            <a:r>
              <a:rPr lang="en-US" b="1" dirty="0">
                <a:solidFill>
                  <a:schemeClr val="accent1">
                    <a:lumMod val="50000"/>
                  </a:schemeClr>
                </a:solidFill>
                <a:ea typeface="Calibri" charset="0"/>
                <a:cs typeface="Calibri" charset="0"/>
              </a:rPr>
              <a:t> </a:t>
            </a:r>
            <a:r>
              <a:rPr lang="mt-MT" b="1" dirty="0">
                <a:solidFill>
                  <a:schemeClr val="accent1">
                    <a:lumMod val="50000"/>
                  </a:schemeClr>
                </a:solidFill>
                <a:ea typeface="Calibri" charset="0"/>
                <a:cs typeface="Calibri" charset="0"/>
              </a:rPr>
              <a:t>are</a:t>
            </a:r>
            <a:r>
              <a:rPr lang="en-US" b="1" dirty="0">
                <a:solidFill>
                  <a:schemeClr val="accent1">
                    <a:lumMod val="50000"/>
                  </a:schemeClr>
                </a:solidFill>
                <a:ea typeface="Calibri" charset="0"/>
                <a:cs typeface="Calibri" charset="0"/>
              </a:rPr>
              <a:t> to be determined </a:t>
            </a:r>
            <a:r>
              <a:rPr lang="mt-MT" b="1" dirty="0">
                <a:solidFill>
                  <a:schemeClr val="accent1">
                    <a:lumMod val="50000"/>
                  </a:schemeClr>
                </a:solidFill>
                <a:ea typeface="Calibri" charset="0"/>
                <a:cs typeface="Calibri" charset="0"/>
              </a:rPr>
              <a:t>o</a:t>
            </a:r>
            <a:r>
              <a:rPr lang="en-US" b="1" dirty="0" err="1">
                <a:solidFill>
                  <a:schemeClr val="accent1">
                    <a:lumMod val="50000"/>
                  </a:schemeClr>
                </a:solidFill>
                <a:ea typeface="Calibri" charset="0"/>
                <a:cs typeface="Calibri" charset="0"/>
              </a:rPr>
              <a:t>nce</a:t>
            </a:r>
            <a:r>
              <a:rPr lang="en-US" b="1" dirty="0">
                <a:solidFill>
                  <a:schemeClr val="accent1">
                    <a:lumMod val="50000"/>
                  </a:schemeClr>
                </a:solidFill>
                <a:ea typeface="Calibri" charset="0"/>
                <a:cs typeface="Calibri" charset="0"/>
              </a:rPr>
              <a:t> all the results for the study-units have been </a:t>
            </a:r>
            <a:r>
              <a:rPr lang="en-US" b="1" u="sng" dirty="0">
                <a:solidFill>
                  <a:schemeClr val="accent1">
                    <a:lumMod val="50000"/>
                  </a:schemeClr>
                </a:solidFill>
                <a:ea typeface="Calibri" charset="0"/>
                <a:cs typeface="Calibri" charset="0"/>
              </a:rPr>
              <a:t>inputted</a:t>
            </a:r>
            <a:r>
              <a:rPr lang="en-US" b="1" dirty="0">
                <a:solidFill>
                  <a:schemeClr val="accent1">
                    <a:lumMod val="50000"/>
                  </a:schemeClr>
                </a:solidFill>
                <a:ea typeface="Calibri" charset="0"/>
                <a:cs typeface="Calibri" charset="0"/>
              </a:rPr>
              <a:t> and </a:t>
            </a:r>
            <a:r>
              <a:rPr lang="en-US" b="1" u="sng" dirty="0">
                <a:solidFill>
                  <a:schemeClr val="accent1">
                    <a:lumMod val="50000"/>
                  </a:schemeClr>
                </a:solidFill>
                <a:ea typeface="Calibri" charset="0"/>
                <a:cs typeface="Calibri" charset="0"/>
              </a:rPr>
              <a:t>published</a:t>
            </a:r>
            <a:r>
              <a:rPr lang="en-US" b="1" dirty="0">
                <a:solidFill>
                  <a:schemeClr val="accent1">
                    <a:lumMod val="50000"/>
                  </a:schemeClr>
                </a:solidFill>
                <a:ea typeface="Calibri" charset="0"/>
                <a:cs typeface="Calibri" charset="0"/>
              </a:rPr>
              <a:t> on SIMS,</a:t>
            </a:r>
            <a:r>
              <a:rPr lang="mt-MT" b="1" dirty="0">
                <a:solidFill>
                  <a:schemeClr val="accent1">
                    <a:lumMod val="50000"/>
                  </a:schemeClr>
                </a:solidFill>
                <a:ea typeface="Calibri" charset="0"/>
                <a:cs typeface="Calibri" charset="0"/>
              </a:rPr>
              <a:t> </a:t>
            </a:r>
            <a:r>
              <a:rPr lang="en-GB" b="1" dirty="0">
                <a:solidFill>
                  <a:schemeClr val="accent1">
                    <a:lumMod val="50000"/>
                  </a:schemeClr>
                </a:solidFill>
                <a:ea typeface="Calibri" charset="0"/>
                <a:cs typeface="Calibri" charset="0"/>
              </a:rPr>
              <a:t>and any CPs are awarded (as applicable), </a:t>
            </a:r>
            <a:r>
              <a:rPr lang="mt-MT" b="1" dirty="0">
                <a:solidFill>
                  <a:schemeClr val="accent1">
                    <a:lumMod val="50000"/>
                  </a:schemeClr>
                </a:solidFill>
                <a:ea typeface="Calibri" charset="0"/>
                <a:cs typeface="Calibri" charset="0"/>
              </a:rPr>
              <a:t>after the June assessment session and after the September assesssment session</a:t>
            </a:r>
            <a:r>
              <a:rPr lang="mt-MT" dirty="0">
                <a:ea typeface="Calibri" charset="0"/>
                <a:cs typeface="Calibri" charset="0"/>
              </a:rPr>
              <a:t>.</a:t>
            </a:r>
            <a:endParaRPr lang="en-GB" dirty="0">
              <a:ea typeface="Calibri" charset="0"/>
              <a:cs typeface="Calibri" charset="0"/>
            </a:endParaRPr>
          </a:p>
          <a:p>
            <a:pPr>
              <a:buClr>
                <a:srgbClr val="CB203D"/>
              </a:buClr>
            </a:pPr>
            <a:endParaRPr lang="en-GB" dirty="0">
              <a:ea typeface="Calibri" charset="0"/>
              <a:cs typeface="Calibri" charset="0"/>
            </a:endParaRPr>
          </a:p>
          <a:p>
            <a:pPr>
              <a:buClr>
                <a:srgbClr val="CB203D"/>
              </a:buClr>
            </a:pPr>
            <a:r>
              <a:rPr lang="mt-MT" dirty="0">
                <a:ea typeface="Calibri" charset="0"/>
                <a:cs typeface="Calibri" charset="0"/>
              </a:rPr>
              <a:t>T</a:t>
            </a:r>
            <a:r>
              <a:rPr lang="en-US" dirty="0">
                <a:ea typeface="Calibri" charset="0"/>
                <a:cs typeface="Calibri" charset="0"/>
              </a:rPr>
              <a:t>he home </a:t>
            </a:r>
            <a:r>
              <a:rPr lang="mt-MT" dirty="0">
                <a:ea typeface="Calibri" charset="0"/>
                <a:cs typeface="Calibri" charset="0"/>
              </a:rPr>
              <a:t>F/I/C/S</a:t>
            </a:r>
            <a:r>
              <a:rPr lang="en-US" dirty="0">
                <a:ea typeface="Calibri" charset="0"/>
                <a:cs typeface="Calibri" charset="0"/>
              </a:rPr>
              <a:t> </a:t>
            </a:r>
            <a:r>
              <a:rPr lang="mt-MT" dirty="0">
                <a:ea typeface="Calibri" charset="0"/>
                <a:cs typeface="Calibri" charset="0"/>
              </a:rPr>
              <a:t>s</a:t>
            </a:r>
            <a:r>
              <a:rPr lang="en-GB" dirty="0" err="1">
                <a:ea typeface="Calibri" charset="0"/>
                <a:cs typeface="Calibri" charset="0"/>
              </a:rPr>
              <a:t>ubmits</a:t>
            </a:r>
            <a:r>
              <a:rPr lang="mt-MT" dirty="0">
                <a:ea typeface="Calibri" charset="0"/>
                <a:cs typeface="Calibri" charset="0"/>
              </a:rPr>
              <a:t> the decision </a:t>
            </a:r>
            <a:r>
              <a:rPr lang="en-US" b="1" dirty="0">
                <a:solidFill>
                  <a:schemeClr val="accent1">
                    <a:lumMod val="50000"/>
                  </a:schemeClr>
                </a:solidFill>
                <a:ea typeface="Calibri" charset="0"/>
                <a:cs typeface="Calibri" charset="0"/>
              </a:rPr>
              <a:t>through the </a:t>
            </a:r>
            <a:r>
              <a:rPr lang="mt-MT" b="1" dirty="0">
                <a:solidFill>
                  <a:schemeClr val="accent1">
                    <a:lumMod val="50000"/>
                  </a:schemeClr>
                </a:solidFill>
                <a:ea typeface="Calibri" charset="0"/>
                <a:cs typeface="Calibri" charset="0"/>
              </a:rPr>
              <a:t>Student Progression Process</a:t>
            </a:r>
            <a:r>
              <a:rPr lang="en-US" b="1" dirty="0">
                <a:solidFill>
                  <a:schemeClr val="accent1">
                    <a:lumMod val="50000"/>
                  </a:schemeClr>
                </a:solidFill>
                <a:ea typeface="Calibri" charset="0"/>
                <a:cs typeface="Calibri" charset="0"/>
              </a:rPr>
              <a:t> online task</a:t>
            </a:r>
            <a:r>
              <a:rPr lang="mt-MT" b="1" dirty="0">
                <a:solidFill>
                  <a:schemeClr val="accent1">
                    <a:lumMod val="50000"/>
                  </a:schemeClr>
                </a:solidFill>
                <a:ea typeface="Calibri" charset="0"/>
                <a:cs typeface="Calibri" charset="0"/>
              </a:rPr>
              <a:t> available on eSIMS</a:t>
            </a:r>
            <a:r>
              <a:rPr lang="en-US" dirty="0">
                <a:ea typeface="Calibri" charset="0"/>
                <a:cs typeface="Calibri" charset="0"/>
              </a:rPr>
              <a:t>.</a:t>
            </a:r>
          </a:p>
          <a:p>
            <a:pPr>
              <a:buClr>
                <a:srgbClr val="CB203D"/>
              </a:buClr>
            </a:pPr>
            <a:endParaRPr lang="en-US" dirty="0">
              <a:ea typeface="Calibri" charset="0"/>
              <a:cs typeface="Calibri" charset="0"/>
            </a:endParaRPr>
          </a:p>
          <a:p>
            <a:pPr>
              <a:buClr>
                <a:srgbClr val="CB203D"/>
              </a:buClr>
            </a:pPr>
            <a:r>
              <a:rPr lang="mt-MT" b="1" dirty="0">
                <a:solidFill>
                  <a:schemeClr val="accent1">
                    <a:lumMod val="50000"/>
                  </a:schemeClr>
                </a:solidFill>
                <a:ea typeface="Calibri" charset="0"/>
                <a:cs typeface="Calibri" charset="0"/>
              </a:rPr>
              <a:t>Extension</a:t>
            </a:r>
            <a:r>
              <a:rPr lang="en-GB" b="1" dirty="0">
                <a:solidFill>
                  <a:schemeClr val="accent1">
                    <a:lumMod val="50000"/>
                  </a:schemeClr>
                </a:solidFill>
                <a:ea typeface="Calibri" charset="0"/>
                <a:cs typeface="Calibri" charset="0"/>
              </a:rPr>
              <a:t> of Studies</a:t>
            </a:r>
            <a:r>
              <a:rPr lang="mt-MT" b="1" dirty="0">
                <a:solidFill>
                  <a:schemeClr val="accent1">
                    <a:lumMod val="50000"/>
                  </a:schemeClr>
                </a:solidFill>
                <a:ea typeface="Calibri" charset="0"/>
                <a:cs typeface="Calibri" charset="0"/>
              </a:rPr>
              <a:t>/Suspension</a:t>
            </a:r>
            <a:r>
              <a:rPr lang="en-GB" b="1" dirty="0">
                <a:solidFill>
                  <a:schemeClr val="accent1">
                    <a:lumMod val="50000"/>
                  </a:schemeClr>
                </a:solidFill>
                <a:ea typeface="Calibri" charset="0"/>
                <a:cs typeface="Calibri" charset="0"/>
              </a:rPr>
              <a:t> of Studies</a:t>
            </a:r>
            <a:r>
              <a:rPr lang="mt-MT" b="1" dirty="0">
                <a:solidFill>
                  <a:schemeClr val="accent1">
                    <a:lumMod val="50000"/>
                  </a:schemeClr>
                </a:solidFill>
                <a:ea typeface="Calibri" charset="0"/>
                <a:cs typeface="Calibri" charset="0"/>
              </a:rPr>
              <a:t>/Change in </a:t>
            </a:r>
            <a:r>
              <a:rPr lang="en-GB" b="1" dirty="0">
                <a:solidFill>
                  <a:schemeClr val="accent1">
                    <a:lumMod val="50000"/>
                  </a:schemeClr>
                </a:solidFill>
                <a:ea typeface="Calibri" charset="0"/>
                <a:cs typeface="Calibri" charset="0"/>
              </a:rPr>
              <a:t>M</a:t>
            </a:r>
            <a:r>
              <a:rPr lang="mt-MT" b="1" dirty="0">
                <a:solidFill>
                  <a:schemeClr val="accent1">
                    <a:lumMod val="50000"/>
                  </a:schemeClr>
                </a:solidFill>
                <a:ea typeface="Calibri" charset="0"/>
                <a:cs typeface="Calibri" charset="0"/>
              </a:rPr>
              <a:t>ode of </a:t>
            </a:r>
            <a:r>
              <a:rPr lang="en-GB" b="1" dirty="0">
                <a:solidFill>
                  <a:schemeClr val="accent1">
                    <a:lumMod val="50000"/>
                  </a:schemeClr>
                </a:solidFill>
                <a:ea typeface="Calibri" charset="0"/>
                <a:cs typeface="Calibri" charset="0"/>
              </a:rPr>
              <a:t>A</a:t>
            </a:r>
            <a:r>
              <a:rPr lang="mt-MT" b="1" dirty="0">
                <a:solidFill>
                  <a:schemeClr val="accent1">
                    <a:lumMod val="50000"/>
                  </a:schemeClr>
                </a:solidFill>
                <a:ea typeface="Calibri" charset="0"/>
                <a:cs typeface="Calibri" charset="0"/>
              </a:rPr>
              <a:t>ttendance will only be processed once SIMS Office is in receipt of a copy of the student’s request form and the official letter of approval.  These shall be sent on </a:t>
            </a:r>
            <a:r>
              <a:rPr lang="mt-MT" b="1" dirty="0">
                <a:solidFill>
                  <a:schemeClr val="accent1">
                    <a:lumMod val="50000"/>
                  </a:schemeClr>
                </a:solidFill>
                <a:ea typeface="Calibri" charset="0"/>
                <a:cs typeface="Calibri" charset="0"/>
                <a:hlinkClick r:id="rId3"/>
              </a:rPr>
              <a:t>progression.sims@um.edu.mt</a:t>
            </a:r>
            <a:endParaRPr lang="mt-MT" b="1" dirty="0">
              <a:solidFill>
                <a:schemeClr val="accent1">
                  <a:lumMod val="50000"/>
                </a:schemeClr>
              </a:solidFill>
              <a:ea typeface="Calibri" charset="0"/>
              <a:cs typeface="Calibri" charset="0"/>
            </a:endParaRPr>
          </a:p>
          <a:p>
            <a:pPr>
              <a:buClr>
                <a:srgbClr val="CB203D"/>
              </a:buClr>
            </a:pPr>
            <a:endParaRPr lang="en-US" altLang="en-US" b="1" dirty="0">
              <a:cs typeface="Arial" panose="020B0604020202020204" pitchFamily="34" charset="0"/>
            </a:endParaRPr>
          </a:p>
          <a:p>
            <a:pPr>
              <a:buClr>
                <a:srgbClr val="CB203D"/>
              </a:buClr>
            </a:pPr>
            <a:r>
              <a:rPr lang="mt-MT" altLang="en-US" b="1" dirty="0">
                <a:solidFill>
                  <a:schemeClr val="accent1">
                    <a:lumMod val="50000"/>
                  </a:schemeClr>
                </a:solidFill>
              </a:rPr>
              <a:t>For students progressing from preparatory programmes to Master’s courses, the new course, route, mode of attendance, start and end date should be indicated in the remarks section of the online task.</a:t>
            </a:r>
          </a:p>
          <a:p>
            <a:pPr>
              <a:lnSpc>
                <a:spcPct val="200000"/>
              </a:lnSpc>
              <a:buClr>
                <a:srgbClr val="CB203D"/>
              </a:buClr>
            </a:pPr>
            <a:endParaRPr lang="en-US" altLang="en-US" sz="1000" dirty="0">
              <a:latin typeface="Arial" panose="020B0604020202020204" pitchFamily="34" charset="0"/>
            </a:endParaRPr>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
        <p:nvSpPr>
          <p:cNvPr id="2" name="Right Arrow 1"/>
          <p:cNvSpPr/>
          <p:nvPr/>
        </p:nvSpPr>
        <p:spPr>
          <a:xfrm>
            <a:off x="274977" y="2707474"/>
            <a:ext cx="473336" cy="29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274977" y="3829699"/>
            <a:ext cx="473336" cy="29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274977" y="4620923"/>
            <a:ext cx="473336" cy="29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274977" y="5750325"/>
            <a:ext cx="473336" cy="29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38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1" end="1"/>
                                            </p:txEl>
                                          </p:spTgt>
                                        </p:tgtEl>
                                        <p:attrNameLst>
                                          <p:attrName>style.visibility</p:attrName>
                                        </p:attrNameLst>
                                      </p:cBhvr>
                                      <p:to>
                                        <p:strVal val="visible"/>
                                      </p:to>
                                    </p:set>
                                    <p:animEffect transition="in" filter="fade">
                                      <p:cBhvr>
                                        <p:cTn id="14" dur="1000"/>
                                        <p:tgtEl>
                                          <p:spTgt spid="39">
                                            <p:txEl>
                                              <p:pRg st="1" end="1"/>
                                            </p:txEl>
                                          </p:spTgt>
                                        </p:tgtEl>
                                      </p:cBhvr>
                                    </p:animEffect>
                                    <p:anim calcmode="lin" valueType="num">
                                      <p:cBhvr>
                                        <p:cTn id="15"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xEl>
                                              <p:pRg st="3" end="3"/>
                                            </p:txEl>
                                          </p:spTgt>
                                        </p:tgtEl>
                                        <p:attrNameLst>
                                          <p:attrName>style.visibility</p:attrName>
                                        </p:attrNameLst>
                                      </p:cBhvr>
                                      <p:to>
                                        <p:strVal val="visible"/>
                                      </p:to>
                                    </p:set>
                                    <p:animEffect transition="in" filter="fade">
                                      <p:cBhvr>
                                        <p:cTn id="28" dur="1000"/>
                                        <p:tgtEl>
                                          <p:spTgt spid="39">
                                            <p:txEl>
                                              <p:pRg st="3" end="3"/>
                                            </p:txEl>
                                          </p:spTgt>
                                        </p:tgtEl>
                                      </p:cBhvr>
                                    </p:animEffect>
                                    <p:anim calcmode="lin" valueType="num">
                                      <p:cBhvr>
                                        <p:cTn id="29"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9">
                                            <p:txEl>
                                              <p:pRg st="5" end="5"/>
                                            </p:txEl>
                                          </p:spTgt>
                                        </p:tgtEl>
                                        <p:attrNameLst>
                                          <p:attrName>style.visibility</p:attrName>
                                        </p:attrNameLst>
                                      </p:cBhvr>
                                      <p:to>
                                        <p:strVal val="visible"/>
                                      </p:to>
                                    </p:set>
                                    <p:animEffect transition="in" filter="fade">
                                      <p:cBhvr>
                                        <p:cTn id="42" dur="1000"/>
                                        <p:tgtEl>
                                          <p:spTgt spid="39">
                                            <p:txEl>
                                              <p:pRg st="5" end="5"/>
                                            </p:txEl>
                                          </p:spTgt>
                                        </p:tgtEl>
                                      </p:cBhvr>
                                    </p:animEffect>
                                    <p:anim calcmode="lin" valueType="num">
                                      <p:cBhvr>
                                        <p:cTn id="43"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9">
                                            <p:txEl>
                                              <p:pRg st="7" end="7"/>
                                            </p:txEl>
                                          </p:spTgt>
                                        </p:tgtEl>
                                        <p:attrNameLst>
                                          <p:attrName>style.visibility</p:attrName>
                                        </p:attrNameLst>
                                      </p:cBhvr>
                                      <p:to>
                                        <p:strVal val="visible"/>
                                      </p:to>
                                    </p:set>
                                    <p:animEffect transition="in" filter="fade">
                                      <p:cBhvr>
                                        <p:cTn id="56" dur="1000"/>
                                        <p:tgtEl>
                                          <p:spTgt spid="39">
                                            <p:txEl>
                                              <p:pRg st="7" end="7"/>
                                            </p:txEl>
                                          </p:spTgt>
                                        </p:tgtEl>
                                      </p:cBhvr>
                                    </p:animEffect>
                                    <p:anim calcmode="lin" valueType="num">
                                      <p:cBhvr>
                                        <p:cTn id="57" dur="1000" fill="hold"/>
                                        <p:tgtEl>
                                          <p:spTgt spid="3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p:cNvPicPr>
            <a:picLocks noChangeAspect="1"/>
          </p:cNvPicPr>
          <p:nvPr/>
        </p:nvPicPr>
        <p:blipFill>
          <a:blip r:embed="rId2">
            <a:extLst>
              <a:ext uri="{28A0092B-C50C-407E-A947-70E740481C1C}">
                <a14:useLocalDpi xmlns:a14="http://schemas.microsoft.com/office/drawing/2010/main" val="0"/>
              </a:ext>
            </a:extLst>
          </a:blip>
          <a:srcRect l="249" r="249" b="1608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05534">
            <a:off x="3084513" y="425450"/>
            <a:ext cx="5786437" cy="662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66976"/>
            <a:ext cx="7105276" cy="651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itle 1"/>
          <p:cNvSpPr txBox="1">
            <a:spLocks/>
          </p:cNvSpPr>
          <p:nvPr/>
        </p:nvSpPr>
        <p:spPr bwMode="auto">
          <a:xfrm>
            <a:off x="4690334" y="1323191"/>
            <a:ext cx="4668820" cy="31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sz="2800" b="1" dirty="0">
                <a:solidFill>
                  <a:prstClr val="black"/>
                </a:solidFill>
                <a:ea typeface="Calibri" pitchFamily="34" charset="0"/>
                <a:cs typeface="Calibri" pitchFamily="34" charset="0"/>
              </a:rPr>
              <a:t>… when in doubt </a:t>
            </a:r>
          </a:p>
          <a:p>
            <a:pPr marL="457200" indent="-457200">
              <a:lnSpc>
                <a:spcPct val="90000"/>
              </a:lnSpc>
              <a:buFont typeface="Courier New" pitchFamily="49" charset="0"/>
              <a:buChar char="o"/>
            </a:pPr>
            <a:endParaRPr lang="en-US" dirty="0">
              <a:solidFill>
                <a:prstClr val="black"/>
              </a:solidFill>
              <a:ea typeface="Calibri" pitchFamily="34" charset="0"/>
              <a:cs typeface="Calibri" pitchFamily="34" charset="0"/>
            </a:endParaRPr>
          </a:p>
          <a:p>
            <a:pPr marL="457200" indent="-457200">
              <a:lnSpc>
                <a:spcPct val="90000"/>
              </a:lnSpc>
              <a:buFont typeface="Courier New" pitchFamily="49" charset="0"/>
              <a:buChar char="o"/>
            </a:pPr>
            <a:r>
              <a:rPr lang="en-US" dirty="0">
                <a:solidFill>
                  <a:prstClr val="black"/>
                </a:solidFill>
                <a:ea typeface="Calibri" pitchFamily="34" charset="0"/>
                <a:cs typeface="Calibri" pitchFamily="34" charset="0"/>
              </a:rPr>
              <a:t>Check the relevant General Regulations / Course Bye-Laws / Documents available online; or</a:t>
            </a:r>
          </a:p>
          <a:p>
            <a:pPr marL="457200" indent="-457200">
              <a:lnSpc>
                <a:spcPct val="90000"/>
              </a:lnSpc>
              <a:buFont typeface="Courier New" pitchFamily="49" charset="0"/>
              <a:buChar char="o"/>
            </a:pPr>
            <a:endParaRPr lang="en-US" dirty="0">
              <a:solidFill>
                <a:prstClr val="black"/>
              </a:solidFill>
              <a:ea typeface="Calibri" pitchFamily="34" charset="0"/>
              <a:cs typeface="Calibri" pitchFamily="34" charset="0"/>
            </a:endParaRPr>
          </a:p>
          <a:p>
            <a:pPr marL="457200" indent="-457200">
              <a:lnSpc>
                <a:spcPct val="90000"/>
              </a:lnSpc>
              <a:buFont typeface="Courier New" pitchFamily="49" charset="0"/>
              <a:buChar char="o"/>
            </a:pPr>
            <a:r>
              <a:rPr lang="en-US" dirty="0">
                <a:solidFill>
                  <a:prstClr val="black"/>
                </a:solidFill>
                <a:ea typeface="Calibri" pitchFamily="34" charset="0"/>
                <a:cs typeface="Calibri" pitchFamily="34" charset="0"/>
              </a:rPr>
              <a:t>Refer to the FAQs regarding the UG and PG regulations available here: https://www.um.edu.mt/registrar/policiesguidelinesforms/; or</a:t>
            </a:r>
          </a:p>
          <a:p>
            <a:pPr>
              <a:lnSpc>
                <a:spcPct val="90000"/>
              </a:lnSpc>
            </a:pPr>
            <a:endParaRPr lang="en-US" dirty="0">
              <a:solidFill>
                <a:prstClr val="black"/>
              </a:solidFill>
              <a:ea typeface="Calibri" pitchFamily="34" charset="0"/>
              <a:cs typeface="Calibri" pitchFamily="34" charset="0"/>
            </a:endParaRPr>
          </a:p>
          <a:p>
            <a:pPr marL="457200" indent="-457200">
              <a:lnSpc>
                <a:spcPct val="90000"/>
              </a:lnSpc>
              <a:buFont typeface="Courier New" pitchFamily="49" charset="0"/>
              <a:buChar char="o"/>
            </a:pPr>
            <a:r>
              <a:rPr lang="en-US" dirty="0">
                <a:solidFill>
                  <a:prstClr val="black"/>
                </a:solidFill>
                <a:ea typeface="Calibri" pitchFamily="34" charset="0"/>
                <a:cs typeface="Calibri" pitchFamily="34" charset="0"/>
              </a:rPr>
              <a:t>Consult your Manager / Officer in charge in your F/I/C/S; or</a:t>
            </a:r>
          </a:p>
          <a:p>
            <a:pPr>
              <a:lnSpc>
                <a:spcPct val="90000"/>
              </a:lnSpc>
            </a:pPr>
            <a:endParaRPr lang="en-US" dirty="0">
              <a:solidFill>
                <a:prstClr val="black"/>
              </a:solidFill>
              <a:ea typeface="Calibri" pitchFamily="34" charset="0"/>
              <a:cs typeface="Calibri" pitchFamily="34" charset="0"/>
            </a:endParaRPr>
          </a:p>
          <a:p>
            <a:pPr marL="457200" indent="-457200">
              <a:lnSpc>
                <a:spcPct val="90000"/>
              </a:lnSpc>
              <a:buFont typeface="Courier New" pitchFamily="49" charset="0"/>
              <a:buChar char="o"/>
            </a:pPr>
            <a:r>
              <a:rPr lang="en-US" dirty="0">
                <a:solidFill>
                  <a:prstClr val="black"/>
                </a:solidFill>
                <a:ea typeface="Calibri" pitchFamily="34" charset="0"/>
                <a:cs typeface="Calibri" pitchFamily="34" charset="0"/>
              </a:rPr>
              <a:t>Contact the Registrar’s Office</a:t>
            </a:r>
            <a:r>
              <a:rPr lang="en-US" sz="2000" dirty="0">
                <a:solidFill>
                  <a:prstClr val="black"/>
                </a:solidFill>
                <a:ea typeface="Calibri" pitchFamily="34" charset="0"/>
                <a:cs typeface="Calibri" pitchFamily="34" charset="0"/>
              </a:rPr>
              <a:t>.</a:t>
            </a:r>
            <a:endParaRPr lang="en-US" sz="2800" dirty="0">
              <a:solidFill>
                <a:prstClr val="black"/>
              </a:solidFill>
              <a:ea typeface="Calibri" pitchFamily="34" charset="0"/>
              <a:cs typeface="Calibri" pitchFamily="34" charset="0"/>
            </a:endParaRPr>
          </a:p>
          <a:p>
            <a:pPr marL="457200" indent="-457200" algn="ctr">
              <a:lnSpc>
                <a:spcPct val="90000"/>
              </a:lnSpc>
              <a:buFont typeface="Courier New" pitchFamily="49" charset="0"/>
              <a:buChar char="o"/>
            </a:pPr>
            <a:endParaRPr lang="en-US" sz="2400" dirty="0">
              <a:solidFill>
                <a:prstClr val="black"/>
              </a:solidFill>
              <a:ea typeface="Calibri" pitchFamily="34" charset="0"/>
              <a:cs typeface="Calibri" pitchFamily="34" charset="0"/>
            </a:endParaRPr>
          </a:p>
        </p:txBody>
      </p:sp>
      <p:pic>
        <p:nvPicPr>
          <p:cNvPr id="9222"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863" y="6332538"/>
            <a:ext cx="19748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5025753-AC55-D040-8716-3E6E234479F7}" type="slidenum">
              <a:rPr lang="en-US" smtClean="0">
                <a:solidFill>
                  <a:prstClr val="black">
                    <a:tint val="75000"/>
                  </a:prstClr>
                </a:solidFill>
              </a:rPr>
              <a:pPr/>
              <a:t>58</a:t>
            </a:fld>
            <a:endParaRPr lang="en-US" dirty="0">
              <a:solidFill>
                <a:prstClr val="black">
                  <a:tint val="75000"/>
                </a:prstClr>
              </a:solidFill>
            </a:endParaRPr>
          </a:p>
        </p:txBody>
      </p:sp>
      <p:pic>
        <p:nvPicPr>
          <p:cNvPr id="3" name="Picture 2"/>
          <p:cNvPicPr>
            <a:picLocks noChangeAspect="1"/>
          </p:cNvPicPr>
          <p:nvPr/>
        </p:nvPicPr>
        <p:blipFill>
          <a:blip r:embed="rId6"/>
          <a:stretch>
            <a:fillRect/>
          </a:stretch>
        </p:blipFill>
        <p:spPr>
          <a:xfrm>
            <a:off x="4356573" y="370462"/>
            <a:ext cx="1211849" cy="952729"/>
          </a:xfrm>
          <a:prstGeom prst="rect">
            <a:avLst/>
          </a:prstGeom>
        </p:spPr>
      </p:pic>
    </p:spTree>
    <p:extLst>
      <p:ext uri="{BB962C8B-B14F-4D97-AF65-F5344CB8AC3E}">
        <p14:creationId xmlns:p14="http://schemas.microsoft.com/office/powerpoint/2010/main" val="3800663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1">
                                            <p:txEl>
                                              <p:pRg st="2" end="2"/>
                                            </p:txEl>
                                          </p:spTgt>
                                        </p:tgtEl>
                                        <p:attrNameLst>
                                          <p:attrName>style.visibility</p:attrName>
                                        </p:attrNameLst>
                                      </p:cBhvr>
                                      <p:to>
                                        <p:strVal val="visible"/>
                                      </p:to>
                                    </p:set>
                                    <p:animEffect transition="in" filter="fade">
                                      <p:cBhvr>
                                        <p:cTn id="7" dur="1000"/>
                                        <p:tgtEl>
                                          <p:spTgt spid="9221">
                                            <p:txEl>
                                              <p:pRg st="2" end="2"/>
                                            </p:txEl>
                                          </p:spTgt>
                                        </p:tgtEl>
                                      </p:cBhvr>
                                    </p:animEffect>
                                    <p:anim calcmode="lin" valueType="num">
                                      <p:cBhvr>
                                        <p:cTn id="8" dur="1000" fill="hold"/>
                                        <p:tgtEl>
                                          <p:spTgt spid="922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2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1">
                                            <p:txEl>
                                              <p:pRg st="4" end="4"/>
                                            </p:txEl>
                                          </p:spTgt>
                                        </p:tgtEl>
                                        <p:attrNameLst>
                                          <p:attrName>style.visibility</p:attrName>
                                        </p:attrNameLst>
                                      </p:cBhvr>
                                      <p:to>
                                        <p:strVal val="visible"/>
                                      </p:to>
                                    </p:set>
                                    <p:animEffect transition="in" filter="fade">
                                      <p:cBhvr>
                                        <p:cTn id="14" dur="1000"/>
                                        <p:tgtEl>
                                          <p:spTgt spid="9221">
                                            <p:txEl>
                                              <p:pRg st="4" end="4"/>
                                            </p:txEl>
                                          </p:spTgt>
                                        </p:tgtEl>
                                      </p:cBhvr>
                                    </p:animEffect>
                                    <p:anim calcmode="lin" valueType="num">
                                      <p:cBhvr>
                                        <p:cTn id="15" dur="1000" fill="hold"/>
                                        <p:tgtEl>
                                          <p:spTgt spid="922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2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21">
                                            <p:txEl>
                                              <p:pRg st="6" end="6"/>
                                            </p:txEl>
                                          </p:spTgt>
                                        </p:tgtEl>
                                        <p:attrNameLst>
                                          <p:attrName>style.visibility</p:attrName>
                                        </p:attrNameLst>
                                      </p:cBhvr>
                                      <p:to>
                                        <p:strVal val="visible"/>
                                      </p:to>
                                    </p:set>
                                    <p:animEffect transition="in" filter="fade">
                                      <p:cBhvr>
                                        <p:cTn id="21" dur="1000"/>
                                        <p:tgtEl>
                                          <p:spTgt spid="9221">
                                            <p:txEl>
                                              <p:pRg st="6" end="6"/>
                                            </p:txEl>
                                          </p:spTgt>
                                        </p:tgtEl>
                                      </p:cBhvr>
                                    </p:animEffect>
                                    <p:anim calcmode="lin" valueType="num">
                                      <p:cBhvr>
                                        <p:cTn id="22" dur="1000" fill="hold"/>
                                        <p:tgtEl>
                                          <p:spTgt spid="922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92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21">
                                            <p:txEl>
                                              <p:pRg st="8" end="8"/>
                                            </p:txEl>
                                          </p:spTgt>
                                        </p:tgtEl>
                                        <p:attrNameLst>
                                          <p:attrName>style.visibility</p:attrName>
                                        </p:attrNameLst>
                                      </p:cBhvr>
                                      <p:to>
                                        <p:strVal val="visible"/>
                                      </p:to>
                                    </p:set>
                                    <p:animEffect transition="in" filter="fade">
                                      <p:cBhvr>
                                        <p:cTn id="28" dur="1000"/>
                                        <p:tgtEl>
                                          <p:spTgt spid="9221">
                                            <p:txEl>
                                              <p:pRg st="8" end="8"/>
                                            </p:txEl>
                                          </p:spTgt>
                                        </p:tgtEl>
                                      </p:cBhvr>
                                    </p:animEffect>
                                    <p:anim calcmode="lin" valueType="num">
                                      <p:cBhvr>
                                        <p:cTn id="29" dur="1000" fill="hold"/>
                                        <p:tgtEl>
                                          <p:spTgt spid="9221">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922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9" name="Slide Number Placeholder 8"/>
          <p:cNvSpPr>
            <a:spLocks noGrp="1"/>
          </p:cNvSpPr>
          <p:nvPr>
            <p:ph type="sldNum" sz="quarter" idx="12"/>
          </p:nvPr>
        </p:nvSpPr>
        <p:spPr/>
        <p:txBody>
          <a:bodyPr/>
          <a:lstStyle/>
          <a:p>
            <a:fld id="{D5025753-AC55-D040-8716-3E6E234479F7}" type="slidenum">
              <a:rPr lang="en-US" smtClean="0"/>
              <a:t>59</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Further training</a:t>
            </a:r>
            <a:endParaRPr lang="en-US" sz="2400" dirty="0">
              <a:solidFill>
                <a:schemeClr val="bg1"/>
              </a:solidFill>
              <a:latin typeface="Calibri" charset="0"/>
              <a:ea typeface="Calibri" charset="0"/>
              <a:cs typeface="Calibri" charset="0"/>
            </a:endParaRPr>
          </a:p>
        </p:txBody>
      </p:sp>
      <p:sp>
        <p:nvSpPr>
          <p:cNvPr id="39" name="Rectangle 38"/>
          <p:cNvSpPr/>
          <p:nvPr/>
        </p:nvSpPr>
        <p:spPr>
          <a:xfrm>
            <a:off x="1165683" y="2365735"/>
            <a:ext cx="10188117" cy="2800767"/>
          </a:xfrm>
          <a:prstGeom prst="rect">
            <a:avLst/>
          </a:prstGeom>
        </p:spPr>
        <p:txBody>
          <a:bodyPr wrap="square">
            <a:spAutoFit/>
          </a:bodyPr>
          <a:lstStyle/>
          <a:p>
            <a:pPr>
              <a:buClr>
                <a:srgbClr val="CB203D"/>
              </a:buClr>
            </a:pPr>
            <a:endParaRPr lang="mt-MT" b="1" dirty="0">
              <a:solidFill>
                <a:schemeClr val="accent1">
                  <a:lumMod val="50000"/>
                </a:schemeClr>
              </a:solidFill>
              <a:ea typeface="Calibri" charset="0"/>
              <a:cs typeface="Calibri" charset="0"/>
            </a:endParaRPr>
          </a:p>
          <a:p>
            <a:pPr>
              <a:buClr>
                <a:srgbClr val="CB203D"/>
              </a:buClr>
            </a:pPr>
            <a:endParaRPr lang="en-GB" b="1" dirty="0">
              <a:solidFill>
                <a:schemeClr val="accent1">
                  <a:lumMod val="50000"/>
                </a:schemeClr>
              </a:solidFill>
              <a:ea typeface="Calibri" charset="0"/>
              <a:cs typeface="Calibri" charset="0"/>
            </a:endParaRPr>
          </a:p>
          <a:p>
            <a:pPr>
              <a:buClr>
                <a:srgbClr val="CB203D"/>
              </a:buClr>
            </a:pPr>
            <a:endParaRPr lang="en-GB" b="1" dirty="0">
              <a:solidFill>
                <a:schemeClr val="accent1">
                  <a:lumMod val="50000"/>
                </a:schemeClr>
              </a:solidFill>
              <a:ea typeface="Calibri" charset="0"/>
              <a:cs typeface="Calibri" charset="0"/>
            </a:endParaRPr>
          </a:p>
          <a:p>
            <a:pPr>
              <a:buClr>
                <a:srgbClr val="CB203D"/>
              </a:buClr>
            </a:pPr>
            <a:endParaRPr lang="en-GB" b="1" dirty="0">
              <a:solidFill>
                <a:schemeClr val="accent1">
                  <a:lumMod val="50000"/>
                </a:schemeClr>
              </a:solidFill>
              <a:ea typeface="Calibri" charset="0"/>
              <a:cs typeface="Calibri" charset="0"/>
            </a:endParaRPr>
          </a:p>
          <a:p>
            <a:pPr>
              <a:buClr>
                <a:srgbClr val="CB203D"/>
              </a:buClr>
            </a:pPr>
            <a:r>
              <a:rPr lang="en-GB" b="1" dirty="0">
                <a:solidFill>
                  <a:schemeClr val="accent1">
                    <a:lumMod val="50000"/>
                  </a:schemeClr>
                </a:solidFill>
                <a:ea typeface="Calibri" charset="0"/>
                <a:cs typeface="Calibri" charset="0"/>
              </a:rPr>
              <a:t>It is strongly recommended that following this information session you attend the </a:t>
            </a:r>
            <a:r>
              <a:rPr lang="en-GB" b="1" i="1" dirty="0">
                <a:solidFill>
                  <a:schemeClr val="accent1">
                    <a:lumMod val="50000"/>
                  </a:schemeClr>
                </a:solidFill>
                <a:ea typeface="Calibri" charset="0"/>
                <a:cs typeface="Calibri" charset="0"/>
              </a:rPr>
              <a:t>Student Progression Process on SIMS</a:t>
            </a:r>
            <a:r>
              <a:rPr lang="en-GB" b="1" dirty="0">
                <a:solidFill>
                  <a:schemeClr val="accent1">
                    <a:lumMod val="50000"/>
                  </a:schemeClr>
                </a:solidFill>
                <a:ea typeface="Calibri" charset="0"/>
                <a:cs typeface="Calibri" charset="0"/>
              </a:rPr>
              <a:t> training session which is offered by Ms Charmaine </a:t>
            </a:r>
            <a:r>
              <a:rPr lang="en-GB" b="1" dirty="0" err="1">
                <a:solidFill>
                  <a:schemeClr val="accent1">
                    <a:lumMod val="50000"/>
                  </a:schemeClr>
                </a:solidFill>
                <a:ea typeface="Calibri" charset="0"/>
                <a:cs typeface="Calibri" charset="0"/>
              </a:rPr>
              <a:t>Scicluna</a:t>
            </a:r>
            <a:r>
              <a:rPr lang="en-GB" b="1" dirty="0">
                <a:solidFill>
                  <a:schemeClr val="accent1">
                    <a:lumMod val="50000"/>
                  </a:schemeClr>
                </a:solidFill>
                <a:ea typeface="Calibri" charset="0"/>
                <a:cs typeface="Calibri" charset="0"/>
              </a:rPr>
              <a:t>.</a:t>
            </a:r>
            <a:endParaRPr lang="mt-MT" altLang="en-US" b="1" dirty="0">
              <a:solidFill>
                <a:schemeClr val="accent1">
                  <a:lumMod val="50000"/>
                </a:schemeClr>
              </a:solidFill>
            </a:endParaRPr>
          </a:p>
          <a:p>
            <a:pPr>
              <a:lnSpc>
                <a:spcPct val="200000"/>
              </a:lnSpc>
              <a:buClr>
                <a:srgbClr val="CB203D"/>
              </a:buClr>
            </a:pPr>
            <a:endParaRPr lang="en-US" altLang="en-US" sz="1000" dirty="0">
              <a:latin typeface="Arial" panose="020B0604020202020204" pitchFamily="34" charset="0"/>
            </a:endParaRPr>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20864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xEl>
                                              <p:pRg st="4" end="4"/>
                                            </p:txEl>
                                          </p:spTgt>
                                        </p:tgtEl>
                                        <p:attrNameLst>
                                          <p:attrName>style.visibility</p:attrName>
                                        </p:attrNameLst>
                                      </p:cBhvr>
                                      <p:to>
                                        <p:strVal val="visible"/>
                                      </p:to>
                                    </p:set>
                                    <p:animEffect transition="in" filter="barn(inVertical)">
                                      <p:cBhvr>
                                        <p:cTn id="7"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946-EBC3-D0AF-AD0C-83C8CB8D993E}"/>
              </a:ext>
            </a:extLst>
          </p:cNvPr>
          <p:cNvSpPr>
            <a:spLocks noGrp="1"/>
          </p:cNvSpPr>
          <p:nvPr>
            <p:ph type="title"/>
          </p:nvPr>
        </p:nvSpPr>
        <p:spPr/>
        <p:txBody>
          <a:bodyPr/>
          <a:lstStyle/>
          <a:p>
            <a:r>
              <a:rPr lang="en-GB" dirty="0"/>
              <a:t>Difference between Absent and Fail (Incomplete study-unit)</a:t>
            </a:r>
          </a:p>
        </p:txBody>
      </p:sp>
      <p:sp>
        <p:nvSpPr>
          <p:cNvPr id="4" name="Slide Number Placeholder 3">
            <a:extLst>
              <a:ext uri="{FF2B5EF4-FFF2-40B4-BE49-F238E27FC236}">
                <a16:creationId xmlns:a16="http://schemas.microsoft.com/office/drawing/2014/main" id="{8821BB5E-5387-8FEA-6A33-FA864BFA286C}"/>
              </a:ext>
            </a:extLst>
          </p:cNvPr>
          <p:cNvSpPr>
            <a:spLocks noGrp="1"/>
          </p:cNvSpPr>
          <p:nvPr>
            <p:ph type="sldNum" sz="quarter" idx="12"/>
          </p:nvPr>
        </p:nvSpPr>
        <p:spPr/>
        <p:txBody>
          <a:bodyPr/>
          <a:lstStyle/>
          <a:p>
            <a:fld id="{D5025753-AC55-D040-8716-3E6E234479F7}" type="slidenum">
              <a:rPr lang="en-US" smtClean="0"/>
              <a:t>6</a:t>
            </a:fld>
            <a:endParaRPr lang="en-US"/>
          </a:p>
        </p:txBody>
      </p:sp>
      <p:sp>
        <p:nvSpPr>
          <p:cNvPr id="6" name="Rectangle 2">
            <a:extLst>
              <a:ext uri="{FF2B5EF4-FFF2-40B4-BE49-F238E27FC236}">
                <a16:creationId xmlns:a16="http://schemas.microsoft.com/office/drawing/2014/main" id="{639F7241-FE97-99D1-18BF-56AF1CFD86CC}"/>
              </a:ext>
            </a:extLst>
          </p:cNvPr>
          <p:cNvSpPr>
            <a:spLocks noGrp="1" noChangeArrowheads="1"/>
          </p:cNvSpPr>
          <p:nvPr>
            <p:ph idx="1"/>
          </p:nvPr>
        </p:nvSpPr>
        <p:spPr bwMode="auto">
          <a:xfrm>
            <a:off x="838200" y="1739140"/>
            <a:ext cx="1159804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1800" b="1" i="0" u="none" strike="noStrike" cap="none" normalizeH="0" baseline="0">
                <a:ln>
                  <a:noFill/>
                </a:ln>
                <a:solidFill>
                  <a:schemeClr val="tx1"/>
                </a:solidFill>
                <a:effectLst/>
                <a:latin typeface="Arial" panose="020B0604020202020204" pitchFamily="34" charset="0"/>
              </a:rPr>
              <a:t>Failing mark:</a:t>
            </a: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Awarded when a student fails the study-unit overall.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dirty="0">
              <a:latin typeface="Arial" panose="020B0604020202020204" pitchFamily="34" charset="0"/>
            </a:endParaRPr>
          </a:p>
          <a:p>
            <a:pPr eaLnBrk="0" fontAlgn="base" hangingPunct="0">
              <a:lnSpc>
                <a:spcPct val="100000"/>
              </a:lnSpc>
              <a:spcBef>
                <a:spcPct val="0"/>
              </a:spcBef>
              <a:spcAft>
                <a:spcPct val="0"/>
              </a:spcAft>
            </a:pPr>
            <a:r>
              <a:rPr kumimoji="0" lang="en-US" altLang="en-US" sz="1800" b="1" i="0" u="none" strike="noStrike" cap="none" normalizeH="0" baseline="0" dirty="0">
                <a:ln>
                  <a:noFill/>
                </a:ln>
                <a:solidFill>
                  <a:schemeClr val="tx1"/>
                </a:solidFill>
                <a:effectLst/>
                <a:latin typeface="Arial" panose="020B0604020202020204" pitchFamily="34" charset="0"/>
              </a:rPr>
              <a:t>0/F:</a:t>
            </a:r>
            <a:r>
              <a:rPr kumimoji="0" lang="en-US" altLang="en-US" sz="1800" b="0" i="0" u="none" strike="noStrike" cap="none" normalizeH="0" baseline="0" dirty="0">
                <a:ln>
                  <a:noFill/>
                </a:ln>
                <a:solidFill>
                  <a:schemeClr val="tx1"/>
                </a:solidFill>
                <a:effectLst/>
                <a:latin typeface="Arial" panose="020B0604020202020204" pitchFamily="34" charset="0"/>
              </a:rPr>
              <a:t> Awarded when a student is absent from an assessment or does not submit the work requiring a valid </a:t>
            </a:r>
          </a:p>
          <a:p>
            <a:pPr marL="0" indent="0" eaLnBrk="0" fontAlgn="base" hangingPunct="0">
              <a:lnSpc>
                <a:spcPct val="100000"/>
              </a:lnSpc>
              <a:spcBef>
                <a:spcPct val="0"/>
              </a:spcBef>
              <a:spcAft>
                <a:spcPct val="0"/>
              </a:spcAft>
              <a:buNone/>
            </a:pP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justification for absence or non-submission and either: </a:t>
            </a:r>
          </a:p>
          <a:p>
            <a:pPr marL="0" indent="0" eaLnBrk="0" fontAlgn="base" hangingPunct="0">
              <a:lnSpc>
                <a:spcPct val="100000"/>
              </a:lnSpc>
              <a:spcBef>
                <a:spcPct val="0"/>
              </a:spcBef>
              <a:spcAft>
                <a:spcPct val="0"/>
              </a:spcAft>
              <a:buNone/>
            </a:pPr>
            <a:r>
              <a:rPr kumimoji="0" lang="en-US" altLang="en-US" sz="1800" b="0" i="0" u="none" strike="noStrike" cap="none" normalizeH="0" baseline="0" dirty="0">
                <a:ln>
                  <a:noFill/>
                </a:ln>
                <a:solidFill>
                  <a:schemeClr val="tx1"/>
                </a:solidFill>
                <a:effectLst/>
                <a:latin typeface="Arial" panose="020B0604020202020204" pitchFamily="34" charset="0"/>
              </a:rPr>
              <a:t>-   no justification is submitted; or </a:t>
            </a:r>
          </a:p>
          <a:p>
            <a:pPr marL="0" indent="0" eaLnBrk="0" fontAlgn="base" hangingPunct="0">
              <a:lnSpc>
                <a:spcPct val="100000"/>
              </a:lnSpc>
              <a:spcBef>
                <a:spcPct val="0"/>
              </a:spcBef>
              <a:spcAft>
                <a:spcPct val="0"/>
              </a:spcAft>
              <a:buNone/>
            </a:pPr>
            <a:r>
              <a:rPr kumimoji="0" lang="en-US" altLang="en-US" sz="1800" b="0" i="0" u="none" strike="noStrike" cap="none" normalizeH="0" baseline="0" dirty="0">
                <a:ln>
                  <a:noFill/>
                </a:ln>
                <a:solidFill>
                  <a:schemeClr val="tx1"/>
                </a:solidFill>
                <a:effectLst/>
                <a:latin typeface="Arial" panose="020B0604020202020204" pitchFamily="34" charset="0"/>
              </a:rPr>
              <a:t>-   the submitted justification is not accepted by the Lecturer / Board of Examiners / Board appointed by Senate. </a:t>
            </a:r>
          </a:p>
          <a:p>
            <a:pPr eaLnBrk="0" fontAlgn="base" hangingPunct="0">
              <a:lnSpc>
                <a:spcPct val="100000"/>
              </a:lnSpc>
              <a:spcBef>
                <a:spcPct val="0"/>
              </a:spcBef>
              <a:spcAft>
                <a:spcPct val="0"/>
              </a:spcAft>
            </a:pPr>
            <a:endParaRPr lang="en-US" altLang="en-US" sz="1800" dirty="0">
              <a:latin typeface="Arial" panose="020B0604020202020204" pitchFamily="34" charset="0"/>
            </a:endParaRPr>
          </a:p>
          <a:p>
            <a:pPr eaLnBrk="0" fontAlgn="base" hangingPunct="0">
              <a:lnSpc>
                <a:spcPct val="100000"/>
              </a:lnSpc>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b="1" i="0" u="none" strike="noStrike" cap="none" normalizeH="0" baseline="0" dirty="0">
                <a:ln>
                  <a:noFill/>
                </a:ln>
                <a:solidFill>
                  <a:schemeClr val="tx1"/>
                </a:solidFill>
                <a:effectLst/>
                <a:latin typeface="Arial" panose="020B0604020202020204" pitchFamily="34" charset="0"/>
              </a:rPr>
              <a:t>0/Abs:</a:t>
            </a:r>
            <a:r>
              <a:rPr kumimoji="0" lang="en-US" altLang="en-US" sz="1800" b="0" i="0" u="none" strike="noStrike" cap="none" normalizeH="0" baseline="0" dirty="0">
                <a:ln>
                  <a:noFill/>
                </a:ln>
                <a:solidFill>
                  <a:schemeClr val="tx1"/>
                </a:solidFill>
                <a:effectLst/>
                <a:latin typeface="Arial" panose="020B0604020202020204" pitchFamily="34" charset="0"/>
              </a:rPr>
              <a:t> Awarded when a student is absent from: </a:t>
            </a:r>
          </a:p>
          <a:p>
            <a:pPr eaLnBrk="0" fontAlgn="base" hangingPunct="0">
              <a:lnSpc>
                <a:spcPct val="100000"/>
              </a:lnSpc>
              <a:spcBef>
                <a:spcPct val="0"/>
              </a:spcBef>
              <a:spcAft>
                <a:spcPct val="0"/>
              </a:spcAft>
              <a:buFontTx/>
              <a:buChar char="-"/>
            </a:pPr>
            <a:r>
              <a:rPr kumimoji="0" lang="en-US" altLang="en-US" sz="1800" b="0" i="0" u="none" strike="noStrike" cap="none" normalizeH="0" baseline="0" dirty="0">
                <a:ln>
                  <a:noFill/>
                </a:ln>
                <a:solidFill>
                  <a:schemeClr val="tx1"/>
                </a:solidFill>
                <a:effectLst/>
                <a:latin typeface="Arial" panose="020B0604020202020204" pitchFamily="34" charset="0"/>
              </a:rPr>
              <a:t>an assessment that does not require justification (an examination within the first three assessment </a:t>
            </a:r>
          </a:p>
          <a:p>
            <a:pPr marL="0" indent="0" eaLnBrk="0" fontAlgn="base" hangingPunct="0">
              <a:lnSpc>
                <a:spcPct val="100000"/>
              </a:lnSpc>
              <a:spcBef>
                <a:spcPct val="0"/>
              </a:spcBef>
              <a:spcAft>
                <a:spcPct val="0"/>
              </a:spcAft>
              <a:buNone/>
            </a:pP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opportunities); </a:t>
            </a:r>
          </a:p>
          <a:p>
            <a:pPr marL="0" indent="0" eaLnBrk="0" fontAlgn="base" hangingPunct="0">
              <a:lnSpc>
                <a:spcPct val="100000"/>
              </a:lnSpc>
              <a:spcBef>
                <a:spcPct val="0"/>
              </a:spcBef>
              <a:spcAft>
                <a:spcPct val="0"/>
              </a:spcAft>
              <a:buNone/>
            </a:pPr>
            <a:r>
              <a:rPr kumimoji="0" lang="en-US" altLang="en-US" sz="1800" b="0" i="0" u="none" strike="noStrike" cap="none" normalizeH="0" baseline="0" dirty="0">
                <a:ln>
                  <a:noFill/>
                </a:ln>
                <a:solidFill>
                  <a:schemeClr val="tx1"/>
                </a:solidFill>
                <a:effectLst/>
                <a:latin typeface="Arial" panose="020B0604020202020204" pitchFamily="34" charset="0"/>
              </a:rPr>
              <a:t>or </a:t>
            </a:r>
          </a:p>
          <a:p>
            <a:pPr marL="0" indent="0" eaLnBrk="0" fontAlgn="base" hangingPunct="0">
              <a:lnSpc>
                <a:spcPct val="100000"/>
              </a:lnSpc>
              <a:spcBef>
                <a:spcPct val="0"/>
              </a:spcBef>
              <a:spcAft>
                <a:spcPct val="0"/>
              </a:spcAft>
              <a:buNone/>
            </a:pPr>
            <a:r>
              <a:rPr kumimoji="0" lang="en-US" altLang="en-US" sz="1800" b="0" i="0" u="none" strike="noStrike" cap="none" normalizeH="0" baseline="0" dirty="0">
                <a:ln>
                  <a:noFill/>
                </a:ln>
                <a:solidFill>
                  <a:schemeClr val="tx1"/>
                </a:solidFill>
                <a:effectLst/>
                <a:latin typeface="Arial" panose="020B0604020202020204" pitchFamily="34" charset="0"/>
              </a:rPr>
              <a:t>-   an assessment requiring justification (including final assessment opportunities), where the submitted </a:t>
            </a:r>
          </a:p>
          <a:p>
            <a:pPr marL="0" indent="0" eaLnBrk="0" fontAlgn="base" hangingPunct="0">
              <a:lnSpc>
                <a:spcPct val="100000"/>
              </a:lnSpc>
              <a:spcBef>
                <a:spcPct val="0"/>
              </a:spcBef>
              <a:spcAft>
                <a:spcPct val="0"/>
              </a:spcAft>
              <a:buNone/>
            </a:pPr>
            <a:r>
              <a:rPr kumimoji="0" lang="en-US" altLang="en-US" sz="1800" b="0" i="0" u="none" strike="noStrike" cap="none" normalizeH="0" baseline="0" dirty="0">
                <a:ln>
                  <a:noFill/>
                </a:ln>
                <a:solidFill>
                  <a:schemeClr val="tx1"/>
                </a:solidFill>
                <a:effectLst/>
                <a:latin typeface="Arial" panose="020B0604020202020204" pitchFamily="34" charset="0"/>
              </a:rPr>
              <a:t>    justification is accepted by the Lecturer / Board of Examiners</a:t>
            </a:r>
            <a:r>
              <a:rPr lang="en-US" altLang="en-US" sz="1800" dirty="0">
                <a:latin typeface="Arial" panose="020B0604020202020204" pitchFamily="34" charset="0"/>
              </a:rPr>
              <a:t> / Board appointed by Senate.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615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1000"/>
                                        <p:tgtEl>
                                          <p:spTgt spid="6">
                                            <p:txEl>
                                              <p:pRg st="8" end="8"/>
                                            </p:txEl>
                                          </p:spTgt>
                                        </p:tgtEl>
                                      </p:cBhvr>
                                    </p:animEffect>
                                    <p:anim calcmode="lin" valueType="num">
                                      <p:cBhvr>
                                        <p:cTn id="4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fade">
                                      <p:cBhvr>
                                        <p:cTn id="48" dur="1000"/>
                                        <p:tgtEl>
                                          <p:spTgt spid="6">
                                            <p:txEl>
                                              <p:pRg st="9" end="9"/>
                                            </p:txEl>
                                          </p:spTgt>
                                        </p:tgtEl>
                                      </p:cBhvr>
                                    </p:animEffect>
                                    <p:anim calcmode="lin" valueType="num">
                                      <p:cBhvr>
                                        <p:cTn id="4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animEffect transition="in" filter="fade">
                                      <p:cBhvr>
                                        <p:cTn id="53" dur="1000"/>
                                        <p:tgtEl>
                                          <p:spTgt spid="6">
                                            <p:txEl>
                                              <p:pRg st="10" end="10"/>
                                            </p:txEl>
                                          </p:spTgt>
                                        </p:tgtEl>
                                      </p:cBhvr>
                                    </p:animEffect>
                                    <p:anim calcmode="lin" valueType="num">
                                      <p:cBhvr>
                                        <p:cTn id="5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
                                            <p:txEl>
                                              <p:pRg st="11" end="11"/>
                                            </p:txEl>
                                          </p:spTgt>
                                        </p:tgtEl>
                                        <p:attrNameLst>
                                          <p:attrName>style.visibility</p:attrName>
                                        </p:attrNameLst>
                                      </p:cBhvr>
                                      <p:to>
                                        <p:strVal val="visible"/>
                                      </p:to>
                                    </p:set>
                                    <p:animEffect transition="in" filter="fade">
                                      <p:cBhvr>
                                        <p:cTn id="58" dur="1000"/>
                                        <p:tgtEl>
                                          <p:spTgt spid="6">
                                            <p:txEl>
                                              <p:pRg st="11" end="11"/>
                                            </p:txEl>
                                          </p:spTgt>
                                        </p:tgtEl>
                                      </p:cBhvr>
                                    </p:animEffect>
                                    <p:anim calcmode="lin" valueType="num">
                                      <p:cBhvr>
                                        <p:cTn id="59"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6">
                                            <p:txEl>
                                              <p:pRg st="12" end="12"/>
                                            </p:txEl>
                                          </p:spTgt>
                                        </p:tgtEl>
                                        <p:attrNameLst>
                                          <p:attrName>style.visibility</p:attrName>
                                        </p:attrNameLst>
                                      </p:cBhvr>
                                      <p:to>
                                        <p:strVal val="visible"/>
                                      </p:to>
                                    </p:set>
                                    <p:animEffect transition="in" filter="fade">
                                      <p:cBhvr>
                                        <p:cTn id="63" dur="1000"/>
                                        <p:tgtEl>
                                          <p:spTgt spid="6">
                                            <p:txEl>
                                              <p:pRg st="12" end="12"/>
                                            </p:txEl>
                                          </p:spTgt>
                                        </p:tgtEl>
                                      </p:cBhvr>
                                    </p:animEffect>
                                    <p:anim calcmode="lin" valueType="num">
                                      <p:cBhvr>
                                        <p:cTn id="64"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
                                            <p:txEl>
                                              <p:pRg st="13" end="13"/>
                                            </p:txEl>
                                          </p:spTgt>
                                        </p:tgtEl>
                                        <p:attrNameLst>
                                          <p:attrName>style.visibility</p:attrName>
                                        </p:attrNameLst>
                                      </p:cBhvr>
                                      <p:to>
                                        <p:strVal val="visible"/>
                                      </p:to>
                                    </p:set>
                                    <p:animEffect transition="in" filter="fade">
                                      <p:cBhvr>
                                        <p:cTn id="68" dur="1000"/>
                                        <p:tgtEl>
                                          <p:spTgt spid="6">
                                            <p:txEl>
                                              <p:pRg st="13" end="13"/>
                                            </p:txEl>
                                          </p:spTgt>
                                        </p:tgtEl>
                                      </p:cBhvr>
                                    </p:animEffect>
                                    <p:anim calcmode="lin" valueType="num">
                                      <p:cBhvr>
                                        <p:cTn id="69"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BDAD37-6E5F-0949-B81E-E4CEFE6EE775}"/>
              </a:ext>
            </a:extLst>
          </p:cNvPr>
          <p:cNvSpPr txBox="1">
            <a:spLocks/>
          </p:cNvSpPr>
          <p:nvPr/>
        </p:nvSpPr>
        <p:spPr>
          <a:xfrm>
            <a:off x="1638689" y="1913103"/>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algn="ctr"/>
            <a:r>
              <a:rPr lang="en-US" sz="3600" b="1" dirty="0">
                <a:latin typeface="Calibri" charset="0"/>
                <a:ea typeface="Calibri" charset="0"/>
                <a:cs typeface="Calibri" charset="0"/>
              </a:rPr>
              <a:t>Thank you for your attention.</a:t>
            </a:r>
          </a:p>
        </p:txBody>
      </p:sp>
      <p:pic>
        <p:nvPicPr>
          <p:cNvPr id="3" name="Picture 2">
            <a:extLst>
              <a:ext uri="{FF2B5EF4-FFF2-40B4-BE49-F238E27FC236}">
                <a16:creationId xmlns:a16="http://schemas.microsoft.com/office/drawing/2014/main" id="{D7EFB1AD-D64D-4D47-908B-213815687859}"/>
              </a:ext>
            </a:extLst>
          </p:cNvPr>
          <p:cNvPicPr>
            <a:picLocks noChangeAspect="1"/>
          </p:cNvPicPr>
          <p:nvPr/>
        </p:nvPicPr>
        <p:blipFill>
          <a:blip r:embed="rId2"/>
          <a:stretch>
            <a:fillRect/>
          </a:stretch>
        </p:blipFill>
        <p:spPr>
          <a:xfrm>
            <a:off x="914401" y="4911603"/>
            <a:ext cx="433520" cy="320805"/>
          </a:xfrm>
          <a:prstGeom prst="rect">
            <a:avLst/>
          </a:prstGeom>
        </p:spPr>
      </p:pic>
      <p:pic>
        <p:nvPicPr>
          <p:cNvPr id="7" name="Picture 6">
            <a:extLst>
              <a:ext uri="{FF2B5EF4-FFF2-40B4-BE49-F238E27FC236}">
                <a16:creationId xmlns:a16="http://schemas.microsoft.com/office/drawing/2014/main" id="{AC911E5B-FD04-3144-83A9-0CE07F91B1F7}"/>
              </a:ext>
            </a:extLst>
          </p:cNvPr>
          <p:cNvPicPr>
            <a:picLocks noChangeAspect="1"/>
          </p:cNvPicPr>
          <p:nvPr/>
        </p:nvPicPr>
        <p:blipFill>
          <a:blip r:embed="rId3"/>
          <a:stretch>
            <a:fillRect/>
          </a:stretch>
        </p:blipFill>
        <p:spPr>
          <a:xfrm>
            <a:off x="914401" y="4584058"/>
            <a:ext cx="347704" cy="338555"/>
          </a:xfrm>
          <a:prstGeom prst="rect">
            <a:avLst/>
          </a:prstGeom>
        </p:spPr>
      </p:pic>
      <p:sp>
        <p:nvSpPr>
          <p:cNvPr id="12" name="TextBox 11">
            <a:extLst>
              <a:ext uri="{FF2B5EF4-FFF2-40B4-BE49-F238E27FC236}">
                <a16:creationId xmlns:a16="http://schemas.microsoft.com/office/drawing/2014/main" id="{D1DFFE95-4951-F247-9ABA-EF6EAB9BD62F}"/>
              </a:ext>
            </a:extLst>
          </p:cNvPr>
          <p:cNvSpPr txBox="1"/>
          <p:nvPr/>
        </p:nvSpPr>
        <p:spPr>
          <a:xfrm>
            <a:off x="916195" y="3228766"/>
            <a:ext cx="6185646" cy="1077218"/>
          </a:xfrm>
          <a:prstGeom prst="rect">
            <a:avLst/>
          </a:prstGeom>
          <a:noFill/>
        </p:spPr>
        <p:txBody>
          <a:bodyPr wrap="square" rtlCol="0">
            <a:spAutoFit/>
          </a:bodyPr>
          <a:lstStyle/>
          <a:p>
            <a:endParaRPr lang="en-US" sz="1600" dirty="0"/>
          </a:p>
          <a:p>
            <a:r>
              <a:rPr lang="en-US" sz="1600" dirty="0" err="1"/>
              <a:t>Romina</a:t>
            </a:r>
            <a:r>
              <a:rPr lang="en-US" sz="1600" dirty="0"/>
              <a:t> </a:t>
            </a:r>
            <a:r>
              <a:rPr lang="en-US" sz="1600" dirty="0" err="1"/>
              <a:t>Sammut</a:t>
            </a:r>
            <a:endParaRPr lang="en-US" sz="1600" dirty="0"/>
          </a:p>
          <a:p>
            <a:r>
              <a:rPr lang="en-US" sz="1600" dirty="0"/>
              <a:t>Senior Assistant Registrar</a:t>
            </a:r>
          </a:p>
          <a:p>
            <a:r>
              <a:rPr lang="en-US" sz="1600" dirty="0"/>
              <a:t>Office of the Registrar</a:t>
            </a:r>
          </a:p>
        </p:txBody>
      </p:sp>
      <p:sp>
        <p:nvSpPr>
          <p:cNvPr id="15" name="TextBox 14">
            <a:extLst>
              <a:ext uri="{FF2B5EF4-FFF2-40B4-BE49-F238E27FC236}">
                <a16:creationId xmlns:a16="http://schemas.microsoft.com/office/drawing/2014/main" id="{20C80634-DCE8-8443-9C9F-2763F8E164BC}"/>
              </a:ext>
            </a:extLst>
          </p:cNvPr>
          <p:cNvSpPr txBox="1"/>
          <p:nvPr/>
        </p:nvSpPr>
        <p:spPr>
          <a:xfrm>
            <a:off x="1347922" y="4893854"/>
            <a:ext cx="2632408" cy="1077218"/>
          </a:xfrm>
          <a:prstGeom prst="rect">
            <a:avLst/>
          </a:prstGeom>
          <a:noFill/>
        </p:spPr>
        <p:txBody>
          <a:bodyPr wrap="square" rtlCol="0">
            <a:spAutoFit/>
          </a:bodyPr>
          <a:lstStyle/>
          <a:p>
            <a:r>
              <a:rPr lang="en-US" sz="1600" dirty="0">
                <a:hlinkClick r:id="rId4"/>
              </a:rPr>
              <a:t>romina.sammut@um.edu.mt</a:t>
            </a:r>
            <a:endParaRPr lang="en-US" sz="1600" dirty="0"/>
          </a:p>
          <a:p>
            <a:endParaRPr lang="en-US" sz="1600" dirty="0"/>
          </a:p>
          <a:p>
            <a:endParaRPr lang="en-US" sz="1600" dirty="0"/>
          </a:p>
          <a:p>
            <a:endParaRPr lang="en-US" sz="1600" dirty="0"/>
          </a:p>
        </p:txBody>
      </p:sp>
      <p:sp>
        <p:nvSpPr>
          <p:cNvPr id="16" name="TextBox 15">
            <a:extLst>
              <a:ext uri="{FF2B5EF4-FFF2-40B4-BE49-F238E27FC236}">
                <a16:creationId xmlns:a16="http://schemas.microsoft.com/office/drawing/2014/main" id="{B0858DD0-A165-0048-AF61-A493D45B809A}"/>
              </a:ext>
            </a:extLst>
          </p:cNvPr>
          <p:cNvSpPr txBox="1"/>
          <p:nvPr/>
        </p:nvSpPr>
        <p:spPr>
          <a:xfrm>
            <a:off x="1347921" y="4584058"/>
            <a:ext cx="8086517" cy="338554"/>
          </a:xfrm>
          <a:prstGeom prst="rect">
            <a:avLst/>
          </a:prstGeom>
          <a:noFill/>
        </p:spPr>
        <p:txBody>
          <a:bodyPr wrap="square" rtlCol="0">
            <a:spAutoFit/>
          </a:bodyPr>
          <a:lstStyle/>
          <a:p>
            <a:r>
              <a:rPr lang="en-US" sz="1600" dirty="0"/>
              <a:t>3397</a:t>
            </a:r>
          </a:p>
        </p:txBody>
      </p:sp>
      <p:sp>
        <p:nvSpPr>
          <p:cNvPr id="2" name="Slide Number Placeholder 1"/>
          <p:cNvSpPr>
            <a:spLocks noGrp="1"/>
          </p:cNvSpPr>
          <p:nvPr>
            <p:ph type="sldNum" sz="quarter" idx="12"/>
          </p:nvPr>
        </p:nvSpPr>
        <p:spPr/>
        <p:txBody>
          <a:bodyPr/>
          <a:lstStyle/>
          <a:p>
            <a:fld id="{D5025753-AC55-D040-8716-3E6E234479F7}" type="slidenum">
              <a:rPr lang="en-US" smtClean="0"/>
              <a:t>60</a:t>
            </a:fld>
            <a:endParaRPr lang="en-US"/>
          </a:p>
        </p:txBody>
      </p:sp>
      <p:sp>
        <p:nvSpPr>
          <p:cNvPr id="10" name="TextBox 9">
            <a:extLst>
              <a:ext uri="{FF2B5EF4-FFF2-40B4-BE49-F238E27FC236}">
                <a16:creationId xmlns:a16="http://schemas.microsoft.com/office/drawing/2014/main" id="{D1DFFE95-4951-F247-9ABA-EF6EAB9BD62F}"/>
              </a:ext>
            </a:extLst>
          </p:cNvPr>
          <p:cNvSpPr txBox="1"/>
          <p:nvPr/>
        </p:nvSpPr>
        <p:spPr>
          <a:xfrm>
            <a:off x="916194" y="5477475"/>
            <a:ext cx="10437605" cy="553998"/>
          </a:xfrm>
          <a:prstGeom prst="rect">
            <a:avLst/>
          </a:prstGeom>
          <a:noFill/>
        </p:spPr>
        <p:txBody>
          <a:bodyPr wrap="square" rtlCol="0">
            <a:spAutoFit/>
          </a:bodyPr>
          <a:lstStyle/>
          <a:p>
            <a:endParaRPr lang="en-US" sz="1600" dirty="0"/>
          </a:p>
          <a:p>
            <a:pPr algn="r"/>
            <a:r>
              <a:rPr lang="en-US" sz="1400" i="1"/>
              <a:t>July 2026</a:t>
            </a:r>
            <a:endParaRPr lang="en-US" sz="1400" i="1" dirty="0"/>
          </a:p>
        </p:txBody>
      </p:sp>
    </p:spTree>
    <p:extLst>
      <p:ext uri="{BB962C8B-B14F-4D97-AF65-F5344CB8AC3E}">
        <p14:creationId xmlns:p14="http://schemas.microsoft.com/office/powerpoint/2010/main" val="117525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663818" y="-5827365"/>
            <a:ext cx="7523508" cy="8077080"/>
          </a:xfrm>
        </p:spPr>
      </p:pic>
      <p:sp>
        <p:nvSpPr>
          <p:cNvPr id="7" name="Slide Number Placeholder 6"/>
          <p:cNvSpPr>
            <a:spLocks noGrp="1"/>
          </p:cNvSpPr>
          <p:nvPr>
            <p:ph type="sldNum" sz="quarter" idx="12"/>
          </p:nvPr>
        </p:nvSpPr>
        <p:spPr/>
        <p:txBody>
          <a:bodyPr/>
          <a:lstStyle/>
          <a:p>
            <a:fld id="{D5025753-AC55-D040-8716-3E6E234479F7}" type="slidenum">
              <a:rPr lang="en-US" smtClean="0"/>
              <a:t>7</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600" b="1" dirty="0">
                <a:solidFill>
                  <a:schemeClr val="bg1"/>
                </a:solidFill>
                <a:latin typeface="Calibri" charset="0"/>
                <a:ea typeface="Calibri" charset="0"/>
                <a:cs typeface="Calibri" charset="0"/>
              </a:rPr>
              <a:t>Progression in terms of the      UG Regulations</a:t>
            </a:r>
            <a:endParaRPr lang="en-US" sz="44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7017306"/>
          </a:xfrm>
          <a:prstGeom prst="rect">
            <a:avLst/>
          </a:prstGeom>
        </p:spPr>
        <p:txBody>
          <a:bodyPr wrap="square">
            <a:spAutoFit/>
          </a:bodyPr>
          <a:lstStyle/>
          <a:p>
            <a:pPr algn="just"/>
            <a:r>
              <a:rPr lang="mt-MT" sz="2200" b="1" dirty="0">
                <a:solidFill>
                  <a:schemeClr val="accent1">
                    <a:lumMod val="75000"/>
                  </a:schemeClr>
                </a:solidFill>
              </a:rPr>
              <a:t>S</a:t>
            </a:r>
            <a:r>
              <a:rPr lang="en-GB" sz="2200" b="1" dirty="0" err="1">
                <a:solidFill>
                  <a:schemeClr val="accent1">
                    <a:lumMod val="75000"/>
                  </a:schemeClr>
                </a:solidFill>
              </a:rPr>
              <a:t>tudents</a:t>
            </a:r>
            <a:r>
              <a:rPr lang="en-GB" sz="2200" b="1" dirty="0">
                <a:solidFill>
                  <a:schemeClr val="accent1">
                    <a:lumMod val="75000"/>
                  </a:schemeClr>
                </a:solidFill>
              </a:rPr>
              <a:t> who </a:t>
            </a:r>
            <a:r>
              <a:rPr lang="en-GB" sz="2200" b="1" u="sng" dirty="0">
                <a:solidFill>
                  <a:schemeClr val="accent1">
                    <a:lumMod val="75000"/>
                  </a:schemeClr>
                </a:solidFill>
              </a:rPr>
              <a:t>pass</a:t>
            </a:r>
            <a:r>
              <a:rPr lang="en-GB" sz="2200" b="1" dirty="0">
                <a:solidFill>
                  <a:srgbClr val="FF0000"/>
                </a:solidFill>
              </a:rPr>
              <a:t> </a:t>
            </a:r>
            <a:r>
              <a:rPr lang="en-GB" sz="2200" dirty="0"/>
              <a:t>the </a:t>
            </a:r>
            <a:r>
              <a:rPr lang="en-GB" sz="2200" b="1" dirty="0">
                <a:solidFill>
                  <a:schemeClr val="accent1">
                    <a:lumMod val="75000"/>
                  </a:schemeClr>
                </a:solidFill>
              </a:rPr>
              <a:t>incomplete</a:t>
            </a:r>
            <a:r>
              <a:rPr lang="en-GB" sz="2200" dirty="0"/>
              <a:t> </a:t>
            </a:r>
            <a:r>
              <a:rPr lang="en-GB" sz="2200" b="1" dirty="0">
                <a:solidFill>
                  <a:schemeClr val="accent1">
                    <a:lumMod val="75000"/>
                  </a:schemeClr>
                </a:solidFill>
              </a:rPr>
              <a:t>referred study-units </a:t>
            </a:r>
            <a:r>
              <a:rPr lang="en-GB" sz="2200" dirty="0"/>
              <a:t>in the September assessment session</a:t>
            </a:r>
            <a:r>
              <a:rPr lang="en-US" sz="2200" dirty="0"/>
              <a:t>, shall</a:t>
            </a:r>
            <a:r>
              <a:rPr lang="mt-MT" sz="2200" dirty="0"/>
              <a:t>, after academic advice,</a:t>
            </a:r>
            <a:r>
              <a:rPr lang="en-US" sz="2200" dirty="0"/>
              <a:t> be given the option to</a:t>
            </a:r>
            <a:r>
              <a:rPr lang="mt-MT" sz="2200" dirty="0"/>
              <a:t>:</a:t>
            </a:r>
          </a:p>
          <a:p>
            <a:pPr algn="just"/>
            <a:endParaRPr lang="en-GB" sz="2200" b="1" dirty="0"/>
          </a:p>
          <a:p>
            <a:pPr marL="447675" lvl="1" indent="-447675" algn="just">
              <a:buFont typeface="Arial" panose="020B0604020202020204" pitchFamily="34" charset="0"/>
              <a:buChar char="•"/>
            </a:pPr>
            <a:r>
              <a:rPr lang="mt-MT" sz="2200" b="1" dirty="0">
                <a:solidFill>
                  <a:schemeClr val="accent1">
                    <a:lumMod val="75000"/>
                  </a:schemeClr>
                </a:solidFill>
              </a:rPr>
              <a:t>either </a:t>
            </a:r>
            <a:r>
              <a:rPr lang="en-GB" sz="2200" b="1" dirty="0">
                <a:solidFill>
                  <a:schemeClr val="accent1">
                    <a:lumMod val="75000"/>
                  </a:schemeClr>
                </a:solidFill>
              </a:rPr>
              <a:t>refer the </a:t>
            </a:r>
            <a:r>
              <a:rPr lang="en-US" sz="2200" b="1" dirty="0">
                <a:solidFill>
                  <a:schemeClr val="accent1">
                    <a:lumMod val="75000"/>
                  </a:schemeClr>
                </a:solidFill>
              </a:rPr>
              <a:t>incomplete study-units (failure and/or absence)</a:t>
            </a:r>
            <a:r>
              <a:rPr lang="mt-MT" sz="2200" b="1" dirty="0">
                <a:solidFill>
                  <a:schemeClr val="accent1">
                    <a:lumMod val="75000"/>
                  </a:schemeClr>
                </a:solidFill>
              </a:rPr>
              <a:t> </a:t>
            </a:r>
            <a:r>
              <a:rPr lang="en-GB" sz="2200" b="1" dirty="0">
                <a:solidFill>
                  <a:schemeClr val="accent1">
                    <a:lumMod val="75000"/>
                  </a:schemeClr>
                </a:solidFill>
              </a:rPr>
              <a:t>to an extension year of study; </a:t>
            </a:r>
          </a:p>
          <a:p>
            <a:pPr marL="447675" lvl="1" indent="-447675" algn="just">
              <a:buFont typeface="Arial" panose="020B0604020202020204" pitchFamily="34" charset="0"/>
              <a:buChar char="•"/>
            </a:pPr>
            <a:r>
              <a:rPr lang="mt-MT" sz="2200" b="1" dirty="0">
                <a:solidFill>
                  <a:schemeClr val="accent1">
                    <a:lumMod val="75000"/>
                  </a:schemeClr>
                </a:solidFill>
              </a:rPr>
              <a:t>or </a:t>
            </a:r>
            <a:r>
              <a:rPr lang="en-GB" sz="2200" b="1" dirty="0">
                <a:solidFill>
                  <a:schemeClr val="accent1">
                    <a:lumMod val="75000"/>
                  </a:schemeClr>
                </a:solidFill>
              </a:rPr>
              <a:t>repeat the year </a:t>
            </a:r>
            <a:r>
              <a:rPr lang="en-GB" sz="2200" dirty="0"/>
              <a:t>in its entirety</a:t>
            </a:r>
            <a:r>
              <a:rPr lang="en-GB" sz="2200" b="1" dirty="0"/>
              <a:t>.</a:t>
            </a:r>
            <a:r>
              <a:rPr lang="en-GB" sz="2200" dirty="0"/>
              <a:t>  </a:t>
            </a:r>
            <a:r>
              <a:rPr lang="en-US" sz="2200" dirty="0"/>
              <a:t>(UG </a:t>
            </a:r>
            <a:r>
              <a:rPr lang="en-US" sz="2200" dirty="0" err="1"/>
              <a:t>Reg</a:t>
            </a:r>
            <a:r>
              <a:rPr lang="en-US" sz="2200" dirty="0"/>
              <a:t> 66(2))</a:t>
            </a:r>
            <a:r>
              <a:rPr lang="mt-MT" sz="2200" dirty="0"/>
              <a:t>.</a:t>
            </a:r>
            <a:endParaRPr lang="en-US" sz="2200" dirty="0"/>
          </a:p>
          <a:p>
            <a:pPr lvl="1" algn="just"/>
            <a:endParaRPr lang="en-US" sz="2200" dirty="0"/>
          </a:p>
          <a:p>
            <a:pPr algn="just"/>
            <a:r>
              <a:rPr lang="mt-MT" sz="2200" b="1" dirty="0">
                <a:solidFill>
                  <a:schemeClr val="accent1">
                    <a:lumMod val="75000"/>
                  </a:schemeClr>
                </a:solidFill>
              </a:rPr>
              <a:t>S</a:t>
            </a:r>
            <a:r>
              <a:rPr lang="en-GB" sz="2200" b="1" dirty="0" err="1">
                <a:solidFill>
                  <a:schemeClr val="accent1">
                    <a:lumMod val="75000"/>
                  </a:schemeClr>
                </a:solidFill>
              </a:rPr>
              <a:t>tudents</a:t>
            </a:r>
            <a:r>
              <a:rPr lang="en-GB" sz="2200" b="1" dirty="0">
                <a:solidFill>
                  <a:schemeClr val="accent1">
                    <a:lumMod val="75000"/>
                  </a:schemeClr>
                </a:solidFill>
              </a:rPr>
              <a:t> who </a:t>
            </a:r>
            <a:r>
              <a:rPr lang="mt-MT" sz="2200" b="1" u="sng" dirty="0">
                <a:solidFill>
                  <a:schemeClr val="accent1">
                    <a:lumMod val="75000"/>
                  </a:schemeClr>
                </a:solidFill>
              </a:rPr>
              <a:t>fail</a:t>
            </a:r>
            <a:r>
              <a:rPr lang="en-GB" sz="2200" b="1" dirty="0">
                <a:solidFill>
                  <a:srgbClr val="FF0000"/>
                </a:solidFill>
              </a:rPr>
              <a:t> </a:t>
            </a:r>
            <a:r>
              <a:rPr lang="en-GB" sz="2200" dirty="0"/>
              <a:t>the </a:t>
            </a:r>
            <a:r>
              <a:rPr lang="en-GB" sz="2200" b="1" dirty="0">
                <a:solidFill>
                  <a:schemeClr val="accent1">
                    <a:lumMod val="75000"/>
                  </a:schemeClr>
                </a:solidFill>
              </a:rPr>
              <a:t>incomplete referred study-units </a:t>
            </a:r>
            <a:r>
              <a:rPr lang="en-GB" sz="2200" dirty="0"/>
              <a:t>in the September assessment session</a:t>
            </a:r>
            <a:r>
              <a:rPr lang="en-US" sz="2200" dirty="0"/>
              <a:t>, or </a:t>
            </a:r>
            <a:r>
              <a:rPr lang="mt-MT" sz="2200" b="1" dirty="0"/>
              <a:t>are</a:t>
            </a:r>
            <a:r>
              <a:rPr lang="en-US" sz="2200" b="1" dirty="0"/>
              <a:t> not eligible to an extension year or a repeat year</a:t>
            </a:r>
            <a:r>
              <a:rPr lang="en-US" sz="2200" dirty="0"/>
              <a:t>:</a:t>
            </a:r>
            <a:endParaRPr lang="mt-MT" sz="2200" dirty="0"/>
          </a:p>
          <a:p>
            <a:pPr algn="just"/>
            <a:endParaRPr lang="en-GB" sz="2200" b="1" dirty="0"/>
          </a:p>
          <a:p>
            <a:pPr marL="447675" lvl="1" indent="-447675" algn="just">
              <a:buFont typeface="Arial" panose="020B0604020202020204" pitchFamily="34" charset="0"/>
              <a:buChar char="•"/>
            </a:pPr>
            <a:r>
              <a:rPr lang="en-US" sz="2200" b="1" dirty="0">
                <a:solidFill>
                  <a:schemeClr val="accent1">
                    <a:lumMod val="75000"/>
                  </a:schemeClr>
                </a:solidFill>
              </a:rPr>
              <a:t>shall be required to withdraw from the Course.</a:t>
            </a:r>
            <a:r>
              <a:rPr lang="en-GB" sz="2200" dirty="0">
                <a:solidFill>
                  <a:srgbClr val="FF0000"/>
                </a:solidFill>
              </a:rPr>
              <a:t>   </a:t>
            </a:r>
            <a:r>
              <a:rPr lang="mt-MT" sz="2200" dirty="0"/>
              <a:t>(</a:t>
            </a:r>
            <a:r>
              <a:rPr lang="en-GB" sz="2200" dirty="0"/>
              <a:t>UG </a:t>
            </a:r>
            <a:r>
              <a:rPr lang="en-GB" sz="2200" dirty="0" err="1"/>
              <a:t>Reg</a:t>
            </a:r>
            <a:r>
              <a:rPr lang="en-GB" sz="2200" dirty="0"/>
              <a:t> 66 (3)</a:t>
            </a:r>
            <a:r>
              <a:rPr lang="mt-MT" sz="2200" dirty="0"/>
              <a:t>).</a:t>
            </a:r>
            <a:endParaRPr lang="en-GB" sz="2200" b="1" dirty="0"/>
          </a:p>
          <a:p>
            <a:pPr marL="800100" lvl="1" indent="-342900">
              <a:buFont typeface="Arial" panose="020B0604020202020204" pitchFamily="34" charset="0"/>
              <a:buChar char="•"/>
            </a:pPr>
            <a:endParaRPr lang="en-GB" sz="2000" dirty="0"/>
          </a:p>
          <a:p>
            <a:endParaRPr lang="en-GB" sz="2400" b="1" dirty="0"/>
          </a:p>
          <a:p>
            <a:pPr algn="r"/>
            <a:endParaRPr lang="en-GB" sz="2400" dirty="0"/>
          </a:p>
          <a:p>
            <a:pPr lvl="1"/>
            <a:endParaRPr lang="en-GB" sz="2400" b="1" dirty="0"/>
          </a:p>
          <a:p>
            <a:pPr marL="800100" lvl="1" indent="-342900">
              <a:buFont typeface="Arial" panose="020B0604020202020204" pitchFamily="34" charset="0"/>
              <a:buChar char="•"/>
            </a:pPr>
            <a:endParaRPr lang="en-GB" sz="2400" dirty="0"/>
          </a:p>
          <a:p>
            <a:endParaRPr lang="en-US" sz="2400" i="1" dirty="0">
              <a:latin typeface="Calibri" charset="0"/>
              <a:ea typeface="Calibri" charset="0"/>
              <a:cs typeface="Calibri" charset="0"/>
            </a:endParaRPr>
          </a:p>
          <a:p>
            <a:pPr>
              <a:lnSpc>
                <a:spcPct val="200000"/>
              </a:lnSpc>
              <a:buClr>
                <a:srgbClr val="CB203D"/>
              </a:buClr>
            </a:pPr>
            <a:r>
              <a:rPr lang="en-US" altLang="en-US" sz="1000" dirty="0"/>
              <a:t> </a:t>
            </a:r>
            <a:endParaRPr lang="en-US" altLang="en-US" sz="1000" dirty="0">
              <a:latin typeface="Arial" panose="020B0604020202020204" pitchFamily="34" charset="0"/>
            </a:endParaRPr>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200568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2" end="2"/>
                                            </p:txEl>
                                          </p:spTgt>
                                        </p:tgtEl>
                                        <p:attrNameLst>
                                          <p:attrName>style.visibility</p:attrName>
                                        </p:attrNameLst>
                                      </p:cBhvr>
                                      <p:to>
                                        <p:strVal val="visible"/>
                                      </p:to>
                                    </p:set>
                                    <p:animEffect transition="in" filter="fade">
                                      <p:cBhvr>
                                        <p:cTn id="14" dur="1000"/>
                                        <p:tgtEl>
                                          <p:spTgt spid="39">
                                            <p:txEl>
                                              <p:pRg st="2" end="2"/>
                                            </p:txEl>
                                          </p:spTgt>
                                        </p:tgtEl>
                                      </p:cBhvr>
                                    </p:animEffect>
                                    <p:anim calcmode="lin" valueType="num">
                                      <p:cBhvr>
                                        <p:cTn id="15"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3" end="3"/>
                                            </p:txEl>
                                          </p:spTgt>
                                        </p:tgtEl>
                                        <p:attrNameLst>
                                          <p:attrName>style.visibility</p:attrName>
                                        </p:attrNameLst>
                                      </p:cBhvr>
                                      <p:to>
                                        <p:strVal val="visible"/>
                                      </p:to>
                                    </p:set>
                                    <p:animEffect transition="in" filter="fade">
                                      <p:cBhvr>
                                        <p:cTn id="21" dur="1000"/>
                                        <p:tgtEl>
                                          <p:spTgt spid="39">
                                            <p:txEl>
                                              <p:pRg st="3" end="3"/>
                                            </p:txEl>
                                          </p:spTgt>
                                        </p:tgtEl>
                                      </p:cBhvr>
                                    </p:animEffect>
                                    <p:anim calcmode="lin" valueType="num">
                                      <p:cBhvr>
                                        <p:cTn id="22"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xEl>
                                              <p:pRg st="5" end="5"/>
                                            </p:txEl>
                                          </p:spTgt>
                                        </p:tgtEl>
                                        <p:attrNameLst>
                                          <p:attrName>style.visibility</p:attrName>
                                        </p:attrNameLst>
                                      </p:cBhvr>
                                      <p:to>
                                        <p:strVal val="visible"/>
                                      </p:to>
                                    </p:set>
                                    <p:animEffect transition="in" filter="fade">
                                      <p:cBhvr>
                                        <p:cTn id="28" dur="1000"/>
                                        <p:tgtEl>
                                          <p:spTgt spid="39">
                                            <p:txEl>
                                              <p:pRg st="5" end="5"/>
                                            </p:txEl>
                                          </p:spTgt>
                                        </p:tgtEl>
                                      </p:cBhvr>
                                    </p:animEffect>
                                    <p:anim calcmode="lin" valueType="num">
                                      <p:cBhvr>
                                        <p:cTn id="29"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9">
                                            <p:txEl>
                                              <p:pRg st="7" end="7"/>
                                            </p:txEl>
                                          </p:spTgt>
                                        </p:tgtEl>
                                        <p:attrNameLst>
                                          <p:attrName>style.visibility</p:attrName>
                                        </p:attrNameLst>
                                      </p:cBhvr>
                                      <p:to>
                                        <p:strVal val="visible"/>
                                      </p:to>
                                    </p:set>
                                    <p:animEffect transition="in" filter="fade">
                                      <p:cBhvr>
                                        <p:cTn id="35" dur="1000"/>
                                        <p:tgtEl>
                                          <p:spTgt spid="39">
                                            <p:txEl>
                                              <p:pRg st="7" end="7"/>
                                            </p:txEl>
                                          </p:spTgt>
                                        </p:tgtEl>
                                      </p:cBhvr>
                                    </p:animEffect>
                                    <p:anim calcmode="lin" valueType="num">
                                      <p:cBhvr>
                                        <p:cTn id="36" dur="1000" fill="hold"/>
                                        <p:tgtEl>
                                          <p:spTgt spid="3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563349" y="-5850608"/>
            <a:ext cx="7913824" cy="8418076"/>
          </a:xfrm>
        </p:spPr>
      </p:pic>
      <p:sp>
        <p:nvSpPr>
          <p:cNvPr id="7" name="Slide Number Placeholder 6"/>
          <p:cNvSpPr>
            <a:spLocks noGrp="1"/>
          </p:cNvSpPr>
          <p:nvPr>
            <p:ph type="sldNum" sz="quarter" idx="12"/>
          </p:nvPr>
        </p:nvSpPr>
        <p:spPr/>
        <p:txBody>
          <a:bodyPr/>
          <a:lstStyle/>
          <a:p>
            <a:fld id="{D5025753-AC55-D040-8716-3E6E234479F7}" type="slidenum">
              <a:rPr lang="en-US" smtClean="0"/>
              <a:t>8</a:t>
            </a:fld>
            <a:endParaRPr lang="en-US"/>
          </a:p>
        </p:txBody>
      </p:sp>
      <p:sp>
        <p:nvSpPr>
          <p:cNvPr id="5" name="Title 1"/>
          <p:cNvSpPr txBox="1">
            <a:spLocks/>
          </p:cNvSpPr>
          <p:nvPr/>
        </p:nvSpPr>
        <p:spPr>
          <a:xfrm>
            <a:off x="2004871" y="-10256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600" b="1" dirty="0">
                <a:solidFill>
                  <a:schemeClr val="bg1"/>
                </a:solidFill>
                <a:latin typeface="Calibri" charset="0"/>
                <a:ea typeface="Calibri" charset="0"/>
                <a:cs typeface="Calibri" charset="0"/>
              </a:rPr>
              <a:t>Progression in terms of the </a:t>
            </a:r>
            <a:endParaRPr lang="mt-MT" sz="3600" b="1" dirty="0">
              <a:solidFill>
                <a:schemeClr val="bg1"/>
              </a:solidFill>
              <a:latin typeface="Calibri" charset="0"/>
              <a:ea typeface="Calibri" charset="0"/>
              <a:cs typeface="Calibri" charset="0"/>
            </a:endParaRPr>
          </a:p>
          <a:p>
            <a:r>
              <a:rPr lang="en-US" sz="3600" b="1" dirty="0">
                <a:solidFill>
                  <a:schemeClr val="bg1"/>
                </a:solidFill>
                <a:latin typeface="Calibri" charset="0"/>
                <a:ea typeface="Calibri" charset="0"/>
                <a:cs typeface="Calibri" charset="0"/>
              </a:rPr>
              <a:t>UG Regulations</a:t>
            </a:r>
            <a:endParaRPr lang="en-US" sz="3600" dirty="0">
              <a:solidFill>
                <a:schemeClr val="bg1"/>
              </a:solidFill>
              <a:latin typeface="Calibri" charset="0"/>
              <a:ea typeface="Calibri" charset="0"/>
              <a:cs typeface="Calibri" charset="0"/>
            </a:endParaRPr>
          </a:p>
        </p:txBody>
      </p:sp>
      <p:sp>
        <p:nvSpPr>
          <p:cNvPr id="39" name="Rectangle 38"/>
          <p:cNvSpPr/>
          <p:nvPr/>
        </p:nvSpPr>
        <p:spPr>
          <a:xfrm>
            <a:off x="731520" y="2366682"/>
            <a:ext cx="10188117" cy="5570756"/>
          </a:xfrm>
          <a:prstGeom prst="rect">
            <a:avLst/>
          </a:prstGeom>
        </p:spPr>
        <p:txBody>
          <a:bodyPr wrap="square">
            <a:spAutoFit/>
          </a:bodyPr>
          <a:lstStyle/>
          <a:p>
            <a:r>
              <a:rPr lang="en-GB" sz="2400" b="1" dirty="0"/>
              <a:t>After the September assessment session</a:t>
            </a:r>
            <a:r>
              <a:rPr lang="en-GB" sz="2400" dirty="0"/>
              <a:t>:</a:t>
            </a:r>
          </a:p>
          <a:p>
            <a:pPr algn="ctr"/>
            <a:endParaRPr lang="en-GB" sz="2000" b="1" dirty="0"/>
          </a:p>
          <a:p>
            <a:pPr marL="342900" indent="-342900">
              <a:buFont typeface="Arial" panose="020B0604020202020204" pitchFamily="34" charset="0"/>
              <a:buChar char="•"/>
            </a:pPr>
            <a:r>
              <a:rPr lang="en-GB" dirty="0"/>
              <a:t>if students have </a:t>
            </a:r>
            <a:r>
              <a:rPr lang="en-GB" b="1" u="sng" dirty="0">
                <a:solidFill>
                  <a:schemeClr val="accent1">
                    <a:lumMod val="50000"/>
                  </a:schemeClr>
                </a:solidFill>
              </a:rPr>
              <a:t>not more than</a:t>
            </a:r>
            <a:r>
              <a:rPr lang="mt-MT" b="1" u="sng" dirty="0">
                <a:solidFill>
                  <a:schemeClr val="accent1">
                    <a:lumMod val="50000"/>
                  </a:schemeClr>
                </a:solidFill>
              </a:rPr>
              <a:t> </a:t>
            </a:r>
            <a:r>
              <a:rPr lang="en-GB" b="1" u="sng" dirty="0">
                <a:solidFill>
                  <a:schemeClr val="accent1">
                    <a:lumMod val="50000"/>
                  </a:schemeClr>
                </a:solidFill>
              </a:rPr>
              <a:t>12 credits</a:t>
            </a:r>
            <a:r>
              <a:rPr lang="en-GB" b="1" dirty="0">
                <a:solidFill>
                  <a:schemeClr val="accent1">
                    <a:lumMod val="50000"/>
                  </a:schemeClr>
                </a:solidFill>
              </a:rPr>
              <a:t> </a:t>
            </a:r>
            <a:r>
              <a:rPr lang="en-GB" dirty="0"/>
              <a:t>for incomplete study-units</a:t>
            </a:r>
            <a:r>
              <a:rPr lang="mt-MT" dirty="0"/>
              <a:t> (failure and/or absence)</a:t>
            </a:r>
            <a:r>
              <a:rPr lang="en-GB" dirty="0"/>
              <a:t>, they shall, after academic advice, </a:t>
            </a:r>
            <a:r>
              <a:rPr lang="en-GB" b="1" dirty="0">
                <a:solidFill>
                  <a:schemeClr val="accent1">
                    <a:lumMod val="50000"/>
                  </a:schemeClr>
                </a:solidFill>
              </a:rPr>
              <a:t>be given the option to:</a:t>
            </a:r>
            <a:endParaRPr lang="mt-MT" b="1" dirty="0"/>
          </a:p>
          <a:p>
            <a:pPr marL="800100" lvl="1" indent="-342900">
              <a:buFont typeface="Arial" panose="020B0604020202020204" pitchFamily="34" charset="0"/>
              <a:buChar char="•"/>
            </a:pPr>
            <a:r>
              <a:rPr lang="mt-MT" b="1" dirty="0">
                <a:solidFill>
                  <a:schemeClr val="accent1">
                    <a:lumMod val="50000"/>
                  </a:schemeClr>
                </a:solidFill>
              </a:rPr>
              <a:t>either </a:t>
            </a:r>
            <a:r>
              <a:rPr lang="en-US" b="1" dirty="0">
                <a:solidFill>
                  <a:schemeClr val="accent1">
                    <a:lumMod val="50000"/>
                  </a:schemeClr>
                </a:solidFill>
              </a:rPr>
              <a:t>refer the incomplete study-units (failure and/or absence)</a:t>
            </a:r>
            <a:r>
              <a:rPr lang="mt-MT" b="1" dirty="0">
                <a:solidFill>
                  <a:schemeClr val="accent1">
                    <a:lumMod val="50000"/>
                  </a:schemeClr>
                </a:solidFill>
              </a:rPr>
              <a:t> </a:t>
            </a:r>
            <a:r>
              <a:rPr lang="en-US" b="1" dirty="0">
                <a:solidFill>
                  <a:schemeClr val="accent1">
                    <a:lumMod val="50000"/>
                  </a:schemeClr>
                </a:solidFill>
              </a:rPr>
              <a:t>to the following </a:t>
            </a:r>
            <a:r>
              <a:rPr lang="mt-MT" b="1" dirty="0">
                <a:solidFill>
                  <a:schemeClr val="accent1">
                    <a:lumMod val="50000"/>
                  </a:schemeClr>
                </a:solidFill>
              </a:rPr>
              <a:t>course </a:t>
            </a:r>
            <a:r>
              <a:rPr lang="en-US" b="1" dirty="0">
                <a:solidFill>
                  <a:schemeClr val="accent1">
                    <a:lumMod val="50000"/>
                  </a:schemeClr>
                </a:solidFill>
              </a:rPr>
              <a:t>year</a:t>
            </a:r>
            <a:r>
              <a:rPr lang="en-US" dirty="0">
                <a:solidFill>
                  <a:schemeClr val="accent1">
                    <a:lumMod val="50000"/>
                  </a:schemeClr>
                </a:solidFill>
              </a:rPr>
              <a:t>;  </a:t>
            </a:r>
          </a:p>
          <a:p>
            <a:pPr marL="800100" lvl="1" indent="-342900">
              <a:buFont typeface="Arial" panose="020B0604020202020204" pitchFamily="34" charset="0"/>
              <a:buChar char="•"/>
            </a:pPr>
            <a:r>
              <a:rPr lang="mt-MT" b="1" dirty="0">
                <a:solidFill>
                  <a:schemeClr val="accent1">
                    <a:lumMod val="50000"/>
                  </a:schemeClr>
                </a:solidFill>
              </a:rPr>
              <a:t>or </a:t>
            </a:r>
            <a:r>
              <a:rPr lang="en-US" b="1" dirty="0">
                <a:solidFill>
                  <a:schemeClr val="accent1">
                    <a:lumMod val="50000"/>
                  </a:schemeClr>
                </a:solidFill>
              </a:rPr>
              <a:t>refer the </a:t>
            </a:r>
            <a:r>
              <a:rPr lang="mt-MT" b="1" dirty="0">
                <a:solidFill>
                  <a:schemeClr val="accent1">
                    <a:lumMod val="50000"/>
                  </a:schemeClr>
                </a:solidFill>
              </a:rPr>
              <a:t>i</a:t>
            </a:r>
            <a:r>
              <a:rPr lang="en-US" b="1" dirty="0" err="1">
                <a:solidFill>
                  <a:schemeClr val="accent1">
                    <a:lumMod val="50000"/>
                  </a:schemeClr>
                </a:solidFill>
              </a:rPr>
              <a:t>ncomplete</a:t>
            </a:r>
            <a:r>
              <a:rPr lang="en-US" b="1" dirty="0">
                <a:solidFill>
                  <a:schemeClr val="accent1">
                    <a:lumMod val="50000"/>
                  </a:schemeClr>
                </a:solidFill>
              </a:rPr>
              <a:t> </a:t>
            </a:r>
            <a:r>
              <a:rPr lang="mt-MT" b="1" dirty="0">
                <a:solidFill>
                  <a:schemeClr val="accent1">
                    <a:lumMod val="50000"/>
                  </a:schemeClr>
                </a:solidFill>
              </a:rPr>
              <a:t>s</a:t>
            </a:r>
            <a:r>
              <a:rPr lang="en-US" b="1" dirty="0" err="1">
                <a:solidFill>
                  <a:schemeClr val="accent1">
                    <a:lumMod val="50000"/>
                  </a:schemeClr>
                </a:solidFill>
              </a:rPr>
              <a:t>tudy</a:t>
            </a:r>
            <a:r>
              <a:rPr lang="en-US" b="1" dirty="0">
                <a:solidFill>
                  <a:schemeClr val="accent1">
                    <a:lumMod val="50000"/>
                  </a:schemeClr>
                </a:solidFill>
              </a:rPr>
              <a:t>-</a:t>
            </a:r>
            <a:r>
              <a:rPr lang="mt-MT" b="1" dirty="0">
                <a:solidFill>
                  <a:schemeClr val="accent1">
                    <a:lumMod val="50000"/>
                  </a:schemeClr>
                </a:solidFill>
              </a:rPr>
              <a:t>u</a:t>
            </a:r>
            <a:r>
              <a:rPr lang="en-US" b="1" dirty="0">
                <a:solidFill>
                  <a:schemeClr val="accent1">
                    <a:lumMod val="50000"/>
                  </a:schemeClr>
                </a:solidFill>
              </a:rPr>
              <a:t>nit/s to an extension year</a:t>
            </a:r>
            <a:r>
              <a:rPr lang="en-US" dirty="0">
                <a:solidFill>
                  <a:schemeClr val="accent1">
                    <a:lumMod val="50000"/>
                  </a:schemeClr>
                </a:solidFill>
              </a:rPr>
              <a:t>, if the student is in the </a:t>
            </a:r>
            <a:r>
              <a:rPr lang="en-US" b="1" dirty="0">
                <a:solidFill>
                  <a:schemeClr val="accent1">
                    <a:lumMod val="50000"/>
                  </a:schemeClr>
                </a:solidFill>
              </a:rPr>
              <a:t>final year of the Course</a:t>
            </a:r>
            <a:r>
              <a:rPr lang="en-US" dirty="0">
                <a:solidFill>
                  <a:schemeClr val="accent1">
                    <a:lumMod val="50000"/>
                  </a:schemeClr>
                </a:solidFill>
              </a:rPr>
              <a:t>;  </a:t>
            </a:r>
          </a:p>
          <a:p>
            <a:pPr marL="800100" lvl="1" indent="-342900">
              <a:buFont typeface="Arial" panose="020B0604020202020204" pitchFamily="34" charset="0"/>
              <a:buChar char="•"/>
            </a:pPr>
            <a:r>
              <a:rPr lang="mt-MT" b="1" dirty="0">
                <a:solidFill>
                  <a:schemeClr val="accent1">
                    <a:lumMod val="50000"/>
                  </a:schemeClr>
                </a:solidFill>
              </a:rPr>
              <a:t>or r</a:t>
            </a:r>
            <a:r>
              <a:rPr lang="en-US" b="1" dirty="0" err="1">
                <a:solidFill>
                  <a:schemeClr val="accent1">
                    <a:lumMod val="50000"/>
                  </a:schemeClr>
                </a:solidFill>
              </a:rPr>
              <a:t>epeat</a:t>
            </a:r>
            <a:r>
              <a:rPr lang="en-US" b="1" dirty="0">
                <a:solidFill>
                  <a:schemeClr val="accent1">
                    <a:lumMod val="50000"/>
                  </a:schemeClr>
                </a:solidFill>
              </a:rPr>
              <a:t> the year</a:t>
            </a:r>
            <a:r>
              <a:rPr lang="en-US" dirty="0">
                <a:solidFill>
                  <a:schemeClr val="accent1">
                    <a:lumMod val="50000"/>
                  </a:schemeClr>
                </a:solidFill>
              </a:rPr>
              <a:t> </a:t>
            </a:r>
            <a:r>
              <a:rPr lang="en-US" dirty="0"/>
              <a:t>in its entirety.</a:t>
            </a:r>
            <a:r>
              <a:rPr lang="mt-MT" dirty="0"/>
              <a:t> </a:t>
            </a:r>
            <a:r>
              <a:rPr lang="en-GB" dirty="0"/>
              <a:t>  </a:t>
            </a:r>
            <a:r>
              <a:rPr lang="mt-MT" dirty="0"/>
              <a:t>(</a:t>
            </a:r>
            <a:r>
              <a:rPr lang="en-US" dirty="0"/>
              <a:t>UG </a:t>
            </a:r>
            <a:r>
              <a:rPr lang="en-US" dirty="0" err="1"/>
              <a:t>Reg</a:t>
            </a:r>
            <a:r>
              <a:rPr lang="en-US" dirty="0"/>
              <a:t> 6</a:t>
            </a:r>
            <a:r>
              <a:rPr lang="mt-MT" dirty="0"/>
              <a:t>0);</a:t>
            </a:r>
            <a:endParaRPr lang="en-US" alt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GB" dirty="0"/>
              <a:t>if students have </a:t>
            </a:r>
            <a:r>
              <a:rPr lang="en-GB" b="1" u="sng" dirty="0">
                <a:solidFill>
                  <a:schemeClr val="accent1">
                    <a:lumMod val="50000"/>
                  </a:schemeClr>
                </a:solidFill>
              </a:rPr>
              <a:t>more than 12 credits</a:t>
            </a:r>
            <a:r>
              <a:rPr lang="en-GB" b="1" dirty="0">
                <a:solidFill>
                  <a:schemeClr val="accent1">
                    <a:lumMod val="50000"/>
                  </a:schemeClr>
                </a:solidFill>
              </a:rPr>
              <a:t> </a:t>
            </a:r>
            <a:r>
              <a:rPr lang="en-GB" dirty="0"/>
              <a:t>for </a:t>
            </a:r>
            <a:r>
              <a:rPr lang="en-US" dirty="0"/>
              <a:t>incomplete study-units (failure and/or absence)</a:t>
            </a:r>
            <a:r>
              <a:rPr lang="en-GB" dirty="0"/>
              <a:t>they shall, after academic advice, </a:t>
            </a:r>
            <a:r>
              <a:rPr lang="en-GB" b="1" dirty="0">
                <a:solidFill>
                  <a:schemeClr val="accent1">
                    <a:lumMod val="50000"/>
                  </a:schemeClr>
                </a:solidFill>
              </a:rPr>
              <a:t>be given the option to:</a:t>
            </a:r>
            <a:endParaRPr lang="en-GB" dirty="0"/>
          </a:p>
          <a:p>
            <a:pPr marL="800100" lvl="1" indent="-342900">
              <a:buFont typeface="Arial" panose="020B0604020202020204" pitchFamily="34" charset="0"/>
              <a:buChar char="•"/>
            </a:pPr>
            <a:r>
              <a:rPr lang="mt-MT" b="1" dirty="0">
                <a:solidFill>
                  <a:schemeClr val="accent1">
                    <a:lumMod val="50000"/>
                  </a:schemeClr>
                </a:solidFill>
              </a:rPr>
              <a:t>either </a:t>
            </a:r>
            <a:r>
              <a:rPr lang="en-US" b="1" dirty="0">
                <a:solidFill>
                  <a:schemeClr val="accent1">
                    <a:lumMod val="50000"/>
                  </a:schemeClr>
                </a:solidFill>
              </a:rPr>
              <a:t>refer the Incomplete </a:t>
            </a:r>
            <a:r>
              <a:rPr lang="mt-MT" b="1" dirty="0">
                <a:solidFill>
                  <a:schemeClr val="accent1">
                    <a:lumMod val="50000"/>
                  </a:schemeClr>
                </a:solidFill>
              </a:rPr>
              <a:t>s</a:t>
            </a:r>
            <a:r>
              <a:rPr lang="en-US" b="1" dirty="0" err="1">
                <a:solidFill>
                  <a:schemeClr val="accent1">
                    <a:lumMod val="50000"/>
                  </a:schemeClr>
                </a:solidFill>
              </a:rPr>
              <a:t>tudy</a:t>
            </a:r>
            <a:r>
              <a:rPr lang="en-US" b="1" dirty="0">
                <a:solidFill>
                  <a:schemeClr val="accent1">
                    <a:lumMod val="50000"/>
                  </a:schemeClr>
                </a:solidFill>
              </a:rPr>
              <a:t>-</a:t>
            </a:r>
            <a:r>
              <a:rPr lang="mt-MT" b="1" dirty="0">
                <a:solidFill>
                  <a:schemeClr val="accent1">
                    <a:lumMod val="50000"/>
                  </a:schemeClr>
                </a:solidFill>
              </a:rPr>
              <a:t>u</a:t>
            </a:r>
            <a:r>
              <a:rPr lang="en-US" b="1" dirty="0">
                <a:solidFill>
                  <a:schemeClr val="accent1">
                    <a:lumMod val="50000"/>
                  </a:schemeClr>
                </a:solidFill>
              </a:rPr>
              <a:t>nit/s to an extension year</a:t>
            </a:r>
            <a:r>
              <a:rPr lang="mt-MT" b="1" dirty="0">
                <a:solidFill>
                  <a:schemeClr val="accent1">
                    <a:lumMod val="50000"/>
                  </a:schemeClr>
                </a:solidFill>
              </a:rPr>
              <a:t> of study; </a:t>
            </a:r>
            <a:r>
              <a:rPr lang="en-US" dirty="0">
                <a:solidFill>
                  <a:schemeClr val="accent1">
                    <a:lumMod val="50000"/>
                  </a:schemeClr>
                </a:solidFill>
              </a:rPr>
              <a:t> </a:t>
            </a:r>
            <a:endParaRPr lang="mt-MT" dirty="0">
              <a:solidFill>
                <a:schemeClr val="accent1">
                  <a:lumMod val="50000"/>
                </a:schemeClr>
              </a:solidFill>
            </a:endParaRPr>
          </a:p>
          <a:p>
            <a:pPr marL="800100" lvl="1" indent="-342900">
              <a:buFont typeface="Arial" panose="020B0604020202020204" pitchFamily="34" charset="0"/>
              <a:buChar char="•"/>
            </a:pPr>
            <a:r>
              <a:rPr lang="mt-MT" b="1" dirty="0">
                <a:solidFill>
                  <a:schemeClr val="accent1">
                    <a:lumMod val="50000"/>
                  </a:schemeClr>
                </a:solidFill>
              </a:rPr>
              <a:t>or r</a:t>
            </a:r>
            <a:r>
              <a:rPr lang="en-US" b="1" dirty="0" err="1">
                <a:solidFill>
                  <a:schemeClr val="accent1">
                    <a:lumMod val="50000"/>
                  </a:schemeClr>
                </a:solidFill>
              </a:rPr>
              <a:t>epeat</a:t>
            </a:r>
            <a:r>
              <a:rPr lang="en-US" b="1" dirty="0">
                <a:solidFill>
                  <a:schemeClr val="accent1">
                    <a:lumMod val="50000"/>
                  </a:schemeClr>
                </a:solidFill>
              </a:rPr>
              <a:t> the year</a:t>
            </a:r>
            <a:r>
              <a:rPr lang="en-US" dirty="0">
                <a:solidFill>
                  <a:schemeClr val="accent1">
                    <a:lumMod val="50000"/>
                  </a:schemeClr>
                </a:solidFill>
              </a:rPr>
              <a:t> </a:t>
            </a:r>
            <a:r>
              <a:rPr lang="en-US" dirty="0"/>
              <a:t>in its entirety.</a:t>
            </a:r>
            <a:r>
              <a:rPr lang="mt-MT" dirty="0"/>
              <a:t> </a:t>
            </a:r>
            <a:r>
              <a:rPr lang="en-GB" dirty="0"/>
              <a:t> </a:t>
            </a:r>
            <a:r>
              <a:rPr lang="mt-MT" dirty="0"/>
              <a:t>(</a:t>
            </a:r>
            <a:r>
              <a:rPr lang="en-US" dirty="0"/>
              <a:t>UG </a:t>
            </a:r>
            <a:r>
              <a:rPr lang="en-US" dirty="0" err="1"/>
              <a:t>Reg</a:t>
            </a:r>
            <a:r>
              <a:rPr lang="en-US" dirty="0"/>
              <a:t> 6</a:t>
            </a:r>
            <a:r>
              <a:rPr lang="mt-MT" dirty="0"/>
              <a:t>7(1)).</a:t>
            </a:r>
            <a:endParaRPr lang="en-US" altLang="en-US" dirty="0"/>
          </a:p>
          <a:p>
            <a:pPr marL="342900" indent="-342900">
              <a:buFont typeface="Arial" panose="020B0604020202020204" pitchFamily="34" charset="0"/>
              <a:buChar char="•"/>
            </a:pPr>
            <a:endParaRPr lang="en-US" sz="2200" dirty="0"/>
          </a:p>
          <a:p>
            <a:endParaRPr lang="en-GB" sz="2400" dirty="0"/>
          </a:p>
          <a:p>
            <a:pPr>
              <a:lnSpc>
                <a:spcPct val="200000"/>
              </a:lnSpc>
              <a:buClr>
                <a:srgbClr val="CB203D"/>
              </a:buClr>
            </a:pPr>
            <a:r>
              <a:rPr lang="en-US" altLang="en-US" sz="1000" dirty="0"/>
              <a:t> </a:t>
            </a:r>
            <a:endParaRPr lang="en-US" altLang="en-US" sz="1000" dirty="0">
              <a:latin typeface="Arial" panose="020B0604020202020204" pitchFamily="34" charset="0"/>
            </a:endParaRPr>
          </a:p>
          <a:p>
            <a:pPr marL="285744" indent="-285744">
              <a:lnSpc>
                <a:spcPct val="200000"/>
              </a:lnSpc>
              <a:buClr>
                <a:srgbClr val="CB203D"/>
              </a:buClr>
              <a:buFont typeface="Courier New" panose="02070309020205020404" pitchFamily="49" charset="0"/>
              <a:buChar char="o"/>
            </a:pPr>
            <a:endParaRPr lang="en-US" sz="2400"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245994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1000"/>
                                        <p:tgtEl>
                                          <p:spTgt spid="39">
                                            <p:txEl>
                                              <p:pRg st="0" end="0"/>
                                            </p:txEl>
                                          </p:spTgt>
                                        </p:tgtEl>
                                      </p:cBhvr>
                                    </p:animEffect>
                                    <p:anim calcmode="lin" valueType="num">
                                      <p:cBhvr>
                                        <p:cTn id="12"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9">
                                            <p:txEl>
                                              <p:pRg st="2" end="2"/>
                                            </p:txEl>
                                          </p:spTgt>
                                        </p:tgtEl>
                                        <p:attrNameLst>
                                          <p:attrName>style.visibility</p:attrName>
                                        </p:attrNameLst>
                                      </p:cBhvr>
                                      <p:to>
                                        <p:strVal val="visible"/>
                                      </p:to>
                                    </p:set>
                                    <p:animEffect transition="in" filter="fade">
                                      <p:cBhvr>
                                        <p:cTn id="18" dur="1000"/>
                                        <p:tgtEl>
                                          <p:spTgt spid="39">
                                            <p:txEl>
                                              <p:pRg st="2" end="2"/>
                                            </p:txEl>
                                          </p:spTgt>
                                        </p:tgtEl>
                                      </p:cBhvr>
                                    </p:animEffect>
                                    <p:anim calcmode="lin" valueType="num">
                                      <p:cBhvr>
                                        <p:cTn id="19"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9">
                                            <p:txEl>
                                              <p:pRg st="3" end="3"/>
                                            </p:txEl>
                                          </p:spTgt>
                                        </p:tgtEl>
                                        <p:attrNameLst>
                                          <p:attrName>style.visibility</p:attrName>
                                        </p:attrNameLst>
                                      </p:cBhvr>
                                      <p:to>
                                        <p:strVal val="visible"/>
                                      </p:to>
                                    </p:set>
                                    <p:animEffect transition="in" filter="fade">
                                      <p:cBhvr>
                                        <p:cTn id="25" dur="1000"/>
                                        <p:tgtEl>
                                          <p:spTgt spid="39">
                                            <p:txEl>
                                              <p:pRg st="3" end="3"/>
                                            </p:txEl>
                                          </p:spTgt>
                                        </p:tgtEl>
                                      </p:cBhvr>
                                    </p:animEffect>
                                    <p:anim calcmode="lin" valueType="num">
                                      <p:cBhvr>
                                        <p:cTn id="2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9">
                                            <p:txEl>
                                              <p:pRg st="4" end="4"/>
                                            </p:txEl>
                                          </p:spTgt>
                                        </p:tgtEl>
                                        <p:attrNameLst>
                                          <p:attrName>style.visibility</p:attrName>
                                        </p:attrNameLst>
                                      </p:cBhvr>
                                      <p:to>
                                        <p:strVal val="visible"/>
                                      </p:to>
                                    </p:set>
                                    <p:animEffect transition="in" filter="fade">
                                      <p:cBhvr>
                                        <p:cTn id="32" dur="1000"/>
                                        <p:tgtEl>
                                          <p:spTgt spid="39">
                                            <p:txEl>
                                              <p:pRg st="4" end="4"/>
                                            </p:txEl>
                                          </p:spTgt>
                                        </p:tgtEl>
                                      </p:cBhvr>
                                    </p:animEffect>
                                    <p:anim calcmode="lin" valueType="num">
                                      <p:cBhvr>
                                        <p:cTn id="33"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9">
                                            <p:txEl>
                                              <p:pRg st="5" end="5"/>
                                            </p:txEl>
                                          </p:spTgt>
                                        </p:tgtEl>
                                        <p:attrNameLst>
                                          <p:attrName>style.visibility</p:attrName>
                                        </p:attrNameLst>
                                      </p:cBhvr>
                                      <p:to>
                                        <p:strVal val="visible"/>
                                      </p:to>
                                    </p:set>
                                    <p:animEffect transition="in" filter="fade">
                                      <p:cBhvr>
                                        <p:cTn id="39" dur="1000"/>
                                        <p:tgtEl>
                                          <p:spTgt spid="39">
                                            <p:txEl>
                                              <p:pRg st="5" end="5"/>
                                            </p:txEl>
                                          </p:spTgt>
                                        </p:tgtEl>
                                      </p:cBhvr>
                                    </p:animEffect>
                                    <p:anim calcmode="lin" valueType="num">
                                      <p:cBhvr>
                                        <p:cTn id="40"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9">
                                            <p:txEl>
                                              <p:pRg st="7" end="7"/>
                                            </p:txEl>
                                          </p:spTgt>
                                        </p:tgtEl>
                                        <p:attrNameLst>
                                          <p:attrName>style.visibility</p:attrName>
                                        </p:attrNameLst>
                                      </p:cBhvr>
                                      <p:to>
                                        <p:strVal val="visible"/>
                                      </p:to>
                                    </p:set>
                                    <p:animEffect transition="in" filter="fade">
                                      <p:cBhvr>
                                        <p:cTn id="46" dur="1000"/>
                                        <p:tgtEl>
                                          <p:spTgt spid="39">
                                            <p:txEl>
                                              <p:pRg st="7" end="7"/>
                                            </p:txEl>
                                          </p:spTgt>
                                        </p:tgtEl>
                                      </p:cBhvr>
                                    </p:animEffect>
                                    <p:anim calcmode="lin" valueType="num">
                                      <p:cBhvr>
                                        <p:cTn id="47" dur="1000" fill="hold"/>
                                        <p:tgtEl>
                                          <p:spTgt spid="39">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9">
                                            <p:txEl>
                                              <p:pRg st="8" end="8"/>
                                            </p:txEl>
                                          </p:spTgt>
                                        </p:tgtEl>
                                        <p:attrNameLst>
                                          <p:attrName>style.visibility</p:attrName>
                                        </p:attrNameLst>
                                      </p:cBhvr>
                                      <p:to>
                                        <p:strVal val="visible"/>
                                      </p:to>
                                    </p:set>
                                    <p:animEffect transition="in" filter="fade">
                                      <p:cBhvr>
                                        <p:cTn id="53" dur="1000"/>
                                        <p:tgtEl>
                                          <p:spTgt spid="39">
                                            <p:txEl>
                                              <p:pRg st="8" end="8"/>
                                            </p:txEl>
                                          </p:spTgt>
                                        </p:tgtEl>
                                      </p:cBhvr>
                                    </p:animEffect>
                                    <p:anim calcmode="lin" valueType="num">
                                      <p:cBhvr>
                                        <p:cTn id="54" dur="1000" fill="hold"/>
                                        <p:tgtEl>
                                          <p:spTgt spid="39">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9">
                                            <p:txEl>
                                              <p:pRg st="9" end="9"/>
                                            </p:txEl>
                                          </p:spTgt>
                                        </p:tgtEl>
                                        <p:attrNameLst>
                                          <p:attrName>style.visibility</p:attrName>
                                        </p:attrNameLst>
                                      </p:cBhvr>
                                      <p:to>
                                        <p:strVal val="visible"/>
                                      </p:to>
                                    </p:set>
                                    <p:animEffect transition="in" filter="fade">
                                      <p:cBhvr>
                                        <p:cTn id="60" dur="1000"/>
                                        <p:tgtEl>
                                          <p:spTgt spid="39">
                                            <p:txEl>
                                              <p:pRg st="9" end="9"/>
                                            </p:txEl>
                                          </p:spTgt>
                                        </p:tgtEl>
                                      </p:cBhvr>
                                    </p:animEffect>
                                    <p:anim calcmode="lin" valueType="num">
                                      <p:cBhvr>
                                        <p:cTn id="61" dur="1000" fill="hold"/>
                                        <p:tgtEl>
                                          <p:spTgt spid="39">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368227" y="-6049296"/>
            <a:ext cx="7749721" cy="8695444"/>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1789195" y="-5989875"/>
            <a:ext cx="7463235" cy="9144053"/>
          </a:xfrm>
        </p:spPr>
      </p:pic>
      <p:sp>
        <p:nvSpPr>
          <p:cNvPr id="7" name="Slide Number Placeholder 6"/>
          <p:cNvSpPr>
            <a:spLocks noGrp="1"/>
          </p:cNvSpPr>
          <p:nvPr>
            <p:ph type="sldNum" sz="quarter" idx="12"/>
          </p:nvPr>
        </p:nvSpPr>
        <p:spPr/>
        <p:txBody>
          <a:bodyPr/>
          <a:lstStyle/>
          <a:p>
            <a:fld id="{D5025753-AC55-D040-8716-3E6E234479F7}" type="slidenum">
              <a:rPr lang="en-US" smtClean="0"/>
              <a:t>9</a:t>
            </a:fld>
            <a:endParaRPr lang="en-US"/>
          </a:p>
        </p:txBody>
      </p:sp>
      <p:sp>
        <p:nvSpPr>
          <p:cNvPr id="5" name="Title 1"/>
          <p:cNvSpPr txBox="1">
            <a:spLocks/>
          </p:cNvSpPr>
          <p:nvPr/>
        </p:nvSpPr>
        <p:spPr>
          <a:xfrm>
            <a:off x="2004869" y="-102563"/>
            <a:ext cx="8838839" cy="2006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600" b="1" dirty="0">
                <a:solidFill>
                  <a:schemeClr val="bg1"/>
                </a:solidFill>
                <a:latin typeface="Calibri" charset="0"/>
                <a:ea typeface="Calibri" charset="0"/>
                <a:cs typeface="Calibri" charset="0"/>
              </a:rPr>
              <a:t>Compensated Pass – after </a:t>
            </a:r>
            <a:r>
              <a:rPr lang="mt-MT" sz="3600" b="1" dirty="0">
                <a:solidFill>
                  <a:schemeClr val="bg1"/>
                </a:solidFill>
                <a:latin typeface="Calibri" charset="0"/>
                <a:ea typeface="Calibri" charset="0"/>
                <a:cs typeface="Calibri" charset="0"/>
              </a:rPr>
              <a:t>the June </a:t>
            </a:r>
            <a:r>
              <a:rPr lang="en-GB" sz="3600" b="1" dirty="0">
                <a:solidFill>
                  <a:schemeClr val="bg1"/>
                </a:solidFill>
                <a:latin typeface="Calibri" charset="0"/>
                <a:ea typeface="Calibri" charset="0"/>
                <a:cs typeface="Calibri" charset="0"/>
              </a:rPr>
              <a:t>/</a:t>
            </a:r>
            <a:r>
              <a:rPr lang="mt-MT" sz="3600" b="1" dirty="0">
                <a:solidFill>
                  <a:schemeClr val="bg1"/>
                </a:solidFill>
                <a:latin typeface="Calibri" charset="0"/>
                <a:ea typeface="Calibri" charset="0"/>
                <a:cs typeface="Calibri" charset="0"/>
              </a:rPr>
              <a:t> September</a:t>
            </a:r>
            <a:r>
              <a:rPr lang="en-US" sz="3600" b="1" dirty="0">
                <a:solidFill>
                  <a:schemeClr val="bg1"/>
                </a:solidFill>
                <a:latin typeface="Calibri" charset="0"/>
                <a:ea typeface="Calibri" charset="0"/>
                <a:cs typeface="Calibri" charset="0"/>
              </a:rPr>
              <a:t> assessment session</a:t>
            </a:r>
            <a:r>
              <a:rPr lang="mt-MT" sz="3600" b="1" dirty="0">
                <a:solidFill>
                  <a:schemeClr val="bg1"/>
                </a:solidFill>
                <a:latin typeface="Calibri" charset="0"/>
                <a:ea typeface="Calibri" charset="0"/>
                <a:cs typeface="Calibri" charset="0"/>
              </a:rPr>
              <a:t>s</a:t>
            </a:r>
            <a:endParaRPr lang="en-US" sz="3600" dirty="0">
              <a:solidFill>
                <a:schemeClr val="bg1"/>
              </a:solidFill>
              <a:latin typeface="Calibri" charset="0"/>
              <a:ea typeface="Calibri" charset="0"/>
              <a:cs typeface="Calibri" charset="0"/>
            </a:endParaRPr>
          </a:p>
        </p:txBody>
      </p:sp>
      <p:sp>
        <p:nvSpPr>
          <p:cNvPr id="39" name="Rectangle 38"/>
          <p:cNvSpPr/>
          <p:nvPr/>
        </p:nvSpPr>
        <p:spPr>
          <a:xfrm>
            <a:off x="731520" y="2361937"/>
            <a:ext cx="10188117" cy="3477875"/>
          </a:xfrm>
          <a:prstGeom prst="rect">
            <a:avLst/>
          </a:prstGeom>
        </p:spPr>
        <p:txBody>
          <a:bodyPr wrap="square">
            <a:spAutoFit/>
          </a:bodyPr>
          <a:lstStyle/>
          <a:p>
            <a:r>
              <a:rPr lang="mt-MT" sz="2200" dirty="0"/>
              <a:t>Students who after the June and / or the September assessment session/s:</a:t>
            </a:r>
          </a:p>
          <a:p>
            <a:endParaRPr lang="mt-MT" sz="2200" dirty="0"/>
          </a:p>
          <a:p>
            <a:pPr marL="342900" indent="-342900">
              <a:buFont typeface="Arial" panose="020B0604020202020204" pitchFamily="34" charset="0"/>
              <a:buChar char="•"/>
            </a:pPr>
            <a:r>
              <a:rPr lang="mt-MT" sz="2200" b="1" dirty="0"/>
              <a:t>fail in a study-unit which is compensatable in the programme of study; 	</a:t>
            </a:r>
          </a:p>
          <a:p>
            <a:endParaRPr lang="mt-MT" sz="2200" b="1" dirty="0"/>
          </a:p>
          <a:p>
            <a:pPr marL="342900" indent="-342900">
              <a:buFont typeface="Arial" panose="020B0604020202020204" pitchFamily="34" charset="0"/>
              <a:buChar char="•"/>
            </a:pPr>
            <a:r>
              <a:rPr lang="mt-MT" sz="2200" b="1" dirty="0"/>
              <a:t>obtain a failing mark of not less than 35%; and</a:t>
            </a:r>
          </a:p>
          <a:p>
            <a:endParaRPr lang="mt-MT" sz="2200" b="1" dirty="0"/>
          </a:p>
          <a:p>
            <a:pPr marL="342900" indent="-342900">
              <a:buFont typeface="Arial" panose="020B0604020202020204" pitchFamily="34" charset="0"/>
              <a:buChar char="•"/>
            </a:pPr>
            <a:r>
              <a:rPr lang="mt-MT" sz="2200" b="1" dirty="0"/>
              <a:t>have a Year Average Mark of at least 50%,</a:t>
            </a:r>
          </a:p>
          <a:p>
            <a:endParaRPr lang="mt-MT" sz="2200" dirty="0"/>
          </a:p>
          <a:p>
            <a:pPr algn="just"/>
            <a:r>
              <a:rPr lang="mt-MT" sz="2200" b="1" dirty="0">
                <a:solidFill>
                  <a:schemeClr val="accent1">
                    <a:lumMod val="50000"/>
                  </a:schemeClr>
                </a:solidFill>
              </a:rPr>
              <a:t>shall be awarded </a:t>
            </a:r>
            <a:r>
              <a:rPr lang="en-US" sz="2200" b="1" dirty="0">
                <a:solidFill>
                  <a:schemeClr val="accent1">
                    <a:lumMod val="50000"/>
                  </a:schemeClr>
                </a:solidFill>
              </a:rPr>
              <a:t>a compensated pass (grade CP) </a:t>
            </a:r>
            <a:r>
              <a:rPr lang="en-US" sz="2200" dirty="0">
                <a:solidFill>
                  <a:schemeClr val="accent1">
                    <a:lumMod val="50000"/>
                  </a:schemeClr>
                </a:solidFill>
              </a:rPr>
              <a:t>and </a:t>
            </a:r>
            <a:r>
              <a:rPr lang="en-US" sz="2200" b="1" dirty="0">
                <a:solidFill>
                  <a:schemeClr val="accent1">
                    <a:lumMod val="50000"/>
                  </a:schemeClr>
                </a:solidFill>
              </a:rPr>
              <a:t>shall not be required to be</a:t>
            </a:r>
            <a:endParaRPr lang="mt-MT" sz="2200" b="1" dirty="0">
              <a:solidFill>
                <a:schemeClr val="accent1">
                  <a:lumMod val="50000"/>
                </a:schemeClr>
              </a:solidFill>
            </a:endParaRPr>
          </a:p>
          <a:p>
            <a:pPr algn="just"/>
            <a:r>
              <a:rPr lang="en-US" sz="2200" b="1" dirty="0">
                <a:solidFill>
                  <a:schemeClr val="accent1">
                    <a:lumMod val="50000"/>
                  </a:schemeClr>
                </a:solidFill>
              </a:rPr>
              <a:t>reassessed.</a:t>
            </a:r>
            <a:r>
              <a:rPr lang="mt-MT" sz="2200" b="1" dirty="0">
                <a:solidFill>
                  <a:schemeClr val="accent1">
                    <a:lumMod val="50000"/>
                  </a:schemeClr>
                </a:solidFill>
              </a:rPr>
              <a:t> </a:t>
            </a:r>
            <a:r>
              <a:rPr lang="en-GB" sz="2200" b="1" dirty="0">
                <a:solidFill>
                  <a:schemeClr val="accent1">
                    <a:lumMod val="50000"/>
                  </a:schemeClr>
                </a:solidFill>
              </a:rPr>
              <a:t>  </a:t>
            </a:r>
            <a:r>
              <a:rPr lang="mt-MT" sz="2000" dirty="0"/>
              <a:t>(</a:t>
            </a:r>
            <a:r>
              <a:rPr lang="en-US" sz="2000" dirty="0"/>
              <a:t>UG </a:t>
            </a:r>
            <a:r>
              <a:rPr lang="en-US" sz="2000" dirty="0" err="1"/>
              <a:t>Reg</a:t>
            </a:r>
            <a:r>
              <a:rPr lang="en-US" sz="2000" dirty="0"/>
              <a:t> </a:t>
            </a:r>
            <a:r>
              <a:rPr lang="mt-MT" sz="2000" dirty="0"/>
              <a:t>48(1)).</a:t>
            </a:r>
            <a:endParaRPr lang="en-US" sz="2200"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25592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2" end="2"/>
                                            </p:txEl>
                                          </p:spTgt>
                                        </p:tgtEl>
                                        <p:attrNameLst>
                                          <p:attrName>style.visibility</p:attrName>
                                        </p:attrNameLst>
                                      </p:cBhvr>
                                      <p:to>
                                        <p:strVal val="visible"/>
                                      </p:to>
                                    </p:set>
                                    <p:animEffect transition="in" filter="fade">
                                      <p:cBhvr>
                                        <p:cTn id="14" dur="1000"/>
                                        <p:tgtEl>
                                          <p:spTgt spid="39">
                                            <p:txEl>
                                              <p:pRg st="2" end="2"/>
                                            </p:txEl>
                                          </p:spTgt>
                                        </p:tgtEl>
                                      </p:cBhvr>
                                    </p:animEffect>
                                    <p:anim calcmode="lin" valueType="num">
                                      <p:cBhvr>
                                        <p:cTn id="15"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4" end="4"/>
                                            </p:txEl>
                                          </p:spTgt>
                                        </p:tgtEl>
                                        <p:attrNameLst>
                                          <p:attrName>style.visibility</p:attrName>
                                        </p:attrNameLst>
                                      </p:cBhvr>
                                      <p:to>
                                        <p:strVal val="visible"/>
                                      </p:to>
                                    </p:set>
                                    <p:animEffect transition="in" filter="fade">
                                      <p:cBhvr>
                                        <p:cTn id="21" dur="1000"/>
                                        <p:tgtEl>
                                          <p:spTgt spid="39">
                                            <p:txEl>
                                              <p:pRg st="4" end="4"/>
                                            </p:txEl>
                                          </p:spTgt>
                                        </p:tgtEl>
                                      </p:cBhvr>
                                    </p:animEffect>
                                    <p:anim calcmode="lin" valueType="num">
                                      <p:cBhvr>
                                        <p:cTn id="2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xEl>
                                              <p:pRg st="6" end="6"/>
                                            </p:txEl>
                                          </p:spTgt>
                                        </p:tgtEl>
                                        <p:attrNameLst>
                                          <p:attrName>style.visibility</p:attrName>
                                        </p:attrNameLst>
                                      </p:cBhvr>
                                      <p:to>
                                        <p:strVal val="visible"/>
                                      </p:to>
                                    </p:set>
                                    <p:animEffect transition="in" filter="fade">
                                      <p:cBhvr>
                                        <p:cTn id="28" dur="1000"/>
                                        <p:tgtEl>
                                          <p:spTgt spid="39">
                                            <p:txEl>
                                              <p:pRg st="6" end="6"/>
                                            </p:txEl>
                                          </p:spTgt>
                                        </p:tgtEl>
                                      </p:cBhvr>
                                    </p:animEffect>
                                    <p:anim calcmode="lin" valueType="num">
                                      <p:cBhvr>
                                        <p:cTn id="29" dur="1000" fill="hold"/>
                                        <p:tgtEl>
                                          <p:spTgt spid="3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9">
                                            <p:txEl>
                                              <p:pRg st="8" end="8"/>
                                            </p:txEl>
                                          </p:spTgt>
                                        </p:tgtEl>
                                        <p:attrNameLst>
                                          <p:attrName>style.visibility</p:attrName>
                                        </p:attrNameLst>
                                      </p:cBhvr>
                                      <p:to>
                                        <p:strVal val="visible"/>
                                      </p:to>
                                    </p:set>
                                    <p:animEffect transition="in" filter="fade">
                                      <p:cBhvr>
                                        <p:cTn id="35" dur="1000"/>
                                        <p:tgtEl>
                                          <p:spTgt spid="39">
                                            <p:txEl>
                                              <p:pRg st="8" end="8"/>
                                            </p:txEl>
                                          </p:spTgt>
                                        </p:tgtEl>
                                      </p:cBhvr>
                                    </p:animEffect>
                                    <p:anim calcmode="lin" valueType="num">
                                      <p:cBhvr>
                                        <p:cTn id="36" dur="1000" fill="hold"/>
                                        <p:tgtEl>
                                          <p:spTgt spid="3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9">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9">
                                            <p:txEl>
                                              <p:pRg st="9" end="9"/>
                                            </p:txEl>
                                          </p:spTgt>
                                        </p:tgtEl>
                                        <p:attrNameLst>
                                          <p:attrName>style.visibility</p:attrName>
                                        </p:attrNameLst>
                                      </p:cBhvr>
                                      <p:to>
                                        <p:strVal val="visible"/>
                                      </p:to>
                                    </p:set>
                                    <p:animEffect transition="in" filter="fade">
                                      <p:cBhvr>
                                        <p:cTn id="40" dur="1000"/>
                                        <p:tgtEl>
                                          <p:spTgt spid="39">
                                            <p:txEl>
                                              <p:pRg st="9" end="9"/>
                                            </p:txEl>
                                          </p:spTgt>
                                        </p:tgtEl>
                                      </p:cBhvr>
                                    </p:animEffect>
                                    <p:anim calcmode="lin" valueType="num">
                                      <p:cBhvr>
                                        <p:cTn id="41" dur="1000" fill="hold"/>
                                        <p:tgtEl>
                                          <p:spTgt spid="39">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9634</TotalTime>
  <Words>5327</Words>
  <Application>Microsoft Office PowerPoint</Application>
  <PresentationFormat>Widescreen</PresentationFormat>
  <Paragraphs>745</Paragraphs>
  <Slides>60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60</vt:i4>
      </vt:variant>
    </vt:vector>
  </HeadingPairs>
  <TitlesOfParts>
    <vt:vector size="66" baseType="lpstr">
      <vt:lpstr>Arial</vt:lpstr>
      <vt:lpstr>Calibri</vt:lpstr>
      <vt:lpstr>Calibri Light</vt:lpstr>
      <vt:lpstr>Courier New</vt:lpstr>
      <vt:lpstr>1_Office Theme</vt:lpstr>
      <vt:lpstr>Office Theme</vt:lpstr>
      <vt:lpstr>PowerPoint Presentation</vt:lpstr>
      <vt:lpstr>PowerPoint Presentation</vt:lpstr>
      <vt:lpstr>PowerPoint Presentation</vt:lpstr>
      <vt:lpstr>PowerPoint Presentation</vt:lpstr>
      <vt:lpstr>PowerPoint Presentation</vt:lpstr>
      <vt:lpstr>Difference between Absent and Fail (Incomplete study-unit)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ROMINA M SAMMUT</cp:lastModifiedBy>
  <cp:revision>493</cp:revision>
  <cp:lastPrinted>2026-06-25T06:53:53Z</cp:lastPrinted>
  <dcterms:created xsi:type="dcterms:W3CDTF">2017-09-20T07:37:37Z</dcterms:created>
  <dcterms:modified xsi:type="dcterms:W3CDTF">2026-07-02T11:43:48Z</dcterms:modified>
</cp:coreProperties>
</file>