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7" r:id="rId4"/>
    <p:sldId id="269" r:id="rId5"/>
    <p:sldId id="258" r:id="rId6"/>
    <p:sldId id="268" r:id="rId7"/>
    <p:sldId id="270" r:id="rId8"/>
    <p:sldId id="266" r:id="rId9"/>
    <p:sldId id="267" r:id="rId10"/>
    <p:sldId id="263" r:id="rId11"/>
    <p:sldId id="264" r:id="rId12"/>
    <p:sldId id="265" r:id="rId13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10" autoAdjust="0"/>
  </p:normalViewPr>
  <p:slideViewPr>
    <p:cSldViewPr>
      <p:cViewPr varScale="1">
        <p:scale>
          <a:sx n="132" d="100"/>
          <a:sy n="132" d="100"/>
        </p:scale>
        <p:origin x="93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F18D3-9A9E-454E-8271-EE8E08CAE116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704F1-AB4C-43B2-92E1-D053DC801A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31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704F1-AB4C-43B2-92E1-D053DC801A2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93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704F1-AB4C-43B2-92E1-D053DC801A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6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A20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9072" y="0"/>
            <a:ext cx="9004927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A20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4149" y="1421721"/>
            <a:ext cx="3183890" cy="3300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0A20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9072" y="0"/>
            <a:ext cx="9004927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2248" y="375728"/>
            <a:ext cx="3679502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0A20C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282" y="989056"/>
            <a:ext cx="8647434" cy="3420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akrisrestaurant.com/" TargetMode="External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hyperlink" Target="https://goo.gl/maps/KKDJFdLMTA4jTwJMA" TargetMode="External"/><Relationship Id="rId12" Type="http://schemas.openxmlformats.org/officeDocument/2006/relationships/hyperlink" Target="https://www.capocrudo.com/" TargetMode="External"/><Relationship Id="rId17" Type="http://schemas.openxmlformats.org/officeDocument/2006/relationships/image" Target="../media/image29.png"/><Relationship Id="rId2" Type="http://schemas.openxmlformats.org/officeDocument/2006/relationships/image" Target="../media/image17.jpg"/><Relationship Id="rId16" Type="http://schemas.openxmlformats.org/officeDocument/2006/relationships/image" Target="../media/image28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sybee.com.mt/home-coffee-shop/#msida-coffee-shop" TargetMode="External"/><Relationship Id="rId11" Type="http://schemas.openxmlformats.org/officeDocument/2006/relationships/hyperlink" Target="https://zeroseimalta.com/stores/prosciutteria/" TargetMode="External"/><Relationship Id="rId5" Type="http://schemas.openxmlformats.org/officeDocument/2006/relationships/image" Target="../media/image26.jpg"/><Relationship Id="rId15" Type="http://schemas.openxmlformats.org/officeDocument/2006/relationships/image" Target="../media/image27.png"/><Relationship Id="rId10" Type="http://schemas.openxmlformats.org/officeDocument/2006/relationships/hyperlink" Target="https://gululu.com.mt/more-about-us/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hyperlink" Target="https://ilmerill.business.site/" TargetMode="External"/><Relationship Id="rId14" Type="http://schemas.openxmlformats.org/officeDocument/2006/relationships/hyperlink" Target="https://lovinmalta.com/food/lovin-recommends/lovin-recommends-2023-9000-submissions-later-here-are-the-240-eateries-getting-that-iconic-red-sticke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hyperlink" Target="https://goo.gl/maps/SWiYNySQSVY53AbCA" TargetMode="External"/><Relationship Id="rId26" Type="http://schemas.openxmlformats.org/officeDocument/2006/relationships/image" Target="../media/image4.png"/><Relationship Id="rId3" Type="http://schemas.openxmlformats.org/officeDocument/2006/relationships/image" Target="../media/image32.png"/><Relationship Id="rId21" Type="http://schemas.openxmlformats.org/officeDocument/2006/relationships/hyperlink" Target="https://goo.gl/maps/nj4kRwanf8Y2Pdgh8" TargetMode="External"/><Relationship Id="rId7" Type="http://schemas.openxmlformats.org/officeDocument/2006/relationships/hyperlink" Target="https://goo.gl/maps/ihEAv6bZYXNgPNLW7" TargetMode="External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2" Type="http://schemas.openxmlformats.org/officeDocument/2006/relationships/image" Target="../media/image1.jp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hyperlink" Target="https://goo.gl/maps/hFuhoAeyWxrSh5uF9" TargetMode="External"/><Relationship Id="rId24" Type="http://schemas.openxmlformats.org/officeDocument/2006/relationships/hyperlink" Target="https://goo.gl/maps/CEqXvASUD26DbYYJA" TargetMode="External"/><Relationship Id="rId5" Type="http://schemas.openxmlformats.org/officeDocument/2006/relationships/hyperlink" Target="https://goo.gl/maps/FvgMMsWisfYt7Twk6" TargetMode="External"/><Relationship Id="rId15" Type="http://schemas.openxmlformats.org/officeDocument/2006/relationships/image" Target="../media/image38.png"/><Relationship Id="rId23" Type="http://schemas.openxmlformats.org/officeDocument/2006/relationships/image" Target="../media/image43.png"/><Relationship Id="rId10" Type="http://schemas.openxmlformats.org/officeDocument/2006/relationships/hyperlink" Target="https://goo.gl/maps/4Ukafs4ZEAAtSDoc7" TargetMode="External"/><Relationship Id="rId19" Type="http://schemas.openxmlformats.org/officeDocument/2006/relationships/hyperlink" Target="https://goo.gl/maps/FMmzwTfL1pzu2iVf6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14" Type="http://schemas.openxmlformats.org/officeDocument/2006/relationships/hyperlink" Target="https://goo.gl/maps/sAbFJ5yBkr4Dhq4b7" TargetMode="External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lovinmalta.com/" TargetMode="External"/><Relationship Id="rId13" Type="http://schemas.openxmlformats.org/officeDocument/2006/relationships/image" Target="../media/image53.png"/><Relationship Id="rId1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hyperlink" Target="https://www.visitmalta.com/en/" TargetMode="External"/><Relationship Id="rId12" Type="http://schemas.openxmlformats.org/officeDocument/2006/relationships/image" Target="../media/image52.png"/><Relationship Id="rId17" Type="http://schemas.openxmlformats.org/officeDocument/2006/relationships/hyperlink" Target="https://www.gozochannel.com/" TargetMode="External"/><Relationship Id="rId2" Type="http://schemas.openxmlformats.org/officeDocument/2006/relationships/image" Target="../media/image45.png"/><Relationship Id="rId16" Type="http://schemas.openxmlformats.org/officeDocument/2006/relationships/hyperlink" Target="https://gozofastferry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harmacy.mt/health-centres/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hyperlink" Target="https://vallettaferryservices.com/" TargetMode="External"/><Relationship Id="rId10" Type="http://schemas.openxmlformats.org/officeDocument/2006/relationships/image" Target="../media/image50.jpg"/><Relationship Id="rId19" Type="http://schemas.openxmlformats.org/officeDocument/2006/relationships/hyperlink" Target="mailto:staffweek.rssd@um.edu.mt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hyperlink" Target="https://www.publictransport.com.mt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publictransport.com.mt/en/trip-planner" TargetMode="External"/><Relationship Id="rId5" Type="http://schemas.openxmlformats.org/officeDocument/2006/relationships/hyperlink" Target="https://goo.gl/maps/RV2zNXxuk39bjXKn9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.edu.mt/campuses/marsaxlokk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um.edu.mt/campuses/valletta/" TargetMode="External"/><Relationship Id="rId2" Type="http://schemas.openxmlformats.org/officeDocument/2006/relationships/hyperlink" Target="https://www.um.edu.m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um.edu.mt/campuses/msida/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hyperlink" Target="https://www.um.edu.mt/campuses/goz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.edu.mt/media/um/docs/campuses/CampusMap_22.05.23.pdf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savynomad.co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nobelmantrich.com/savy/accommodations-2/" TargetMode="External"/><Relationship Id="rId12" Type="http://schemas.openxmlformats.org/officeDocument/2006/relationships/hyperlink" Target="mailto:reservations@ikcollection.com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allettaboutique.com/luciano-al-porto/" TargetMode="External"/><Relationship Id="rId11" Type="http://schemas.openxmlformats.org/officeDocument/2006/relationships/hyperlink" Target="https://www.ikcollection.com/palazzoconsiglia/" TargetMode="External"/><Relationship Id="rId5" Type="http://schemas.openxmlformats.org/officeDocument/2006/relationships/hyperlink" Target="mailto:info@vallettaboutique.com" TargetMode="External"/><Relationship Id="rId10" Type="http://schemas.openxmlformats.org/officeDocument/2006/relationships/hyperlink" Target="mailto:reservations@osbornehotel.com" TargetMode="External"/><Relationship Id="rId4" Type="http://schemas.openxmlformats.org/officeDocument/2006/relationships/hyperlink" Target="https://www.vallettaboutique.com/luciano-valletta/" TargetMode="External"/><Relationship Id="rId9" Type="http://schemas.openxmlformats.org/officeDocument/2006/relationships/hyperlink" Target="https://www.osbornehotel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laislebrun.com/en/home.htm" TargetMode="External"/><Relationship Id="rId13" Type="http://schemas.openxmlformats.org/officeDocument/2006/relationships/hyperlink" Target="mailto:nerissa.camilleri@excelsior.com.mt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thegomerinohotel.com/en/home.htm" TargetMode="External"/><Relationship Id="rId12" Type="http://schemas.openxmlformats.org/officeDocument/2006/relationships/hyperlink" Target="https://excelsior.com.mt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afalconeria.com/en/home.htm" TargetMode="External"/><Relationship Id="rId11" Type="http://schemas.openxmlformats.org/officeDocument/2006/relationships/hyperlink" Target="mailto:gabriel.cortis@axhotelsmalta.com" TargetMode="External"/><Relationship Id="rId5" Type="http://schemas.openxmlformats.org/officeDocument/2006/relationships/hyperlink" Target="mailto:shyzler@allelon.com.mt" TargetMode="External"/><Relationship Id="rId10" Type="http://schemas.openxmlformats.org/officeDocument/2006/relationships/hyperlink" Target="mailto:sylvain.azzopardi@axhotelsmalta.com" TargetMode="External"/><Relationship Id="rId4" Type="http://schemas.openxmlformats.org/officeDocument/2006/relationships/hyperlink" Target="https://www.sankarluhotel.com/en/home.htm" TargetMode="External"/><Relationship Id="rId9" Type="http://schemas.openxmlformats.org/officeDocument/2006/relationships/hyperlink" Target="https://thesaintjohnmalta.com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reservations@ikcollection.com" TargetMode="External"/><Relationship Id="rId13" Type="http://schemas.openxmlformats.org/officeDocument/2006/relationships/hyperlink" Target="https://verdihotels.com/offers/gzira-promenade/?gad_source=1&amp;gad_campaignid=21790334341&amp;gbraid=0AAAAAqs69cymB9kVsI-0dKSxTjUi9rYQM&amp;gclid=CjwKCAiAwNDMBhBfEiwAd7ti1DMbrvvDlS3yN2Njqm-VR16SrBaUDZcLqzPoydwM2rUQ0wr4l65LPxoCP64QAvD_BwE" TargetMode="External"/><Relationship Id="rId18" Type="http://schemas.openxmlformats.org/officeDocument/2006/relationships/hyperlink" Target="https://www.ikcollection.com/holmboutique/" TargetMode="External"/><Relationship Id="rId3" Type="http://schemas.openxmlformats.org/officeDocument/2006/relationships/image" Target="../media/image17.jpg"/><Relationship Id="rId7" Type="http://schemas.openxmlformats.org/officeDocument/2006/relationships/hyperlink" Target="https://www.ikcollection.com/ikykhotel/" TargetMode="External"/><Relationship Id="rId12" Type="http://schemas.openxmlformats.org/officeDocument/2006/relationships/hyperlink" Target="mailto:maria.camilleri@corinthia.com" TargetMode="External"/><Relationship Id="rId17" Type="http://schemas.openxmlformats.org/officeDocument/2006/relationships/hyperlink" Target="mailto:brian.calleja@urbanvalleyresort.co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corporatesales@urbanvalleyresort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ita.rizzo@ihg.com" TargetMode="External"/><Relationship Id="rId11" Type="http://schemas.openxmlformats.org/officeDocument/2006/relationships/hyperlink" Target="https://verdihotels.com/offers/st-georges-bay-marina/?gad_source=1&amp;gad_campaignid=21790504204&amp;gbraid=0AAAAAqs6Ni2ipEbvJxqeQpWVW0VXcK7K7&amp;gclid=CjwKCAiAwNDMBhBfEiwAd7ti1HEUkbxinacJcx0FywNPZ_yObCc-kd2eN8qJtlOc5VU2pT9uIE7IPBoCqe4QAvD_BwE" TargetMode="External"/><Relationship Id="rId5" Type="http://schemas.openxmlformats.org/officeDocument/2006/relationships/hyperlink" Target="https://www.ihg.com/holidayinnexpress/hotels/us/en/st-julians/mlaex/hoteldetail" TargetMode="External"/><Relationship Id="rId15" Type="http://schemas.openxmlformats.org/officeDocument/2006/relationships/hyperlink" Target="https://urbanvalleyresort.com/" TargetMode="External"/><Relationship Id="rId10" Type="http://schemas.openxmlformats.org/officeDocument/2006/relationships/hyperlink" Target="mailto:sales@theneucollective.com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theneucollective.com/115-the-strand-hotel-suites/" TargetMode="External"/><Relationship Id="rId14" Type="http://schemas.openxmlformats.org/officeDocument/2006/relationships/hyperlink" Target="https://verdihotels.com/offers/vivaldi/?gad_source=1&amp;gad_campaignid=22615455980&amp;gbraid=0AAAAA_T666EiDGomxGP3fm7pVploRCqN6&amp;gclid=CjwKCAiAwNDMBhBfEiwAd7ti1EefO1okjxhXL410p7lV2dkQbP7NNeJdicpXkcM6TOsJXPsOAxRD0RoCUssQAvD_Bw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gabriel.cortis@axhotelsmalta.com" TargetMode="External"/><Relationship Id="rId13" Type="http://schemas.openxmlformats.org/officeDocument/2006/relationships/hyperlink" Target="mailto:ruth.micallef@hyatt.com" TargetMode="External"/><Relationship Id="rId18" Type="http://schemas.openxmlformats.org/officeDocument/2006/relationships/hyperlink" Target="https://www.marriott.com/en-us/hotels/mlamc-malta-marriott-resort-and-spa/overview/" TargetMode="External"/><Relationship Id="rId3" Type="http://schemas.openxmlformats.org/officeDocument/2006/relationships/image" Target="../media/image17.jpg"/><Relationship Id="rId21" Type="http://schemas.openxmlformats.org/officeDocument/2006/relationships/hyperlink" Target="mailto:rita.rizzo@ihg.com" TargetMode="External"/><Relationship Id="rId7" Type="http://schemas.openxmlformats.org/officeDocument/2006/relationships/hyperlink" Target="https://victoriahotel.com/" TargetMode="External"/><Relationship Id="rId12" Type="http://schemas.openxmlformats.org/officeDocument/2006/relationships/hyperlink" Target="hyatt.com/hyatt-centric/en-US/mlact-hyatt-centric-malta/" TargetMode="External"/><Relationship Id="rId17" Type="http://schemas.openxmlformats.org/officeDocument/2006/relationships/hyperlink" Target="https://axhotelsmalta.com/the-palace/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radissonhotels.com/en-us/hotels/radisson-blu-resort-malta-st-julians?facilitatorId=RHGSEM&amp;cid=a:ps+b:ggl+c:emea+i:brand+e:rdb+d:cese+r:brt+f:en-US+g:ho+h:MTMLASTJ+v:cf&amp;gad_source=1&amp;gclid=CjwKCAiAneK8BhAVEiwAoy2HYSuRExbbG5WMlvpwTCag1yUMe6aYBUwft_Rd_ILSZm1Mn4rcoPDKEhoCo_4QAvD_BwE&amp;gclsrc=aw.ds" TargetMode="External"/><Relationship Id="rId20" Type="http://schemas.openxmlformats.org/officeDocument/2006/relationships/hyperlink" Target="https://malta.intercontinental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naudi@water.mizzi.com.mt" TargetMode="External"/><Relationship Id="rId11" Type="http://schemas.openxmlformats.org/officeDocument/2006/relationships/hyperlink" Target="mailto:sales@kennedynova.com" TargetMode="External"/><Relationship Id="rId5" Type="http://schemas.openxmlformats.org/officeDocument/2006/relationships/hyperlink" Target="https://waterfronthotelmalta.com/" TargetMode="External"/><Relationship Id="rId15" Type="http://schemas.openxmlformats.org/officeDocument/2006/relationships/hyperlink" Target="mailto:maria.camilleri@corinthia.com" TargetMode="External"/><Relationship Id="rId10" Type="http://schemas.openxmlformats.org/officeDocument/2006/relationships/hyperlink" Target="https://kennedynova.com/?sjrncid=GA_23534952386&amp;sjrnaid=GA_796253104283&amp;gad_source=1&amp;gad_campaignid=23534952386&amp;gbraid=0AAAABCfTVLrIVKyDGhHbqWbWWpr9EzqDa&amp;gclid=Cj0KCQjwqPLOBhCiARIsAKRMPZrDQ7_G8fW72pZZ9OiySHLscLS4XhEks4LalhjzFn_qIm6RKoQiBOsaAvpeEALw_wcB" TargetMode="External"/><Relationship Id="rId19" Type="http://schemas.openxmlformats.org/officeDocument/2006/relationships/hyperlink" Target="mailto:Mariella.BorgBondin@maltamarriott.com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sylvain.azzopardi@axhotelsmalta.com" TargetMode="External"/><Relationship Id="rId14" Type="http://schemas.openxmlformats.org/officeDocument/2006/relationships/hyperlink" Target="https://www.corinthia.com/en-gb/" TargetMode="External"/><Relationship Id="rId22" Type="http://schemas.openxmlformats.org/officeDocument/2006/relationships/hyperlink" Target="https://www.ihg.com/voco/hotels/us/en/malta/mlamt/hoteldetai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828" y="1032510"/>
            <a:ext cx="2028278" cy="1725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96638" y="320269"/>
            <a:ext cx="5984617" cy="4818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8466" y="570476"/>
            <a:ext cx="158877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spc="85" dirty="0">
                <a:solidFill>
                  <a:srgbClr val="6B6B6D"/>
                </a:solidFill>
                <a:latin typeface="Calibri  "/>
              </a:rPr>
              <a:t>welcome</a:t>
            </a:r>
            <a:r>
              <a:rPr sz="2100" spc="-35" dirty="0">
                <a:solidFill>
                  <a:srgbClr val="6B6B6D"/>
                </a:solidFill>
                <a:latin typeface="Calibri  "/>
              </a:rPr>
              <a:t> </a:t>
            </a:r>
            <a:r>
              <a:rPr sz="2100" spc="100" dirty="0">
                <a:solidFill>
                  <a:srgbClr val="6B6B6D"/>
                </a:solidFill>
                <a:latin typeface="Calibri  "/>
              </a:rPr>
              <a:t>to</a:t>
            </a:r>
            <a:endParaRPr sz="2100" dirty="0">
              <a:latin typeface="Calibri  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9628" y="1387880"/>
            <a:ext cx="124714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100" b="1" spc="35" dirty="0">
                <a:solidFill>
                  <a:srgbClr val="F2B113"/>
                </a:solidFill>
                <a:latin typeface="Arial"/>
                <a:cs typeface="Arial"/>
              </a:rPr>
              <a:t>info</a:t>
            </a:r>
            <a:r>
              <a:rPr sz="2100" b="1" spc="-215" dirty="0">
                <a:solidFill>
                  <a:srgbClr val="F2B113"/>
                </a:solidFill>
                <a:latin typeface="Arial"/>
                <a:cs typeface="Arial"/>
              </a:rPr>
              <a:t> </a:t>
            </a:r>
            <a:r>
              <a:rPr sz="2100" b="1" spc="90" dirty="0">
                <a:solidFill>
                  <a:srgbClr val="F2B113"/>
                </a:solidFill>
                <a:latin typeface="Arial"/>
                <a:cs typeface="Arial"/>
              </a:rPr>
              <a:t>pack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5D37B-D9CE-4C27-8357-C77D2BA8B890}"/>
              </a:ext>
            </a:extLst>
          </p:cNvPr>
          <p:cNvSpPr txBox="1"/>
          <p:nvPr/>
        </p:nvSpPr>
        <p:spPr>
          <a:xfrm>
            <a:off x="6324600" y="1032510"/>
            <a:ext cx="245665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spc="85" dirty="0">
                <a:solidFill>
                  <a:srgbClr val="6B6B6D"/>
                </a:solidFill>
                <a:latin typeface="Calibri  "/>
                <a:ea typeface="+mj-ea"/>
                <a:cs typeface="Arial"/>
              </a:rPr>
              <a:t>Visitors Information Pack</a:t>
            </a:r>
          </a:p>
          <a:p>
            <a:pPr algn="ctr"/>
            <a:endParaRPr lang="en-GB" sz="2400" b="1" spc="85" dirty="0">
              <a:solidFill>
                <a:srgbClr val="6B6B6D"/>
              </a:solidFill>
              <a:latin typeface="Calibri  "/>
              <a:ea typeface="+mj-ea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7ABFB05-D82F-44F4-814B-D33D33FB9AED}"/>
              </a:ext>
            </a:extLst>
          </p:cNvPr>
          <p:cNvSpPr/>
          <p:nvPr/>
        </p:nvSpPr>
        <p:spPr>
          <a:xfrm>
            <a:off x="568466" y="3867150"/>
            <a:ext cx="2377948" cy="781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6401" y="301475"/>
            <a:ext cx="3669029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>
                <a:latin typeface="+mj-lt"/>
              </a:rPr>
              <a:t>Recommendations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36879" y="1192867"/>
            <a:ext cx="500137" cy="25076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935"/>
              </a:lnSpc>
            </a:pPr>
            <a:r>
              <a:rPr sz="3400" b="1" spc="-185" dirty="0">
                <a:solidFill>
                  <a:srgbClr val="0A20CD"/>
                </a:solidFill>
                <a:latin typeface="+mj-lt"/>
                <a:cs typeface="Arial"/>
              </a:rPr>
              <a:t>Food </a:t>
            </a:r>
            <a:r>
              <a:rPr sz="3400" b="1" spc="-225" dirty="0">
                <a:solidFill>
                  <a:srgbClr val="0A20CD"/>
                </a:solidFill>
                <a:latin typeface="+mj-lt"/>
                <a:cs typeface="Arial"/>
              </a:rPr>
              <a:t>&amp;</a:t>
            </a:r>
            <a:r>
              <a:rPr sz="3400" b="1" spc="-105" dirty="0">
                <a:solidFill>
                  <a:srgbClr val="0A20CD"/>
                </a:solidFill>
                <a:latin typeface="+mj-lt"/>
                <a:cs typeface="Arial"/>
              </a:rPr>
              <a:t> </a:t>
            </a:r>
            <a:r>
              <a:rPr sz="3400" b="1" spc="-135" dirty="0">
                <a:solidFill>
                  <a:srgbClr val="0A20CD"/>
                </a:solidFill>
                <a:latin typeface="+mj-lt"/>
                <a:cs typeface="Arial"/>
              </a:rPr>
              <a:t>Drink</a:t>
            </a:r>
            <a:endParaRPr sz="3400">
              <a:latin typeface="+mj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69676" y="5105226"/>
            <a:ext cx="3174323" cy="38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69676" y="0"/>
            <a:ext cx="3174323" cy="5143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26826" y="0"/>
            <a:ext cx="3117173" cy="514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62372" y="1257875"/>
            <a:ext cx="2934970" cy="26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550" b="1" spc="-114" dirty="0">
                <a:latin typeface="+mj-lt"/>
                <a:cs typeface="Arial"/>
              </a:rPr>
              <a:t>B</a:t>
            </a:r>
            <a:r>
              <a:rPr sz="1550" b="1" spc="-75" dirty="0">
                <a:latin typeface="+mj-lt"/>
                <a:cs typeface="Arial"/>
              </a:rPr>
              <a:t>r</a:t>
            </a:r>
            <a:r>
              <a:rPr sz="1550" b="1" spc="-25" dirty="0">
                <a:latin typeface="+mj-lt"/>
                <a:cs typeface="Arial"/>
              </a:rPr>
              <a:t>eakfast</a:t>
            </a:r>
            <a:endParaRPr sz="1550">
              <a:latin typeface="+mj-lt"/>
              <a:cs typeface="Arial"/>
            </a:endParaRPr>
          </a:p>
          <a:p>
            <a:pPr marL="12700" marR="5715" indent="723265" algn="r">
              <a:lnSpc>
                <a:spcPct val="100000"/>
              </a:lnSpc>
              <a:spcBef>
                <a:spcPts val="10"/>
              </a:spcBef>
            </a:pPr>
            <a:r>
              <a:rPr sz="1250" u="heavy" spc="-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6"/>
              </a:rPr>
              <a:t>Busy </a:t>
            </a:r>
            <a:r>
              <a:rPr sz="125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6"/>
              </a:rPr>
              <a:t>Bee </a:t>
            </a:r>
            <a:r>
              <a:rPr sz="1250" u="heavy" spc="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6"/>
              </a:rPr>
              <a:t>Msida</a:t>
            </a:r>
            <a:r>
              <a:rPr sz="1250" spc="15" dirty="0">
                <a:solidFill>
                  <a:srgbClr val="0097A7"/>
                </a:solidFill>
                <a:latin typeface="+mj-lt"/>
                <a:cs typeface="Arial"/>
                <a:hlinkClick r:id="rId6"/>
              </a:rPr>
              <a:t> </a:t>
            </a:r>
            <a:r>
              <a:rPr sz="1250" spc="-75" dirty="0">
                <a:latin typeface="+mj-lt"/>
                <a:cs typeface="Arial"/>
              </a:rPr>
              <a:t>,</a:t>
            </a:r>
            <a:r>
              <a:rPr sz="1250" spc="-165" dirty="0">
                <a:latin typeface="+mj-lt"/>
                <a:cs typeface="Arial"/>
              </a:rPr>
              <a:t> </a:t>
            </a:r>
            <a:r>
              <a:rPr sz="1250" spc="10" dirty="0">
                <a:latin typeface="+mj-lt"/>
                <a:cs typeface="Arial"/>
              </a:rPr>
              <a:t>Maltese</a:t>
            </a:r>
            <a:r>
              <a:rPr sz="1250" spc="-55" dirty="0">
                <a:latin typeface="+mj-lt"/>
                <a:cs typeface="Arial"/>
              </a:rPr>
              <a:t> </a:t>
            </a:r>
            <a:r>
              <a:rPr sz="1250" spc="-15" dirty="0">
                <a:latin typeface="+mj-lt"/>
                <a:cs typeface="Arial"/>
              </a:rPr>
              <a:t>Cafe  </a:t>
            </a:r>
            <a:r>
              <a:rPr sz="125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7"/>
              </a:rPr>
              <a:t>Bella </a:t>
            </a:r>
            <a:r>
              <a:rPr sz="1250" u="heavy" spc="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7"/>
              </a:rPr>
              <a:t>Sicilia</a:t>
            </a:r>
            <a:r>
              <a:rPr sz="1250" spc="5" dirty="0">
                <a:solidFill>
                  <a:srgbClr val="0097A7"/>
                </a:solidFill>
                <a:latin typeface="+mj-lt"/>
                <a:cs typeface="Arial"/>
                <a:hlinkClick r:id="rId7"/>
              </a:rPr>
              <a:t> </a:t>
            </a:r>
            <a:r>
              <a:rPr sz="1250" spc="-75" dirty="0">
                <a:latin typeface="+mj-lt"/>
                <a:cs typeface="Arial"/>
              </a:rPr>
              <a:t>, </a:t>
            </a:r>
            <a:r>
              <a:rPr sz="1250" spc="-30" dirty="0">
                <a:latin typeface="+mj-lt"/>
                <a:cs typeface="Arial"/>
              </a:rPr>
              <a:t>Cafe, </a:t>
            </a:r>
            <a:r>
              <a:rPr sz="1250" spc="-5" dirty="0">
                <a:latin typeface="+mj-lt"/>
                <a:cs typeface="Arial"/>
              </a:rPr>
              <a:t>Sicilian, Southern</a:t>
            </a:r>
            <a:r>
              <a:rPr sz="1250" spc="-100" dirty="0">
                <a:latin typeface="+mj-lt"/>
                <a:cs typeface="Arial"/>
              </a:rPr>
              <a:t> </a:t>
            </a:r>
            <a:r>
              <a:rPr sz="1250" spc="10" dirty="0">
                <a:latin typeface="+mj-lt"/>
                <a:cs typeface="Arial"/>
              </a:rPr>
              <a:t>Italy</a:t>
            </a:r>
            <a:endParaRPr sz="1250"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+mj-lt"/>
              <a:cs typeface="Arial"/>
            </a:endParaRPr>
          </a:p>
          <a:p>
            <a:pPr marR="6985" algn="r">
              <a:lnSpc>
                <a:spcPct val="100000"/>
              </a:lnSpc>
              <a:spcBef>
                <a:spcPts val="1080"/>
              </a:spcBef>
            </a:pPr>
            <a:r>
              <a:rPr sz="1550" b="1" spc="-20" dirty="0">
                <a:latin typeface="+mj-lt"/>
                <a:cs typeface="Arial"/>
              </a:rPr>
              <a:t>Maltese</a:t>
            </a:r>
            <a:r>
              <a:rPr sz="1550" b="1" spc="-105" dirty="0">
                <a:latin typeface="+mj-lt"/>
                <a:cs typeface="Arial"/>
              </a:rPr>
              <a:t> </a:t>
            </a:r>
            <a:r>
              <a:rPr sz="1550" b="1" spc="-65" dirty="0">
                <a:latin typeface="+mj-lt"/>
                <a:cs typeface="Arial"/>
              </a:rPr>
              <a:t>Cuisine</a:t>
            </a:r>
            <a:endParaRPr sz="1550">
              <a:latin typeface="+mj-lt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"/>
              </a:spcBef>
            </a:pPr>
            <a:r>
              <a:rPr sz="1250" u="heavy" spc="-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8"/>
              </a:rPr>
              <a:t>Ta' </a:t>
            </a:r>
            <a:r>
              <a:rPr sz="1250" u="heavy" spc="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8"/>
              </a:rPr>
              <a:t>Kris </a:t>
            </a:r>
            <a:r>
              <a:rPr sz="1250" u="heavy" spc="-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8"/>
              </a:rPr>
              <a:t>Restaurant</a:t>
            </a:r>
            <a:r>
              <a:rPr sz="1250" spc="-5" dirty="0">
                <a:solidFill>
                  <a:srgbClr val="0097A7"/>
                </a:solidFill>
                <a:latin typeface="+mj-lt"/>
                <a:cs typeface="Arial"/>
                <a:hlinkClick r:id="rId8"/>
              </a:rPr>
              <a:t> </a:t>
            </a:r>
            <a:r>
              <a:rPr sz="1250" spc="-10" dirty="0">
                <a:latin typeface="+mj-lt"/>
                <a:cs typeface="Arial"/>
              </a:rPr>
              <a:t>-</a:t>
            </a:r>
            <a:r>
              <a:rPr sz="1250" spc="-150" dirty="0">
                <a:latin typeface="+mj-lt"/>
                <a:cs typeface="Arial"/>
              </a:rPr>
              <a:t> </a:t>
            </a:r>
            <a:r>
              <a:rPr sz="1250" spc="-5" dirty="0">
                <a:latin typeface="+mj-lt"/>
                <a:cs typeface="Arial"/>
              </a:rPr>
              <a:t>Sliema</a:t>
            </a:r>
            <a:endParaRPr sz="1250">
              <a:latin typeface="+mj-lt"/>
              <a:cs typeface="Arial"/>
            </a:endParaRPr>
          </a:p>
          <a:p>
            <a:pPr marL="1636395" marR="5080" indent="130175" algn="r">
              <a:lnSpc>
                <a:spcPct val="100000"/>
              </a:lnSpc>
            </a:pPr>
            <a:r>
              <a:rPr sz="1250" u="heavy" spc="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9"/>
              </a:rPr>
              <a:t>Il-Merill</a:t>
            </a:r>
            <a:r>
              <a:rPr sz="1250" spc="-65" dirty="0">
                <a:solidFill>
                  <a:srgbClr val="0097A7"/>
                </a:solidFill>
                <a:latin typeface="+mj-lt"/>
                <a:cs typeface="Arial"/>
                <a:hlinkClick r:id="rId9"/>
              </a:rPr>
              <a:t> </a:t>
            </a:r>
            <a:r>
              <a:rPr sz="1250" spc="-10" dirty="0">
                <a:latin typeface="+mj-lt"/>
                <a:cs typeface="Arial"/>
              </a:rPr>
              <a:t>-</a:t>
            </a:r>
            <a:r>
              <a:rPr sz="1250" spc="-65" dirty="0">
                <a:latin typeface="+mj-lt"/>
                <a:cs typeface="Arial"/>
              </a:rPr>
              <a:t> </a:t>
            </a:r>
            <a:r>
              <a:rPr sz="1250" spc="-5" dirty="0">
                <a:latin typeface="+mj-lt"/>
                <a:cs typeface="Arial"/>
              </a:rPr>
              <a:t>Sliema  </a:t>
            </a:r>
            <a:r>
              <a:rPr sz="1250" u="heavy" spc="-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0"/>
              </a:rPr>
              <a:t>Gululu</a:t>
            </a:r>
            <a:r>
              <a:rPr sz="1250" spc="-15" dirty="0">
                <a:solidFill>
                  <a:srgbClr val="0097A7"/>
                </a:solidFill>
                <a:latin typeface="+mj-lt"/>
                <a:cs typeface="Arial"/>
                <a:hlinkClick r:id="rId10"/>
              </a:rPr>
              <a:t> </a:t>
            </a:r>
            <a:r>
              <a:rPr sz="1250" spc="-10" dirty="0">
                <a:latin typeface="+mj-lt"/>
                <a:cs typeface="Arial"/>
              </a:rPr>
              <a:t>- St</a:t>
            </a:r>
            <a:r>
              <a:rPr sz="1250" spc="-145" dirty="0">
                <a:latin typeface="+mj-lt"/>
                <a:cs typeface="Arial"/>
              </a:rPr>
              <a:t> </a:t>
            </a:r>
            <a:r>
              <a:rPr sz="1250" spc="15" dirty="0">
                <a:latin typeface="+mj-lt"/>
                <a:cs typeface="Arial"/>
              </a:rPr>
              <a:t>Julians</a:t>
            </a:r>
            <a:endParaRPr sz="125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+mj-lt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550" b="1" spc="-60" dirty="0">
                <a:latin typeface="+mj-lt"/>
                <a:cs typeface="Arial"/>
              </a:rPr>
              <a:t>Other</a:t>
            </a:r>
            <a:r>
              <a:rPr sz="1550" b="1" spc="-100" dirty="0">
                <a:latin typeface="+mj-lt"/>
                <a:cs typeface="Arial"/>
              </a:rPr>
              <a:t> </a:t>
            </a:r>
            <a:r>
              <a:rPr sz="1550" b="1" spc="-60" dirty="0">
                <a:latin typeface="+mj-lt"/>
                <a:cs typeface="Arial"/>
              </a:rPr>
              <a:t>Recommendations</a:t>
            </a:r>
            <a:endParaRPr sz="1550">
              <a:latin typeface="+mj-lt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15"/>
              </a:spcBef>
            </a:pPr>
            <a:r>
              <a:rPr sz="1200" u="heavy" spc="-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1"/>
              </a:rPr>
              <a:t>Zero </a:t>
            </a:r>
            <a:r>
              <a:rPr sz="1200" u="heavy" spc="-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1"/>
              </a:rPr>
              <a:t>Sei </a:t>
            </a:r>
            <a:r>
              <a:rPr sz="1200" u="heavy" spc="2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1"/>
              </a:rPr>
              <a:t>Malta</a:t>
            </a:r>
            <a:r>
              <a:rPr sz="1200" spc="20" dirty="0">
                <a:solidFill>
                  <a:srgbClr val="0097A7"/>
                </a:solidFill>
                <a:latin typeface="+mj-lt"/>
                <a:cs typeface="Arial"/>
                <a:hlinkClick r:id="rId11"/>
              </a:rPr>
              <a:t> </a:t>
            </a:r>
            <a:r>
              <a:rPr sz="1200" spc="10" dirty="0">
                <a:latin typeface="+mj-lt"/>
                <a:cs typeface="Arial"/>
              </a:rPr>
              <a:t>Italian </a:t>
            </a:r>
            <a:r>
              <a:rPr sz="1200" spc="-20" dirty="0">
                <a:latin typeface="+mj-lt"/>
                <a:cs typeface="Arial"/>
              </a:rPr>
              <a:t>Roman </a:t>
            </a:r>
            <a:r>
              <a:rPr sz="1200" spc="-15" dirty="0">
                <a:latin typeface="+mj-lt"/>
                <a:cs typeface="Arial"/>
              </a:rPr>
              <a:t>Food</a:t>
            </a:r>
            <a:r>
              <a:rPr sz="1200" spc="-229" dirty="0">
                <a:latin typeface="+mj-lt"/>
                <a:cs typeface="Arial"/>
              </a:rPr>
              <a:t> </a:t>
            </a:r>
            <a:r>
              <a:rPr sz="1200" spc="10" dirty="0">
                <a:latin typeface="+mj-lt"/>
                <a:cs typeface="Arial"/>
              </a:rPr>
              <a:t>Valletta</a:t>
            </a:r>
            <a:endParaRPr sz="1200">
              <a:latin typeface="+mj-lt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200" u="heavy" spc="-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2"/>
              </a:rPr>
              <a:t>Capo </a:t>
            </a:r>
            <a:r>
              <a:rPr sz="1200" u="heavy" spc="-1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+mj-lt"/>
                <a:cs typeface="Arial"/>
                <a:hlinkClick r:id="rId12"/>
              </a:rPr>
              <a:t>Crudo</a:t>
            </a:r>
            <a:r>
              <a:rPr sz="1200" spc="-15" dirty="0">
                <a:solidFill>
                  <a:srgbClr val="0097A7"/>
                </a:solidFill>
                <a:latin typeface="+mj-lt"/>
                <a:cs typeface="Arial"/>
                <a:hlinkClick r:id="rId12"/>
              </a:rPr>
              <a:t> </a:t>
            </a:r>
            <a:r>
              <a:rPr sz="1200" spc="-10" dirty="0">
                <a:latin typeface="+mj-lt"/>
                <a:cs typeface="Arial"/>
              </a:rPr>
              <a:t>-</a:t>
            </a:r>
            <a:r>
              <a:rPr sz="1200" spc="-114" dirty="0">
                <a:latin typeface="+mj-lt"/>
                <a:cs typeface="Arial"/>
              </a:rPr>
              <a:t> </a:t>
            </a:r>
            <a:r>
              <a:rPr sz="1200" spc="10" dirty="0">
                <a:latin typeface="+mj-lt"/>
                <a:cs typeface="Arial"/>
              </a:rPr>
              <a:t>Valletta</a:t>
            </a:r>
            <a:endParaRPr sz="1200">
              <a:latin typeface="+mj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4925" y="4546191"/>
            <a:ext cx="173819" cy="1635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46044" y="4510604"/>
            <a:ext cx="24720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u="heavy" spc="-85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Lovin </a:t>
            </a:r>
            <a:r>
              <a:rPr sz="1200" i="1" u="heavy" spc="-35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Malta </a:t>
            </a:r>
            <a:r>
              <a:rPr sz="1200" i="1" u="heavy" spc="-20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2023 </a:t>
            </a:r>
            <a:r>
              <a:rPr sz="1200" i="1" u="heavy" spc="-80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Food</a:t>
            </a:r>
            <a:r>
              <a:rPr sz="1200" i="1" u="heavy" spc="-110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 </a:t>
            </a:r>
            <a:r>
              <a:rPr sz="1200" i="1" u="heavy" spc="-50" dirty="0">
                <a:solidFill>
                  <a:srgbClr val="FF0D45"/>
                </a:solidFill>
                <a:uFill>
                  <a:solidFill>
                    <a:srgbClr val="FF0D45"/>
                  </a:solidFill>
                </a:uFill>
                <a:latin typeface="+mj-lt"/>
                <a:cs typeface="Cambria"/>
                <a:hlinkClick r:id="rId14"/>
              </a:rPr>
              <a:t>Recommendations</a:t>
            </a:r>
            <a:endParaRPr sz="1200">
              <a:latin typeface="+mj-lt"/>
              <a:cs typeface="Cambri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29800" y="4300425"/>
            <a:ext cx="761699" cy="6557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0249" y="2231050"/>
            <a:ext cx="840740" cy="715645"/>
          </a:xfrm>
          <a:custGeom>
            <a:avLst/>
            <a:gdLst/>
            <a:ahLst/>
            <a:cxnLst/>
            <a:rect l="l" t="t" r="r" b="b"/>
            <a:pathLst>
              <a:path w="840739" h="715644">
                <a:moveTo>
                  <a:pt x="721347" y="715499"/>
                </a:moveTo>
                <a:lnTo>
                  <a:pt x="119252" y="715499"/>
                </a:lnTo>
                <a:lnTo>
                  <a:pt x="72833" y="706128"/>
                </a:lnTo>
                <a:lnTo>
                  <a:pt x="34928" y="680571"/>
                </a:lnTo>
                <a:lnTo>
                  <a:pt x="9371" y="642666"/>
                </a:lnTo>
                <a:lnTo>
                  <a:pt x="0" y="596247"/>
                </a:lnTo>
                <a:lnTo>
                  <a:pt x="0" y="119252"/>
                </a:lnTo>
                <a:lnTo>
                  <a:pt x="9371" y="72833"/>
                </a:lnTo>
                <a:lnTo>
                  <a:pt x="34928" y="34928"/>
                </a:lnTo>
                <a:lnTo>
                  <a:pt x="72833" y="9371"/>
                </a:lnTo>
                <a:lnTo>
                  <a:pt x="119252" y="0"/>
                </a:lnTo>
                <a:lnTo>
                  <a:pt x="721347" y="0"/>
                </a:lnTo>
                <a:lnTo>
                  <a:pt x="766983" y="9077"/>
                </a:lnTo>
                <a:lnTo>
                  <a:pt x="805672" y="34928"/>
                </a:lnTo>
                <a:lnTo>
                  <a:pt x="831522" y="73616"/>
                </a:lnTo>
                <a:lnTo>
                  <a:pt x="840599" y="119252"/>
                </a:lnTo>
                <a:lnTo>
                  <a:pt x="840599" y="596247"/>
                </a:lnTo>
                <a:lnTo>
                  <a:pt x="831228" y="642666"/>
                </a:lnTo>
                <a:lnTo>
                  <a:pt x="805671" y="680571"/>
                </a:lnTo>
                <a:lnTo>
                  <a:pt x="767766" y="706128"/>
                </a:lnTo>
                <a:lnTo>
                  <a:pt x="721347" y="7154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14925" y="2317700"/>
            <a:ext cx="595674" cy="5956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70099" y="3223649"/>
            <a:ext cx="840740" cy="715645"/>
          </a:xfrm>
          <a:custGeom>
            <a:avLst/>
            <a:gdLst/>
            <a:ahLst/>
            <a:cxnLst/>
            <a:rect l="l" t="t" r="r" b="b"/>
            <a:pathLst>
              <a:path w="840739" h="715645">
                <a:moveTo>
                  <a:pt x="721347" y="715499"/>
                </a:moveTo>
                <a:lnTo>
                  <a:pt x="119252" y="715499"/>
                </a:lnTo>
                <a:lnTo>
                  <a:pt x="72833" y="706128"/>
                </a:lnTo>
                <a:lnTo>
                  <a:pt x="34928" y="680571"/>
                </a:lnTo>
                <a:lnTo>
                  <a:pt x="9371" y="642666"/>
                </a:lnTo>
                <a:lnTo>
                  <a:pt x="0" y="596247"/>
                </a:lnTo>
                <a:lnTo>
                  <a:pt x="0" y="119252"/>
                </a:lnTo>
                <a:lnTo>
                  <a:pt x="9371" y="72833"/>
                </a:lnTo>
                <a:lnTo>
                  <a:pt x="34928" y="34928"/>
                </a:lnTo>
                <a:lnTo>
                  <a:pt x="72833" y="9371"/>
                </a:lnTo>
                <a:lnTo>
                  <a:pt x="119252" y="0"/>
                </a:lnTo>
                <a:lnTo>
                  <a:pt x="721347" y="0"/>
                </a:lnTo>
                <a:lnTo>
                  <a:pt x="766983" y="9077"/>
                </a:lnTo>
                <a:lnTo>
                  <a:pt x="805672" y="34928"/>
                </a:lnTo>
                <a:lnTo>
                  <a:pt x="831522" y="73616"/>
                </a:lnTo>
                <a:lnTo>
                  <a:pt x="840599" y="119252"/>
                </a:lnTo>
                <a:lnTo>
                  <a:pt x="840599" y="596247"/>
                </a:lnTo>
                <a:lnTo>
                  <a:pt x="831228" y="642666"/>
                </a:lnTo>
                <a:lnTo>
                  <a:pt x="805671" y="680571"/>
                </a:lnTo>
                <a:lnTo>
                  <a:pt x="767766" y="706128"/>
                </a:lnTo>
                <a:lnTo>
                  <a:pt x="721347" y="7154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32775" y="3299850"/>
            <a:ext cx="595674" cy="5956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70249" y="1250350"/>
            <a:ext cx="881380" cy="715645"/>
          </a:xfrm>
          <a:custGeom>
            <a:avLst/>
            <a:gdLst/>
            <a:ahLst/>
            <a:cxnLst/>
            <a:rect l="l" t="t" r="r" b="b"/>
            <a:pathLst>
              <a:path w="881379" h="715644">
                <a:moveTo>
                  <a:pt x="761547" y="715499"/>
                </a:moveTo>
                <a:lnTo>
                  <a:pt x="119252" y="715499"/>
                </a:lnTo>
                <a:lnTo>
                  <a:pt x="72833" y="706128"/>
                </a:lnTo>
                <a:lnTo>
                  <a:pt x="34928" y="680571"/>
                </a:lnTo>
                <a:lnTo>
                  <a:pt x="9371" y="642666"/>
                </a:lnTo>
                <a:lnTo>
                  <a:pt x="0" y="596247"/>
                </a:lnTo>
                <a:lnTo>
                  <a:pt x="0" y="119252"/>
                </a:lnTo>
                <a:lnTo>
                  <a:pt x="9371" y="72833"/>
                </a:lnTo>
                <a:lnTo>
                  <a:pt x="34928" y="34928"/>
                </a:lnTo>
                <a:lnTo>
                  <a:pt x="72833" y="9371"/>
                </a:lnTo>
                <a:lnTo>
                  <a:pt x="119252" y="0"/>
                </a:lnTo>
                <a:lnTo>
                  <a:pt x="761547" y="0"/>
                </a:lnTo>
                <a:lnTo>
                  <a:pt x="807183" y="9077"/>
                </a:lnTo>
                <a:lnTo>
                  <a:pt x="845871" y="34928"/>
                </a:lnTo>
                <a:lnTo>
                  <a:pt x="871722" y="73616"/>
                </a:lnTo>
                <a:lnTo>
                  <a:pt x="880799" y="119252"/>
                </a:lnTo>
                <a:lnTo>
                  <a:pt x="880799" y="596247"/>
                </a:lnTo>
                <a:lnTo>
                  <a:pt x="871428" y="642666"/>
                </a:lnTo>
                <a:lnTo>
                  <a:pt x="845871" y="680571"/>
                </a:lnTo>
                <a:lnTo>
                  <a:pt x="807966" y="706128"/>
                </a:lnTo>
                <a:lnTo>
                  <a:pt x="761547" y="7154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64800" y="1335162"/>
            <a:ext cx="545875" cy="5458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14862" y="1365737"/>
            <a:ext cx="484450" cy="48445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07299" y="429000"/>
            <a:ext cx="1045996" cy="343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F16096-BC4C-4741-A2F4-D5FAFF6C95CC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072" y="0"/>
            <a:ext cx="9004927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15275" y="376503"/>
            <a:ext cx="34334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>
                <a:latin typeface="+mj-lt"/>
              </a:rPr>
              <a:t>Places </a:t>
            </a:r>
            <a:r>
              <a:rPr spc="-40" dirty="0">
                <a:latin typeface="+mj-lt"/>
              </a:rPr>
              <a:t>of</a:t>
            </a:r>
            <a:r>
              <a:rPr spc="-175" dirty="0">
                <a:latin typeface="+mj-lt"/>
              </a:rPr>
              <a:t> </a:t>
            </a:r>
            <a:r>
              <a:rPr spc="-75" dirty="0">
                <a:latin typeface="+mj-lt"/>
              </a:rPr>
              <a:t>interest</a:t>
            </a:r>
          </a:p>
        </p:txBody>
      </p:sp>
      <p:sp>
        <p:nvSpPr>
          <p:cNvPr id="4" name="object 4"/>
          <p:cNvSpPr/>
          <p:nvPr/>
        </p:nvSpPr>
        <p:spPr>
          <a:xfrm>
            <a:off x="410262" y="3791662"/>
            <a:ext cx="2700655" cy="1146810"/>
          </a:xfrm>
          <a:custGeom>
            <a:avLst/>
            <a:gdLst/>
            <a:ahLst/>
            <a:cxnLst/>
            <a:rect l="l" t="t" r="r" b="b"/>
            <a:pathLst>
              <a:path w="2700655" h="1146810">
                <a:moveTo>
                  <a:pt x="2509245" y="1146299"/>
                </a:moveTo>
                <a:lnTo>
                  <a:pt x="191053" y="1146299"/>
                </a:lnTo>
                <a:lnTo>
                  <a:pt x="147246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6" y="5045"/>
                </a:lnTo>
                <a:lnTo>
                  <a:pt x="191053" y="0"/>
                </a:lnTo>
                <a:lnTo>
                  <a:pt x="2509245" y="0"/>
                </a:lnTo>
                <a:lnTo>
                  <a:pt x="2582359" y="14543"/>
                </a:lnTo>
                <a:lnTo>
                  <a:pt x="2644341" y="55958"/>
                </a:lnTo>
                <a:lnTo>
                  <a:pt x="2685756" y="117940"/>
                </a:lnTo>
                <a:lnTo>
                  <a:pt x="2700299" y="191053"/>
                </a:lnTo>
                <a:lnTo>
                  <a:pt x="2700299" y="955245"/>
                </a:lnTo>
                <a:lnTo>
                  <a:pt x="2695254" y="999052"/>
                </a:lnTo>
                <a:lnTo>
                  <a:pt x="2680881" y="1039266"/>
                </a:lnTo>
                <a:lnTo>
                  <a:pt x="2658327" y="1074740"/>
                </a:lnTo>
                <a:lnTo>
                  <a:pt x="2628740" y="1104327"/>
                </a:lnTo>
                <a:lnTo>
                  <a:pt x="2593266" y="1126881"/>
                </a:lnTo>
                <a:lnTo>
                  <a:pt x="2553052" y="1141254"/>
                </a:lnTo>
                <a:lnTo>
                  <a:pt x="2509245" y="11462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912" y="3892662"/>
            <a:ext cx="1606799" cy="987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98737" y="4281319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86037" y="3978592"/>
            <a:ext cx="888365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-50" dirty="0">
                <a:latin typeface="+mj-lt"/>
                <a:cs typeface="Arial"/>
              </a:rPr>
              <a:t>Dingli</a:t>
            </a:r>
            <a:r>
              <a:rPr sz="1300" b="1" spc="-95" dirty="0">
                <a:latin typeface="+mj-lt"/>
                <a:cs typeface="Arial"/>
              </a:rPr>
              <a:t> </a:t>
            </a:r>
            <a:r>
              <a:rPr sz="1300" b="1" spc="-25" dirty="0">
                <a:latin typeface="+mj-lt"/>
                <a:cs typeface="Arial"/>
              </a:rPr>
              <a:t>Cliffs</a:t>
            </a:r>
            <a:endParaRPr sz="1300">
              <a:latin typeface="+mj-lt"/>
              <a:cs typeface="Arial"/>
            </a:endParaRPr>
          </a:p>
          <a:p>
            <a:pPr marL="201930">
              <a:lnSpc>
                <a:spcPct val="100000"/>
              </a:lnSpc>
              <a:spcBef>
                <a:spcPts val="295"/>
              </a:spcBef>
            </a:pPr>
            <a:r>
              <a:rPr sz="950" b="1" u="sng" spc="-6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5"/>
              </a:rPr>
              <a:t>Dingli</a:t>
            </a:r>
            <a:endParaRPr sz="950">
              <a:latin typeface="+mj-lt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7475" y="2484674"/>
            <a:ext cx="2847340" cy="1146810"/>
          </a:xfrm>
          <a:custGeom>
            <a:avLst/>
            <a:gdLst/>
            <a:ahLst/>
            <a:cxnLst/>
            <a:rect l="l" t="t" r="r" b="b"/>
            <a:pathLst>
              <a:path w="2847340" h="1146810">
                <a:moveTo>
                  <a:pt x="2656245" y="1146299"/>
                </a:moveTo>
                <a:lnTo>
                  <a:pt x="191053" y="1146299"/>
                </a:lnTo>
                <a:lnTo>
                  <a:pt x="147247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7" y="5045"/>
                </a:lnTo>
                <a:lnTo>
                  <a:pt x="191053" y="0"/>
                </a:lnTo>
                <a:lnTo>
                  <a:pt x="2656245" y="0"/>
                </a:lnTo>
                <a:lnTo>
                  <a:pt x="2729359" y="14543"/>
                </a:lnTo>
                <a:lnTo>
                  <a:pt x="2791341" y="55958"/>
                </a:lnTo>
                <a:lnTo>
                  <a:pt x="2832756" y="117940"/>
                </a:lnTo>
                <a:lnTo>
                  <a:pt x="2847299" y="191053"/>
                </a:lnTo>
                <a:lnTo>
                  <a:pt x="2847299" y="955245"/>
                </a:lnTo>
                <a:lnTo>
                  <a:pt x="2842254" y="999052"/>
                </a:lnTo>
                <a:lnTo>
                  <a:pt x="2827880" y="1039266"/>
                </a:lnTo>
                <a:lnTo>
                  <a:pt x="2805327" y="1074740"/>
                </a:lnTo>
                <a:lnTo>
                  <a:pt x="2775740" y="1104327"/>
                </a:lnTo>
                <a:lnTo>
                  <a:pt x="2740266" y="1126881"/>
                </a:lnTo>
                <a:lnTo>
                  <a:pt x="2700052" y="1141254"/>
                </a:lnTo>
                <a:lnTo>
                  <a:pt x="2656245" y="11462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04425" y="2529675"/>
            <a:ext cx="1678199" cy="1045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7974" y="2586717"/>
            <a:ext cx="923290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-35" dirty="0">
                <a:latin typeface="+mj-lt"/>
                <a:cs typeface="Arial"/>
              </a:rPr>
              <a:t>Three</a:t>
            </a:r>
            <a:r>
              <a:rPr sz="1300" b="1" spc="-85" dirty="0">
                <a:latin typeface="+mj-lt"/>
                <a:cs typeface="Arial"/>
              </a:rPr>
              <a:t> </a:t>
            </a:r>
            <a:r>
              <a:rPr sz="1300" b="1" spc="-40" dirty="0">
                <a:latin typeface="+mj-lt"/>
                <a:cs typeface="Arial"/>
              </a:rPr>
              <a:t>Cities</a:t>
            </a:r>
            <a:endParaRPr sz="1300">
              <a:latin typeface="+mj-lt"/>
              <a:cs typeface="Arial"/>
            </a:endParaRPr>
          </a:p>
          <a:p>
            <a:pPr marL="452755">
              <a:lnSpc>
                <a:spcPct val="100000"/>
              </a:lnSpc>
              <a:spcBef>
                <a:spcPts val="295"/>
              </a:spcBef>
            </a:pPr>
            <a:r>
              <a:rPr sz="950" b="1" u="sng" spc="-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7"/>
              </a:rPr>
              <a:t>Birgu</a:t>
            </a:r>
            <a:endParaRPr sz="950">
              <a:latin typeface="+mj-lt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60632" y="2889444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96237" y="3057487"/>
            <a:ext cx="484799" cy="484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2600" y="2460949"/>
            <a:ext cx="2665095" cy="1146810"/>
          </a:xfrm>
          <a:custGeom>
            <a:avLst/>
            <a:gdLst/>
            <a:ahLst/>
            <a:cxnLst/>
            <a:rect l="l" t="t" r="r" b="b"/>
            <a:pathLst>
              <a:path w="2665095" h="1146810">
                <a:moveTo>
                  <a:pt x="2473545" y="1146299"/>
                </a:moveTo>
                <a:lnTo>
                  <a:pt x="191053" y="1146299"/>
                </a:lnTo>
                <a:lnTo>
                  <a:pt x="147246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6" y="5045"/>
                </a:lnTo>
                <a:lnTo>
                  <a:pt x="191053" y="0"/>
                </a:lnTo>
                <a:lnTo>
                  <a:pt x="2473545" y="0"/>
                </a:lnTo>
                <a:lnTo>
                  <a:pt x="2546659" y="14543"/>
                </a:lnTo>
                <a:lnTo>
                  <a:pt x="2608641" y="55958"/>
                </a:lnTo>
                <a:lnTo>
                  <a:pt x="2650056" y="117940"/>
                </a:lnTo>
                <a:lnTo>
                  <a:pt x="2664599" y="191053"/>
                </a:lnTo>
                <a:lnTo>
                  <a:pt x="2664599" y="955245"/>
                </a:lnTo>
                <a:lnTo>
                  <a:pt x="2659554" y="999052"/>
                </a:lnTo>
                <a:lnTo>
                  <a:pt x="2645181" y="1039266"/>
                </a:lnTo>
                <a:lnTo>
                  <a:pt x="2622627" y="1074740"/>
                </a:lnTo>
                <a:lnTo>
                  <a:pt x="2593040" y="1104327"/>
                </a:lnTo>
                <a:lnTo>
                  <a:pt x="2557566" y="1126881"/>
                </a:lnTo>
                <a:lnTo>
                  <a:pt x="2517352" y="1141254"/>
                </a:lnTo>
                <a:lnTo>
                  <a:pt x="2473545" y="1146299"/>
                </a:lnTo>
                <a:close/>
              </a:path>
            </a:pathLst>
          </a:custGeom>
          <a:solidFill>
            <a:srgbClr val="E4EDF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75907" y="2506024"/>
            <a:ext cx="1590892" cy="1022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81075" y="3037175"/>
            <a:ext cx="422000" cy="421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0678" y="2508254"/>
            <a:ext cx="862965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-60" dirty="0">
                <a:latin typeface="+mj-lt"/>
                <a:cs typeface="Arial"/>
              </a:rPr>
              <a:t>Blue</a:t>
            </a:r>
            <a:r>
              <a:rPr sz="1300" b="1" spc="-100" dirty="0">
                <a:latin typeface="+mj-lt"/>
                <a:cs typeface="Arial"/>
              </a:rPr>
              <a:t> </a:t>
            </a:r>
            <a:r>
              <a:rPr sz="1300" b="1" spc="-55" dirty="0">
                <a:latin typeface="+mj-lt"/>
                <a:cs typeface="Arial"/>
              </a:rPr>
              <a:t>Grotto</a:t>
            </a:r>
            <a:endParaRPr sz="1300">
              <a:latin typeface="+mj-lt"/>
              <a:cs typeface="Arial"/>
            </a:endParaRPr>
          </a:p>
          <a:p>
            <a:pPr marL="306070">
              <a:lnSpc>
                <a:spcPct val="100000"/>
              </a:lnSpc>
              <a:spcBef>
                <a:spcPts val="295"/>
              </a:spcBef>
            </a:pPr>
            <a:r>
              <a:rPr sz="950" b="1" u="sng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0"/>
              </a:rPr>
              <a:t>Zurrieq</a:t>
            </a:r>
            <a:endParaRPr sz="950">
              <a:latin typeface="+mj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52569" y="2810981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14799" y="1159612"/>
            <a:ext cx="2839720" cy="1180465"/>
          </a:xfrm>
          <a:custGeom>
            <a:avLst/>
            <a:gdLst/>
            <a:ahLst/>
            <a:cxnLst/>
            <a:rect l="l" t="t" r="r" b="b"/>
            <a:pathLst>
              <a:path w="2839720" h="1180464">
                <a:moveTo>
                  <a:pt x="2642529" y="1180001"/>
                </a:moveTo>
                <a:lnTo>
                  <a:pt x="196670" y="1180001"/>
                </a:lnTo>
                <a:lnTo>
                  <a:pt x="151575" y="1174807"/>
                </a:lnTo>
                <a:lnTo>
                  <a:pt x="110179" y="1160011"/>
                </a:lnTo>
                <a:lnTo>
                  <a:pt x="73663" y="1136794"/>
                </a:lnTo>
                <a:lnTo>
                  <a:pt x="43206" y="1106337"/>
                </a:lnTo>
                <a:lnTo>
                  <a:pt x="19989" y="1069821"/>
                </a:lnTo>
                <a:lnTo>
                  <a:pt x="5194" y="1028425"/>
                </a:lnTo>
                <a:lnTo>
                  <a:pt x="0" y="983330"/>
                </a:lnTo>
                <a:lnTo>
                  <a:pt x="0" y="196670"/>
                </a:lnTo>
                <a:lnTo>
                  <a:pt x="5194" y="151575"/>
                </a:lnTo>
                <a:lnTo>
                  <a:pt x="19989" y="110179"/>
                </a:lnTo>
                <a:lnTo>
                  <a:pt x="43206" y="73663"/>
                </a:lnTo>
                <a:lnTo>
                  <a:pt x="73663" y="43206"/>
                </a:lnTo>
                <a:lnTo>
                  <a:pt x="110179" y="19989"/>
                </a:lnTo>
                <a:lnTo>
                  <a:pt x="151575" y="5194"/>
                </a:lnTo>
                <a:lnTo>
                  <a:pt x="196670" y="0"/>
                </a:lnTo>
                <a:lnTo>
                  <a:pt x="2642529" y="0"/>
                </a:lnTo>
                <a:lnTo>
                  <a:pt x="2681076" y="3813"/>
                </a:lnTo>
                <a:lnTo>
                  <a:pt x="2717791" y="14970"/>
                </a:lnTo>
                <a:lnTo>
                  <a:pt x="2751642" y="33042"/>
                </a:lnTo>
                <a:lnTo>
                  <a:pt x="2781596" y="57603"/>
                </a:lnTo>
                <a:lnTo>
                  <a:pt x="2806156" y="87557"/>
                </a:lnTo>
                <a:lnTo>
                  <a:pt x="2824229" y="121408"/>
                </a:lnTo>
                <a:lnTo>
                  <a:pt x="2835386" y="158123"/>
                </a:lnTo>
                <a:lnTo>
                  <a:pt x="2839199" y="196670"/>
                </a:lnTo>
                <a:lnTo>
                  <a:pt x="2839199" y="983330"/>
                </a:lnTo>
                <a:lnTo>
                  <a:pt x="2834005" y="1028425"/>
                </a:lnTo>
                <a:lnTo>
                  <a:pt x="2819210" y="1069821"/>
                </a:lnTo>
                <a:lnTo>
                  <a:pt x="2795993" y="1106337"/>
                </a:lnTo>
                <a:lnTo>
                  <a:pt x="2765536" y="1136794"/>
                </a:lnTo>
                <a:lnTo>
                  <a:pt x="2729020" y="1160011"/>
                </a:lnTo>
                <a:lnTo>
                  <a:pt x="2687624" y="1174807"/>
                </a:lnTo>
                <a:lnTo>
                  <a:pt x="2642529" y="1180001"/>
                </a:lnTo>
                <a:close/>
              </a:path>
            </a:pathLst>
          </a:custGeom>
          <a:solidFill>
            <a:srgbClr val="E4EDF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57425" y="1615799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34221" y="1600225"/>
            <a:ext cx="320040" cy="15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u="sng" spc="-9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1"/>
              </a:rPr>
              <a:t>Mdina</a:t>
            </a:r>
            <a:endParaRPr sz="950">
              <a:latin typeface="+mj-lt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69950" y="1223396"/>
            <a:ext cx="1557599" cy="10524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1099" y="1032774"/>
            <a:ext cx="2542540" cy="1243965"/>
          </a:xfrm>
          <a:custGeom>
            <a:avLst/>
            <a:gdLst/>
            <a:ahLst/>
            <a:cxnLst/>
            <a:rect l="l" t="t" r="r" b="b"/>
            <a:pathLst>
              <a:path w="2542540" h="1243964">
                <a:moveTo>
                  <a:pt x="2335195" y="1243799"/>
                </a:moveTo>
                <a:lnTo>
                  <a:pt x="207304" y="1243799"/>
                </a:lnTo>
                <a:lnTo>
                  <a:pt x="159771" y="1238324"/>
                </a:lnTo>
                <a:lnTo>
                  <a:pt x="116137" y="1222729"/>
                </a:lnTo>
                <a:lnTo>
                  <a:pt x="77645" y="1198257"/>
                </a:lnTo>
                <a:lnTo>
                  <a:pt x="45542" y="1166154"/>
                </a:lnTo>
                <a:lnTo>
                  <a:pt x="21070" y="1127662"/>
                </a:lnTo>
                <a:lnTo>
                  <a:pt x="5475" y="1084028"/>
                </a:lnTo>
                <a:lnTo>
                  <a:pt x="0" y="1036495"/>
                </a:lnTo>
                <a:lnTo>
                  <a:pt x="0" y="207304"/>
                </a:lnTo>
                <a:lnTo>
                  <a:pt x="5475" y="159771"/>
                </a:lnTo>
                <a:lnTo>
                  <a:pt x="21070" y="116136"/>
                </a:lnTo>
                <a:lnTo>
                  <a:pt x="45542" y="77645"/>
                </a:lnTo>
                <a:lnTo>
                  <a:pt x="77645" y="45542"/>
                </a:lnTo>
                <a:lnTo>
                  <a:pt x="116137" y="21070"/>
                </a:lnTo>
                <a:lnTo>
                  <a:pt x="159771" y="5475"/>
                </a:lnTo>
                <a:lnTo>
                  <a:pt x="207304" y="0"/>
                </a:lnTo>
                <a:lnTo>
                  <a:pt x="2335195" y="0"/>
                </a:lnTo>
                <a:lnTo>
                  <a:pt x="2375827" y="4020"/>
                </a:lnTo>
                <a:lnTo>
                  <a:pt x="2414527" y="15780"/>
                </a:lnTo>
                <a:lnTo>
                  <a:pt x="2450208" y="34829"/>
                </a:lnTo>
                <a:lnTo>
                  <a:pt x="2481781" y="60717"/>
                </a:lnTo>
                <a:lnTo>
                  <a:pt x="2507670" y="92291"/>
                </a:lnTo>
                <a:lnTo>
                  <a:pt x="2526719" y="127972"/>
                </a:lnTo>
                <a:lnTo>
                  <a:pt x="2538479" y="166672"/>
                </a:lnTo>
                <a:lnTo>
                  <a:pt x="2542499" y="207304"/>
                </a:lnTo>
                <a:lnTo>
                  <a:pt x="2542499" y="1036495"/>
                </a:lnTo>
                <a:lnTo>
                  <a:pt x="2537024" y="1084028"/>
                </a:lnTo>
                <a:lnTo>
                  <a:pt x="2521429" y="1127662"/>
                </a:lnTo>
                <a:lnTo>
                  <a:pt x="2496957" y="1166154"/>
                </a:lnTo>
                <a:lnTo>
                  <a:pt x="2464854" y="1198257"/>
                </a:lnTo>
                <a:lnTo>
                  <a:pt x="2426362" y="1222729"/>
                </a:lnTo>
                <a:lnTo>
                  <a:pt x="2382728" y="1238324"/>
                </a:lnTo>
                <a:lnTo>
                  <a:pt x="2335195" y="1243799"/>
                </a:lnTo>
                <a:close/>
              </a:path>
            </a:pathLst>
          </a:custGeom>
          <a:solidFill>
            <a:srgbClr val="E4EDF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1600" y="1118870"/>
            <a:ext cx="1286099" cy="1071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931299" y="1670515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918599" y="1155577"/>
            <a:ext cx="949325" cy="669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910">
              <a:lnSpc>
                <a:spcPct val="114999"/>
              </a:lnSpc>
              <a:spcBef>
                <a:spcPts val="100"/>
              </a:spcBef>
            </a:pPr>
            <a:r>
              <a:rPr sz="1300" b="1" spc="-40" dirty="0">
                <a:latin typeface="+mj-lt"/>
                <a:cs typeface="Arial"/>
              </a:rPr>
              <a:t>Saint</a:t>
            </a:r>
            <a:r>
              <a:rPr sz="1300" b="1" spc="-105" dirty="0">
                <a:latin typeface="+mj-lt"/>
                <a:cs typeface="Arial"/>
              </a:rPr>
              <a:t> </a:t>
            </a:r>
            <a:r>
              <a:rPr sz="1300" b="1" spc="-95" dirty="0">
                <a:latin typeface="+mj-lt"/>
                <a:cs typeface="Arial"/>
              </a:rPr>
              <a:t>John’s  </a:t>
            </a:r>
            <a:r>
              <a:rPr sz="1300" b="1" spc="-45" dirty="0">
                <a:latin typeface="+mj-lt"/>
                <a:cs typeface="Arial"/>
              </a:rPr>
              <a:t>Cathedral</a:t>
            </a:r>
            <a:endParaRPr sz="1300">
              <a:latin typeface="+mj-lt"/>
              <a:cs typeface="Arial"/>
            </a:endParaRPr>
          </a:p>
          <a:p>
            <a:pPr marL="170180">
              <a:lnSpc>
                <a:spcPct val="100000"/>
              </a:lnSpc>
              <a:spcBef>
                <a:spcPts val="345"/>
              </a:spcBef>
            </a:pPr>
            <a:r>
              <a:rPr sz="950" u="sng" spc="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Times New Roman"/>
              </a:rPr>
              <a:t> </a:t>
            </a:r>
            <a:r>
              <a:rPr sz="950" b="1" u="sng" spc="-6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4"/>
              </a:rPr>
              <a:t>City </a:t>
            </a:r>
            <a:r>
              <a:rPr sz="950" b="1" u="sng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4"/>
              </a:rPr>
              <a:t>of</a:t>
            </a:r>
            <a:r>
              <a:rPr sz="950" b="1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4"/>
              </a:rPr>
              <a:t> </a:t>
            </a:r>
            <a:r>
              <a:rPr sz="950" b="1" u="sng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4"/>
              </a:rPr>
              <a:t>Valletta</a:t>
            </a:r>
            <a:endParaRPr sz="950">
              <a:latin typeface="+mj-lt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94524" y="1784415"/>
            <a:ext cx="484799" cy="5260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82724" y="1130225"/>
            <a:ext cx="2781300" cy="1243965"/>
          </a:xfrm>
          <a:custGeom>
            <a:avLst/>
            <a:gdLst/>
            <a:ahLst/>
            <a:cxnLst/>
            <a:rect l="l" t="t" r="r" b="b"/>
            <a:pathLst>
              <a:path w="2781300" h="1243964">
                <a:moveTo>
                  <a:pt x="2573395" y="1243799"/>
                </a:moveTo>
                <a:lnTo>
                  <a:pt x="207304" y="1243799"/>
                </a:lnTo>
                <a:lnTo>
                  <a:pt x="159771" y="1238324"/>
                </a:lnTo>
                <a:lnTo>
                  <a:pt x="116137" y="1222729"/>
                </a:lnTo>
                <a:lnTo>
                  <a:pt x="77646" y="1198257"/>
                </a:lnTo>
                <a:lnTo>
                  <a:pt x="45542" y="1166154"/>
                </a:lnTo>
                <a:lnTo>
                  <a:pt x="21070" y="1127662"/>
                </a:lnTo>
                <a:lnTo>
                  <a:pt x="5475" y="1084028"/>
                </a:lnTo>
                <a:lnTo>
                  <a:pt x="0" y="1036495"/>
                </a:lnTo>
                <a:lnTo>
                  <a:pt x="0" y="207304"/>
                </a:lnTo>
                <a:lnTo>
                  <a:pt x="5475" y="159771"/>
                </a:lnTo>
                <a:lnTo>
                  <a:pt x="21070" y="116136"/>
                </a:lnTo>
                <a:lnTo>
                  <a:pt x="45542" y="77645"/>
                </a:lnTo>
                <a:lnTo>
                  <a:pt x="77646" y="45542"/>
                </a:lnTo>
                <a:lnTo>
                  <a:pt x="116137" y="21070"/>
                </a:lnTo>
                <a:lnTo>
                  <a:pt x="159771" y="5475"/>
                </a:lnTo>
                <a:lnTo>
                  <a:pt x="207304" y="0"/>
                </a:lnTo>
                <a:lnTo>
                  <a:pt x="2573395" y="0"/>
                </a:lnTo>
                <a:lnTo>
                  <a:pt x="2614027" y="4020"/>
                </a:lnTo>
                <a:lnTo>
                  <a:pt x="2652727" y="15780"/>
                </a:lnTo>
                <a:lnTo>
                  <a:pt x="2688408" y="34829"/>
                </a:lnTo>
                <a:lnTo>
                  <a:pt x="2719981" y="60717"/>
                </a:lnTo>
                <a:lnTo>
                  <a:pt x="2745870" y="92291"/>
                </a:lnTo>
                <a:lnTo>
                  <a:pt x="2764920" y="127972"/>
                </a:lnTo>
                <a:lnTo>
                  <a:pt x="2776679" y="166672"/>
                </a:lnTo>
                <a:lnTo>
                  <a:pt x="2780699" y="207304"/>
                </a:lnTo>
                <a:lnTo>
                  <a:pt x="2780699" y="1036495"/>
                </a:lnTo>
                <a:lnTo>
                  <a:pt x="2775224" y="1084028"/>
                </a:lnTo>
                <a:lnTo>
                  <a:pt x="2759629" y="1127662"/>
                </a:lnTo>
                <a:lnTo>
                  <a:pt x="2735157" y="1166154"/>
                </a:lnTo>
                <a:lnTo>
                  <a:pt x="2703054" y="1198257"/>
                </a:lnTo>
                <a:lnTo>
                  <a:pt x="2664562" y="1222729"/>
                </a:lnTo>
                <a:lnTo>
                  <a:pt x="2620928" y="1238324"/>
                </a:lnTo>
                <a:lnTo>
                  <a:pt x="2573395" y="1243799"/>
                </a:lnTo>
                <a:close/>
              </a:path>
            </a:pathLst>
          </a:custGeom>
          <a:solidFill>
            <a:srgbClr val="E4EDFC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24024" y="2484674"/>
            <a:ext cx="2705100" cy="1146810"/>
          </a:xfrm>
          <a:custGeom>
            <a:avLst/>
            <a:gdLst/>
            <a:ahLst/>
            <a:cxnLst/>
            <a:rect l="l" t="t" r="r" b="b"/>
            <a:pathLst>
              <a:path w="2705100" h="1146810">
                <a:moveTo>
                  <a:pt x="2513745" y="1146299"/>
                </a:moveTo>
                <a:lnTo>
                  <a:pt x="191053" y="1146299"/>
                </a:lnTo>
                <a:lnTo>
                  <a:pt x="147247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7" y="5045"/>
                </a:lnTo>
                <a:lnTo>
                  <a:pt x="191053" y="0"/>
                </a:lnTo>
                <a:lnTo>
                  <a:pt x="2513745" y="0"/>
                </a:lnTo>
                <a:lnTo>
                  <a:pt x="2586859" y="14543"/>
                </a:lnTo>
                <a:lnTo>
                  <a:pt x="2648841" y="55958"/>
                </a:lnTo>
                <a:lnTo>
                  <a:pt x="2690256" y="117940"/>
                </a:lnTo>
                <a:lnTo>
                  <a:pt x="2704799" y="191053"/>
                </a:lnTo>
                <a:lnTo>
                  <a:pt x="2704799" y="955245"/>
                </a:lnTo>
                <a:lnTo>
                  <a:pt x="2699754" y="999052"/>
                </a:lnTo>
                <a:lnTo>
                  <a:pt x="2685381" y="1039266"/>
                </a:lnTo>
                <a:lnTo>
                  <a:pt x="2662827" y="1074740"/>
                </a:lnTo>
                <a:lnTo>
                  <a:pt x="2633240" y="1104327"/>
                </a:lnTo>
                <a:lnTo>
                  <a:pt x="2597766" y="1126881"/>
                </a:lnTo>
                <a:lnTo>
                  <a:pt x="2557553" y="1141254"/>
                </a:lnTo>
                <a:lnTo>
                  <a:pt x="2513745" y="11462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121150" y="4412550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86450" y="1770550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82249" y="2522750"/>
            <a:ext cx="1337699" cy="10343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13156" y="2623017"/>
            <a:ext cx="1040130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sz="1300" b="1" spc="-50" dirty="0">
                <a:latin typeface="+mj-lt"/>
                <a:cs typeface="Arial"/>
              </a:rPr>
              <a:t>Riviera</a:t>
            </a:r>
            <a:r>
              <a:rPr sz="1300" b="1" spc="-95" dirty="0">
                <a:latin typeface="+mj-lt"/>
                <a:cs typeface="Arial"/>
              </a:rPr>
              <a:t> </a:t>
            </a:r>
            <a:r>
              <a:rPr sz="1300" b="1" spc="-60" dirty="0">
                <a:latin typeface="+mj-lt"/>
                <a:cs typeface="Arial"/>
              </a:rPr>
              <a:t>Beach</a:t>
            </a:r>
            <a:endParaRPr sz="1300">
              <a:latin typeface="+mj-lt"/>
              <a:cs typeface="Arial"/>
            </a:endParaRPr>
          </a:p>
          <a:p>
            <a:pPr marL="6985" algn="ctr">
              <a:lnSpc>
                <a:spcPct val="100000"/>
              </a:lnSpc>
              <a:spcBef>
                <a:spcPts val="295"/>
              </a:spcBef>
            </a:pPr>
            <a:r>
              <a:rPr sz="950" b="1" u="sng" spc="-10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8"/>
              </a:rPr>
              <a:t>Għajn</a:t>
            </a:r>
            <a:r>
              <a:rPr sz="950" b="1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8"/>
              </a:rPr>
              <a:t> </a:t>
            </a:r>
            <a:r>
              <a:rPr sz="950" b="1" u="sng" spc="-9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8"/>
              </a:rPr>
              <a:t>Tuffieħa</a:t>
            </a:r>
            <a:endParaRPr sz="950">
              <a:latin typeface="+mj-lt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82106" y="2925744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42550" y="3088887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31250" y="3051725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31400" y="3088900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44725" y="1212196"/>
            <a:ext cx="235458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0670">
              <a:lnSpc>
                <a:spcPts val="1380"/>
              </a:lnSpc>
              <a:spcBef>
                <a:spcPts val="100"/>
              </a:spcBef>
            </a:pPr>
            <a:r>
              <a:rPr sz="1300" b="1" spc="-35" dirty="0">
                <a:latin typeface="+mj-lt"/>
                <a:cs typeface="Arial"/>
              </a:rPr>
              <a:t>Ħaġar</a:t>
            </a:r>
            <a:r>
              <a:rPr sz="1300" b="1" spc="-100" dirty="0">
                <a:latin typeface="+mj-lt"/>
                <a:cs typeface="Arial"/>
              </a:rPr>
              <a:t> </a:t>
            </a:r>
            <a:r>
              <a:rPr sz="1300" b="1" spc="-60" dirty="0">
                <a:latin typeface="+mj-lt"/>
                <a:cs typeface="Arial"/>
              </a:rPr>
              <a:t>Qim</a:t>
            </a:r>
            <a:endParaRPr sz="1300">
              <a:latin typeface="+mj-lt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sz="1300" b="1" spc="-30" dirty="0">
                <a:latin typeface="+mj-lt"/>
                <a:cs typeface="Arial"/>
              </a:rPr>
              <a:t>Mdina </a:t>
            </a:r>
            <a:r>
              <a:rPr sz="1300" b="1" spc="-70" dirty="0">
                <a:latin typeface="+mj-lt"/>
                <a:cs typeface="Arial"/>
              </a:rPr>
              <a:t>Old</a:t>
            </a:r>
            <a:r>
              <a:rPr sz="1300" b="1" spc="-55" dirty="0">
                <a:latin typeface="+mj-lt"/>
                <a:cs typeface="Arial"/>
              </a:rPr>
              <a:t> </a:t>
            </a:r>
            <a:r>
              <a:rPr sz="1300" b="1" spc="-50" dirty="0">
                <a:latin typeface="+mj-lt"/>
                <a:cs typeface="Arial"/>
              </a:rPr>
              <a:t>City</a:t>
            </a:r>
            <a:endParaRPr sz="1300">
              <a:latin typeface="+mj-lt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536879" y="1388592"/>
            <a:ext cx="662940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-45" dirty="0">
                <a:latin typeface="+mj-lt"/>
                <a:cs typeface="Arial"/>
              </a:rPr>
              <a:t>Temples</a:t>
            </a:r>
            <a:endParaRPr sz="1300">
              <a:latin typeface="+mj-lt"/>
              <a:cs typeface="Arial"/>
            </a:endParaRPr>
          </a:p>
          <a:p>
            <a:pPr marL="133985">
              <a:lnSpc>
                <a:spcPct val="100000"/>
              </a:lnSpc>
              <a:spcBef>
                <a:spcPts val="295"/>
              </a:spcBef>
            </a:pPr>
            <a:r>
              <a:rPr sz="950" b="1" u="sng" spc="-8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9"/>
              </a:rPr>
              <a:t>Qrendi</a:t>
            </a:r>
            <a:endParaRPr sz="950">
              <a:latin typeface="+mj-lt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29306" y="1691319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684326" y="1855224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35425" y="1213800"/>
            <a:ext cx="1651799" cy="10715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75000" y="3791675"/>
            <a:ext cx="2888615" cy="1146810"/>
          </a:xfrm>
          <a:custGeom>
            <a:avLst/>
            <a:gdLst/>
            <a:ahLst/>
            <a:cxnLst/>
            <a:rect l="l" t="t" r="r" b="b"/>
            <a:pathLst>
              <a:path w="2888615" h="1146810">
                <a:moveTo>
                  <a:pt x="2697345" y="1146299"/>
                </a:moveTo>
                <a:lnTo>
                  <a:pt x="191053" y="1146299"/>
                </a:lnTo>
                <a:lnTo>
                  <a:pt x="147247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7" y="5045"/>
                </a:lnTo>
                <a:lnTo>
                  <a:pt x="191053" y="0"/>
                </a:lnTo>
                <a:lnTo>
                  <a:pt x="2697345" y="0"/>
                </a:lnTo>
                <a:lnTo>
                  <a:pt x="2770459" y="14543"/>
                </a:lnTo>
                <a:lnTo>
                  <a:pt x="2832441" y="55958"/>
                </a:lnTo>
                <a:lnTo>
                  <a:pt x="2873856" y="117940"/>
                </a:lnTo>
                <a:lnTo>
                  <a:pt x="2888399" y="191053"/>
                </a:lnTo>
                <a:lnTo>
                  <a:pt x="2888399" y="955245"/>
                </a:lnTo>
                <a:lnTo>
                  <a:pt x="2883354" y="999052"/>
                </a:lnTo>
                <a:lnTo>
                  <a:pt x="2868980" y="1039266"/>
                </a:lnTo>
                <a:lnTo>
                  <a:pt x="2846427" y="1074740"/>
                </a:lnTo>
                <a:lnTo>
                  <a:pt x="2816840" y="1104327"/>
                </a:lnTo>
                <a:lnTo>
                  <a:pt x="2781366" y="1126881"/>
                </a:lnTo>
                <a:lnTo>
                  <a:pt x="2741152" y="1141254"/>
                </a:lnTo>
                <a:lnTo>
                  <a:pt x="2697345" y="11462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3362" y="4240807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60662" y="3938079"/>
            <a:ext cx="894715" cy="45783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300" b="1" spc="-35" dirty="0">
                <a:latin typeface="+mj-lt"/>
                <a:cs typeface="Arial"/>
              </a:rPr>
              <a:t>Cittadella</a:t>
            </a:r>
            <a:endParaRPr sz="1300">
              <a:latin typeface="+mj-lt"/>
              <a:cs typeface="Arial"/>
            </a:endParaRPr>
          </a:p>
          <a:p>
            <a:pPr marL="201930">
              <a:lnSpc>
                <a:spcPct val="100000"/>
              </a:lnSpc>
              <a:spcBef>
                <a:spcPts val="295"/>
              </a:spcBef>
            </a:pPr>
            <a:r>
              <a:rPr sz="950" b="1" u="sng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21"/>
              </a:rPr>
              <a:t>Victoria,</a:t>
            </a:r>
            <a:r>
              <a:rPr sz="950" b="1" u="sng" spc="-8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21"/>
              </a:rPr>
              <a:t> </a:t>
            </a:r>
            <a:r>
              <a:rPr sz="950" b="1" u="sng" spc="-1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21"/>
              </a:rPr>
              <a:t>Gozo</a:t>
            </a:r>
            <a:endParaRPr sz="950">
              <a:latin typeface="+mj-lt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291600" y="4412550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767748" y="4381137"/>
            <a:ext cx="408589" cy="4847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229650" y="3862500"/>
            <a:ext cx="1457999" cy="10295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23000" y="3791675"/>
            <a:ext cx="2781300" cy="1146810"/>
          </a:xfrm>
          <a:custGeom>
            <a:avLst/>
            <a:gdLst/>
            <a:ahLst/>
            <a:cxnLst/>
            <a:rect l="l" t="t" r="r" b="b"/>
            <a:pathLst>
              <a:path w="2781300" h="1146810">
                <a:moveTo>
                  <a:pt x="2589645" y="1146299"/>
                </a:moveTo>
                <a:lnTo>
                  <a:pt x="191053" y="1146299"/>
                </a:lnTo>
                <a:lnTo>
                  <a:pt x="147247" y="1141254"/>
                </a:lnTo>
                <a:lnTo>
                  <a:pt x="107033" y="1126881"/>
                </a:lnTo>
                <a:lnTo>
                  <a:pt x="71559" y="1104327"/>
                </a:lnTo>
                <a:lnTo>
                  <a:pt x="41972" y="1074740"/>
                </a:lnTo>
                <a:lnTo>
                  <a:pt x="19418" y="1039266"/>
                </a:lnTo>
                <a:lnTo>
                  <a:pt x="5045" y="999052"/>
                </a:lnTo>
                <a:lnTo>
                  <a:pt x="0" y="955245"/>
                </a:lnTo>
                <a:lnTo>
                  <a:pt x="0" y="191053"/>
                </a:lnTo>
                <a:lnTo>
                  <a:pt x="5045" y="147247"/>
                </a:lnTo>
                <a:lnTo>
                  <a:pt x="19418" y="107033"/>
                </a:lnTo>
                <a:lnTo>
                  <a:pt x="41972" y="71559"/>
                </a:lnTo>
                <a:lnTo>
                  <a:pt x="71559" y="41972"/>
                </a:lnTo>
                <a:lnTo>
                  <a:pt x="107033" y="19418"/>
                </a:lnTo>
                <a:lnTo>
                  <a:pt x="147247" y="5045"/>
                </a:lnTo>
                <a:lnTo>
                  <a:pt x="191053" y="0"/>
                </a:lnTo>
                <a:lnTo>
                  <a:pt x="2589645" y="0"/>
                </a:lnTo>
                <a:lnTo>
                  <a:pt x="2662759" y="14543"/>
                </a:lnTo>
                <a:lnTo>
                  <a:pt x="2724741" y="55958"/>
                </a:lnTo>
                <a:lnTo>
                  <a:pt x="2766156" y="117940"/>
                </a:lnTo>
                <a:lnTo>
                  <a:pt x="2780699" y="191053"/>
                </a:lnTo>
                <a:lnTo>
                  <a:pt x="2780699" y="955245"/>
                </a:lnTo>
                <a:lnTo>
                  <a:pt x="2775654" y="999052"/>
                </a:lnTo>
                <a:lnTo>
                  <a:pt x="2761281" y="1039266"/>
                </a:lnTo>
                <a:lnTo>
                  <a:pt x="2738727" y="1074740"/>
                </a:lnTo>
                <a:lnTo>
                  <a:pt x="2709140" y="1104327"/>
                </a:lnTo>
                <a:lnTo>
                  <a:pt x="2673666" y="1126881"/>
                </a:lnTo>
                <a:lnTo>
                  <a:pt x="2633453" y="1141254"/>
                </a:lnTo>
                <a:lnTo>
                  <a:pt x="2589645" y="1146299"/>
                </a:lnTo>
                <a:close/>
              </a:path>
            </a:pathLst>
          </a:custGeom>
          <a:solidFill>
            <a:srgbClr val="C1D0EA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94587" y="4375794"/>
            <a:ext cx="158068" cy="148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81887" y="3866953"/>
            <a:ext cx="86614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300" b="1" spc="-35" dirty="0">
                <a:latin typeface="+mj-lt"/>
                <a:cs typeface="Arial"/>
              </a:rPr>
              <a:t>St </a:t>
            </a:r>
            <a:r>
              <a:rPr sz="1300" b="1" spc="-75" dirty="0">
                <a:latin typeface="+mj-lt"/>
                <a:cs typeface="Arial"/>
              </a:rPr>
              <a:t>Paul’s  </a:t>
            </a:r>
            <a:r>
              <a:rPr sz="1300" b="1" spc="-50" dirty="0">
                <a:latin typeface="+mj-lt"/>
                <a:cs typeface="Arial"/>
              </a:rPr>
              <a:t>Catacombs</a:t>
            </a:r>
            <a:endParaRPr sz="1300">
              <a:latin typeface="+mj-lt"/>
              <a:cs typeface="Arial"/>
            </a:endParaRPr>
          </a:p>
          <a:p>
            <a:pPr marL="201295">
              <a:lnSpc>
                <a:spcPct val="100000"/>
              </a:lnSpc>
              <a:spcBef>
                <a:spcPts val="295"/>
              </a:spcBef>
            </a:pPr>
            <a:r>
              <a:rPr sz="950" b="1" u="sng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24"/>
              </a:rPr>
              <a:t>Rabat</a:t>
            </a:r>
            <a:endParaRPr sz="950">
              <a:latin typeface="+mj-lt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288200" y="3876908"/>
            <a:ext cx="1337699" cy="9944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730001" y="4488750"/>
            <a:ext cx="421999" cy="42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07299" y="429000"/>
            <a:ext cx="1045996" cy="3432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4964337-C625-4987-AB85-1FCF0375ABA3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spc="-95" dirty="0">
                <a:latin typeface="+mj-lt"/>
              </a:rPr>
              <a:t>Useful</a:t>
            </a:r>
            <a:r>
              <a:rPr spc="-145" dirty="0">
                <a:latin typeface="+mj-lt"/>
              </a:rPr>
              <a:t> </a:t>
            </a:r>
            <a:r>
              <a:rPr spc="-80" dirty="0">
                <a:latin typeface="+mj-lt"/>
              </a:rPr>
              <a:t>Information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822975" y="1416824"/>
            <a:ext cx="318100" cy="318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6849" y="3904557"/>
            <a:ext cx="268697" cy="252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6302" y="1918850"/>
            <a:ext cx="391449" cy="391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6298" y="2442950"/>
            <a:ext cx="454924" cy="4549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764149" y="1421721"/>
            <a:ext cx="3183890" cy="3347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1505">
              <a:lnSpc>
                <a:spcPts val="1525"/>
              </a:lnSpc>
              <a:spcBef>
                <a:spcPts val="100"/>
              </a:spcBef>
            </a:pPr>
            <a:r>
              <a:rPr spc="-50" dirty="0">
                <a:latin typeface="+mj-lt"/>
              </a:rPr>
              <a:t>Telephone</a:t>
            </a:r>
            <a:r>
              <a:rPr spc="-45" dirty="0">
                <a:latin typeface="+mj-lt"/>
              </a:rPr>
              <a:t> </a:t>
            </a:r>
            <a:r>
              <a:rPr spc="-40" dirty="0">
                <a:latin typeface="+mj-lt"/>
              </a:rPr>
              <a:t>Preﬁx</a:t>
            </a:r>
          </a:p>
          <a:p>
            <a:pPr marL="649605">
              <a:lnSpc>
                <a:spcPts val="1405"/>
              </a:lnSpc>
            </a:pPr>
            <a:r>
              <a:rPr sz="1200" b="0" spc="-5" dirty="0">
                <a:latin typeface="+mj-lt"/>
                <a:cs typeface="Arial"/>
              </a:rPr>
              <a:t>+356</a:t>
            </a:r>
            <a:endParaRPr sz="12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+mj-lt"/>
              <a:cs typeface="Arial"/>
            </a:endParaRPr>
          </a:p>
          <a:p>
            <a:pPr marL="628015">
              <a:lnSpc>
                <a:spcPct val="100000"/>
              </a:lnSpc>
              <a:spcBef>
                <a:spcPts val="5"/>
              </a:spcBef>
            </a:pPr>
            <a:r>
              <a:rPr spc="-60" dirty="0">
                <a:latin typeface="+mj-lt"/>
              </a:rPr>
              <a:t>Emergency </a:t>
            </a:r>
            <a:r>
              <a:rPr spc="-45" dirty="0">
                <a:latin typeface="+mj-lt"/>
              </a:rPr>
              <a:t>Number</a:t>
            </a:r>
            <a:r>
              <a:rPr spc="-30" dirty="0">
                <a:latin typeface="+mj-lt"/>
              </a:rPr>
              <a:t> </a:t>
            </a:r>
            <a:r>
              <a:rPr spc="15" dirty="0">
                <a:latin typeface="+mj-lt"/>
              </a:rPr>
              <a:t>112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 dirty="0">
              <a:latin typeface="+mj-lt"/>
            </a:endParaRPr>
          </a:p>
          <a:p>
            <a:pPr marL="630555">
              <a:lnSpc>
                <a:spcPts val="1530"/>
              </a:lnSpc>
              <a:spcBef>
                <a:spcPts val="5"/>
              </a:spcBef>
            </a:pPr>
            <a:r>
              <a:rPr b="0" spc="20" dirty="0">
                <a:latin typeface="+mj-lt"/>
                <a:cs typeface="Arial"/>
              </a:rPr>
              <a:t>Malta </a:t>
            </a:r>
            <a:r>
              <a:rPr b="0" dirty="0">
                <a:latin typeface="+mj-lt"/>
                <a:cs typeface="Arial"/>
              </a:rPr>
              <a:t>Health</a:t>
            </a:r>
            <a:r>
              <a:rPr b="0" spc="-105" dirty="0">
                <a:latin typeface="+mj-lt"/>
                <a:cs typeface="Arial"/>
              </a:rPr>
              <a:t> </a:t>
            </a:r>
            <a:r>
              <a:rPr b="0" spc="-10" dirty="0">
                <a:latin typeface="+mj-lt"/>
                <a:cs typeface="Arial"/>
              </a:rPr>
              <a:t>Centres</a:t>
            </a:r>
          </a:p>
          <a:p>
            <a:pPr marL="630555">
              <a:lnSpc>
                <a:spcPts val="1350"/>
              </a:lnSpc>
            </a:pPr>
            <a:r>
              <a:rPr sz="1150" u="heavy" spc="-6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hlinkClick r:id="rId6"/>
              </a:rPr>
              <a:t>https://www.pharmacy.mt/health-centres/</a:t>
            </a:r>
            <a:endParaRPr sz="115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latin typeface="+mj-lt"/>
            </a:endParaRPr>
          </a:p>
          <a:p>
            <a:pPr marL="660400">
              <a:lnSpc>
                <a:spcPts val="1520"/>
              </a:lnSpc>
            </a:pPr>
            <a:r>
              <a:rPr spc="-40" dirty="0">
                <a:latin typeface="+mj-lt"/>
              </a:rPr>
              <a:t>Plug</a:t>
            </a:r>
            <a:r>
              <a:rPr b="0" spc="-40" dirty="0">
                <a:latin typeface="+mj-lt"/>
                <a:cs typeface="Arial"/>
              </a:rPr>
              <a:t>:</a:t>
            </a:r>
          </a:p>
          <a:p>
            <a:pPr marL="660400">
              <a:lnSpc>
                <a:spcPts val="1520"/>
              </a:lnSpc>
            </a:pPr>
            <a:r>
              <a:rPr b="0" spc="-30" dirty="0">
                <a:latin typeface="+mj-lt"/>
                <a:cs typeface="Arial"/>
              </a:rPr>
              <a:t>Type </a:t>
            </a:r>
            <a:r>
              <a:rPr b="0" spc="-130" dirty="0">
                <a:latin typeface="+mj-lt"/>
                <a:cs typeface="Arial"/>
              </a:rPr>
              <a:t>G</a:t>
            </a:r>
            <a:r>
              <a:rPr b="0" spc="-55" dirty="0">
                <a:latin typeface="+mj-lt"/>
                <a:cs typeface="Arial"/>
              </a:rPr>
              <a:t> </a:t>
            </a:r>
            <a:r>
              <a:rPr b="0" spc="-30" dirty="0">
                <a:latin typeface="+mj-lt"/>
                <a:cs typeface="Arial"/>
              </a:rPr>
              <a:t>(UK)</a:t>
            </a:r>
          </a:p>
          <a:p>
            <a:pPr>
              <a:lnSpc>
                <a:spcPct val="100000"/>
              </a:lnSpc>
            </a:pPr>
            <a:endParaRPr sz="15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+mj-lt"/>
              <a:cs typeface="Arial"/>
            </a:endParaRPr>
          </a:p>
          <a:p>
            <a:pPr marL="334645">
              <a:lnSpc>
                <a:spcPct val="100000"/>
              </a:lnSpc>
            </a:pPr>
            <a:r>
              <a:rPr sz="1700" u="heavy" spc="-30" dirty="0">
                <a:solidFill>
                  <a:srgbClr val="0A20CD"/>
                </a:solidFill>
                <a:uFill>
                  <a:solidFill>
                    <a:srgbClr val="0A20CD"/>
                  </a:solidFill>
                </a:uFill>
                <a:latin typeface="+mj-lt"/>
              </a:rPr>
              <a:t>More </a:t>
            </a:r>
            <a:r>
              <a:rPr sz="1700" u="heavy" spc="-50" dirty="0">
                <a:solidFill>
                  <a:srgbClr val="0A20CD"/>
                </a:solidFill>
                <a:uFill>
                  <a:solidFill>
                    <a:srgbClr val="0A20CD"/>
                  </a:solidFill>
                </a:uFill>
                <a:latin typeface="+mj-lt"/>
              </a:rPr>
              <a:t>to</a:t>
            </a:r>
            <a:r>
              <a:rPr sz="1700" u="heavy" spc="-85" dirty="0">
                <a:solidFill>
                  <a:srgbClr val="0A20CD"/>
                </a:solidFill>
                <a:uFill>
                  <a:solidFill>
                    <a:srgbClr val="0A20CD"/>
                  </a:solidFill>
                </a:uFill>
                <a:latin typeface="+mj-lt"/>
              </a:rPr>
              <a:t> </a:t>
            </a:r>
            <a:r>
              <a:rPr sz="1700" u="heavy" spc="-65" dirty="0">
                <a:solidFill>
                  <a:srgbClr val="0A20CD"/>
                </a:solidFill>
                <a:uFill>
                  <a:solidFill>
                    <a:srgbClr val="0A20CD"/>
                  </a:solidFill>
                </a:uFill>
                <a:latin typeface="+mj-lt"/>
              </a:rPr>
              <a:t>explore</a:t>
            </a:r>
            <a:r>
              <a:rPr sz="1700" spc="-65" dirty="0">
                <a:solidFill>
                  <a:srgbClr val="0A20CD"/>
                </a:solidFill>
                <a:latin typeface="+mj-lt"/>
              </a:rPr>
              <a:t>:</a:t>
            </a:r>
            <a:endParaRPr sz="1700" dirty="0">
              <a:latin typeface="+mj-l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b="0" spc="25" dirty="0">
                <a:latin typeface="+mj-lt"/>
                <a:cs typeface="Arial"/>
              </a:rPr>
              <a:t>Visit </a:t>
            </a:r>
            <a:r>
              <a:rPr b="0" spc="20" dirty="0">
                <a:latin typeface="+mj-lt"/>
                <a:cs typeface="Arial"/>
              </a:rPr>
              <a:t>Malta</a:t>
            </a:r>
            <a:r>
              <a:rPr b="0" spc="-90" dirty="0">
                <a:latin typeface="+mj-lt"/>
                <a:cs typeface="Arial"/>
              </a:rPr>
              <a:t> </a:t>
            </a:r>
            <a:r>
              <a:rPr sz="1150" u="heavy" spc="-6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hlinkClick r:id="rId7"/>
              </a:rPr>
              <a:t>https://www.visitmalta.com/en/</a:t>
            </a:r>
            <a:endParaRPr sz="115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b="0" dirty="0">
                <a:latin typeface="+mj-lt"/>
                <a:cs typeface="Arial"/>
              </a:rPr>
              <a:t>Lovin </a:t>
            </a:r>
            <a:r>
              <a:rPr b="0" spc="20" dirty="0">
                <a:latin typeface="+mj-lt"/>
                <a:cs typeface="Arial"/>
              </a:rPr>
              <a:t>Malta</a:t>
            </a:r>
            <a:r>
              <a:rPr b="0" spc="-70" dirty="0">
                <a:latin typeface="+mj-lt"/>
                <a:cs typeface="Arial"/>
              </a:rPr>
              <a:t> </a:t>
            </a:r>
            <a:r>
              <a:rPr sz="1150" u="heavy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hlinkClick r:id="rId8"/>
              </a:rPr>
              <a:t>https://lovinmalta.com/</a:t>
            </a:r>
            <a:endParaRPr sz="1150" dirty="0">
              <a:latin typeface="+mj-lt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99687" y="1404999"/>
            <a:ext cx="580634" cy="3180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3125" y="2036888"/>
            <a:ext cx="533772" cy="318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01875" y="2748425"/>
            <a:ext cx="823838" cy="2417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299" y="3059100"/>
            <a:ext cx="454924" cy="4549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90433" y="3880699"/>
            <a:ext cx="4088765" cy="1083945"/>
          </a:xfrm>
          <a:custGeom>
            <a:avLst/>
            <a:gdLst/>
            <a:ahLst/>
            <a:cxnLst/>
            <a:rect l="l" t="t" r="r" b="b"/>
            <a:pathLst>
              <a:path w="4088765" h="1083945">
                <a:moveTo>
                  <a:pt x="3907745" y="1083899"/>
                </a:moveTo>
                <a:lnTo>
                  <a:pt x="180653" y="1083899"/>
                </a:lnTo>
                <a:lnTo>
                  <a:pt x="132628" y="1077446"/>
                </a:lnTo>
                <a:lnTo>
                  <a:pt x="89474" y="1059235"/>
                </a:lnTo>
                <a:lnTo>
                  <a:pt x="52912" y="1030987"/>
                </a:lnTo>
                <a:lnTo>
                  <a:pt x="24664" y="994425"/>
                </a:lnTo>
                <a:lnTo>
                  <a:pt x="6453" y="951271"/>
                </a:lnTo>
                <a:lnTo>
                  <a:pt x="0" y="903246"/>
                </a:lnTo>
                <a:lnTo>
                  <a:pt x="0" y="180653"/>
                </a:lnTo>
                <a:lnTo>
                  <a:pt x="6453" y="132628"/>
                </a:lnTo>
                <a:lnTo>
                  <a:pt x="24664" y="89474"/>
                </a:lnTo>
                <a:lnTo>
                  <a:pt x="52912" y="52911"/>
                </a:lnTo>
                <a:lnTo>
                  <a:pt x="89474" y="24664"/>
                </a:lnTo>
                <a:lnTo>
                  <a:pt x="132628" y="6453"/>
                </a:lnTo>
                <a:lnTo>
                  <a:pt x="180653" y="0"/>
                </a:lnTo>
                <a:lnTo>
                  <a:pt x="3907745" y="0"/>
                </a:lnTo>
                <a:lnTo>
                  <a:pt x="3976878" y="13751"/>
                </a:lnTo>
                <a:lnTo>
                  <a:pt x="4035486" y="52912"/>
                </a:lnTo>
                <a:lnTo>
                  <a:pt x="4074647" y="111520"/>
                </a:lnTo>
                <a:lnTo>
                  <a:pt x="4088398" y="180653"/>
                </a:lnTo>
                <a:lnTo>
                  <a:pt x="4088398" y="903246"/>
                </a:lnTo>
                <a:lnTo>
                  <a:pt x="4081945" y="951271"/>
                </a:lnTo>
                <a:lnTo>
                  <a:pt x="4063734" y="994425"/>
                </a:lnTo>
                <a:lnTo>
                  <a:pt x="4035486" y="1030987"/>
                </a:lnTo>
                <a:lnTo>
                  <a:pt x="3998924" y="1059235"/>
                </a:lnTo>
                <a:lnTo>
                  <a:pt x="3955770" y="1077446"/>
                </a:lnTo>
                <a:lnTo>
                  <a:pt x="3907745" y="1083899"/>
                </a:lnTo>
                <a:close/>
              </a:path>
            </a:pathLst>
          </a:custGeom>
          <a:solidFill>
            <a:srgbClr val="004DE7"/>
          </a:solidFill>
        </p:spPr>
        <p:txBody>
          <a:bodyPr wrap="square" lIns="0" tIns="0" rIns="0" bIns="0" rtlCol="0"/>
          <a:lstStyle/>
          <a:p>
            <a:endParaRPr dirty="0">
              <a:latin typeface="+mj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90433" y="3880699"/>
            <a:ext cx="4088765" cy="1083945"/>
          </a:xfrm>
          <a:custGeom>
            <a:avLst/>
            <a:gdLst/>
            <a:ahLst/>
            <a:cxnLst/>
            <a:rect l="l" t="t" r="r" b="b"/>
            <a:pathLst>
              <a:path w="4088765" h="1083945">
                <a:moveTo>
                  <a:pt x="0" y="180653"/>
                </a:moveTo>
                <a:lnTo>
                  <a:pt x="6453" y="132628"/>
                </a:lnTo>
                <a:lnTo>
                  <a:pt x="24664" y="89474"/>
                </a:lnTo>
                <a:lnTo>
                  <a:pt x="52912" y="52912"/>
                </a:lnTo>
                <a:lnTo>
                  <a:pt x="89474" y="24664"/>
                </a:lnTo>
                <a:lnTo>
                  <a:pt x="132628" y="6453"/>
                </a:lnTo>
                <a:lnTo>
                  <a:pt x="180653" y="0"/>
                </a:lnTo>
                <a:lnTo>
                  <a:pt x="3907745" y="0"/>
                </a:lnTo>
                <a:lnTo>
                  <a:pt x="3976878" y="13751"/>
                </a:lnTo>
                <a:lnTo>
                  <a:pt x="4035486" y="52911"/>
                </a:lnTo>
                <a:lnTo>
                  <a:pt x="4074647" y="111520"/>
                </a:lnTo>
                <a:lnTo>
                  <a:pt x="4088398" y="180653"/>
                </a:lnTo>
                <a:lnTo>
                  <a:pt x="4088398" y="903246"/>
                </a:lnTo>
                <a:lnTo>
                  <a:pt x="4081945" y="951271"/>
                </a:lnTo>
                <a:lnTo>
                  <a:pt x="4063734" y="994425"/>
                </a:lnTo>
                <a:lnTo>
                  <a:pt x="4035486" y="1030987"/>
                </a:lnTo>
                <a:lnTo>
                  <a:pt x="3998924" y="1059235"/>
                </a:lnTo>
                <a:lnTo>
                  <a:pt x="3955770" y="1077446"/>
                </a:lnTo>
                <a:lnTo>
                  <a:pt x="3907745" y="1083899"/>
                </a:lnTo>
                <a:lnTo>
                  <a:pt x="180653" y="1083899"/>
                </a:lnTo>
                <a:lnTo>
                  <a:pt x="132628" y="1077446"/>
                </a:lnTo>
                <a:lnTo>
                  <a:pt x="89474" y="1059235"/>
                </a:lnTo>
                <a:lnTo>
                  <a:pt x="52912" y="1030987"/>
                </a:lnTo>
                <a:lnTo>
                  <a:pt x="24664" y="994425"/>
                </a:lnTo>
                <a:lnTo>
                  <a:pt x="6453" y="951271"/>
                </a:lnTo>
                <a:lnTo>
                  <a:pt x="0" y="903246"/>
                </a:lnTo>
                <a:lnTo>
                  <a:pt x="0" y="180653"/>
                </a:lnTo>
                <a:close/>
              </a:path>
            </a:pathLst>
          </a:custGeom>
          <a:ln w="9524">
            <a:solidFill>
              <a:srgbClr val="004DE7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41575" y="3269825"/>
            <a:ext cx="1390229" cy="3180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87450" y="1322921"/>
            <a:ext cx="2376805" cy="23151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300" spc="20" dirty="0">
                <a:latin typeface="+mj-lt"/>
                <a:cs typeface="Arial"/>
              </a:rPr>
              <a:t>Malta </a:t>
            </a:r>
            <a:r>
              <a:rPr sz="1300" spc="10" dirty="0">
                <a:latin typeface="+mj-lt"/>
                <a:cs typeface="Arial"/>
              </a:rPr>
              <a:t>Public</a:t>
            </a:r>
            <a:r>
              <a:rPr sz="1300" spc="-150" dirty="0">
                <a:latin typeface="+mj-lt"/>
                <a:cs typeface="Arial"/>
              </a:rPr>
              <a:t> </a:t>
            </a:r>
            <a:r>
              <a:rPr sz="1300" spc="10" dirty="0">
                <a:latin typeface="+mj-lt"/>
                <a:cs typeface="Arial"/>
              </a:rPr>
              <a:t>Transport</a:t>
            </a:r>
            <a:endParaRPr sz="1300">
              <a:latin typeface="+mj-lt"/>
              <a:cs typeface="Arial"/>
            </a:endParaRPr>
          </a:p>
          <a:p>
            <a:pPr marL="12700">
              <a:lnSpc>
                <a:spcPts val="1350"/>
              </a:lnSpc>
            </a:pPr>
            <a:r>
              <a:rPr sz="1150" b="1" u="heavy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4"/>
              </a:rPr>
              <a:t>https://www.publictransport.com.mt/</a:t>
            </a:r>
            <a:endParaRPr sz="115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+mj-lt"/>
              <a:cs typeface="Arial"/>
            </a:endParaRPr>
          </a:p>
          <a:p>
            <a:pPr marL="60325">
              <a:lnSpc>
                <a:spcPts val="1530"/>
              </a:lnSpc>
            </a:pPr>
            <a:r>
              <a:rPr sz="1300" spc="10" dirty="0">
                <a:latin typeface="+mj-lt"/>
                <a:cs typeface="Arial"/>
              </a:rPr>
              <a:t>Valletta </a:t>
            </a:r>
            <a:r>
              <a:rPr sz="1300" spc="-20" dirty="0">
                <a:latin typeface="+mj-lt"/>
                <a:cs typeface="Arial"/>
              </a:rPr>
              <a:t>Ferry</a:t>
            </a:r>
            <a:r>
              <a:rPr sz="1300" spc="-100" dirty="0">
                <a:latin typeface="+mj-lt"/>
                <a:cs typeface="Arial"/>
              </a:rPr>
              <a:t> </a:t>
            </a:r>
            <a:r>
              <a:rPr sz="1300" spc="-10" dirty="0">
                <a:latin typeface="+mj-lt"/>
                <a:cs typeface="Arial"/>
              </a:rPr>
              <a:t>Service</a:t>
            </a:r>
            <a:endParaRPr sz="1300">
              <a:latin typeface="+mj-lt"/>
              <a:cs typeface="Arial"/>
            </a:endParaRPr>
          </a:p>
          <a:p>
            <a:pPr marL="60325">
              <a:lnSpc>
                <a:spcPts val="1290"/>
              </a:lnSpc>
            </a:pPr>
            <a:r>
              <a:rPr sz="1100" spc="-5" dirty="0">
                <a:latin typeface="+mj-lt"/>
                <a:cs typeface="Arial"/>
              </a:rPr>
              <a:t>(Sliema </a:t>
            </a:r>
            <a:r>
              <a:rPr sz="1100" spc="-10" dirty="0">
                <a:latin typeface="+mj-lt"/>
                <a:cs typeface="Arial"/>
              </a:rPr>
              <a:t>- </a:t>
            </a:r>
            <a:r>
              <a:rPr sz="1100" spc="10" dirty="0">
                <a:latin typeface="+mj-lt"/>
                <a:cs typeface="Arial"/>
              </a:rPr>
              <a:t>Valletta </a:t>
            </a:r>
            <a:r>
              <a:rPr sz="1100" spc="-10" dirty="0">
                <a:latin typeface="+mj-lt"/>
                <a:cs typeface="Arial"/>
              </a:rPr>
              <a:t>- </a:t>
            </a:r>
            <a:r>
              <a:rPr sz="1100" spc="10" dirty="0">
                <a:latin typeface="+mj-lt"/>
                <a:cs typeface="Arial"/>
              </a:rPr>
              <a:t>3</a:t>
            </a:r>
            <a:r>
              <a:rPr sz="1100" spc="-175" dirty="0">
                <a:latin typeface="+mj-lt"/>
                <a:cs typeface="Arial"/>
              </a:rPr>
              <a:t> </a:t>
            </a:r>
            <a:r>
              <a:rPr sz="1100" spc="20" dirty="0">
                <a:latin typeface="+mj-lt"/>
                <a:cs typeface="Arial"/>
              </a:rPr>
              <a:t>cities)</a:t>
            </a:r>
            <a:endParaRPr sz="1100">
              <a:latin typeface="+mj-lt"/>
              <a:cs typeface="Arial"/>
            </a:endParaRPr>
          </a:p>
          <a:p>
            <a:pPr marL="101600">
              <a:lnSpc>
                <a:spcPct val="100000"/>
              </a:lnSpc>
              <a:spcBef>
                <a:spcPts val="65"/>
              </a:spcBef>
            </a:pPr>
            <a:r>
              <a:rPr sz="1150" b="1" u="heavy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5"/>
              </a:rPr>
              <a:t>https://vallettaferryservices.com/</a:t>
            </a:r>
            <a:endParaRPr sz="1150">
              <a:latin typeface="+mj-lt"/>
              <a:cs typeface="Arial"/>
            </a:endParaRPr>
          </a:p>
          <a:p>
            <a:pPr marL="99695">
              <a:lnSpc>
                <a:spcPts val="1530"/>
              </a:lnSpc>
              <a:spcBef>
                <a:spcPts val="1490"/>
              </a:spcBef>
            </a:pPr>
            <a:r>
              <a:rPr sz="1300" spc="-30" dirty="0">
                <a:latin typeface="+mj-lt"/>
                <a:cs typeface="Arial"/>
              </a:rPr>
              <a:t>Gozo </a:t>
            </a:r>
            <a:r>
              <a:rPr sz="1300" spc="-10" dirty="0">
                <a:latin typeface="+mj-lt"/>
                <a:cs typeface="Arial"/>
              </a:rPr>
              <a:t>Fast </a:t>
            </a:r>
            <a:r>
              <a:rPr sz="1300" spc="-20" dirty="0">
                <a:latin typeface="+mj-lt"/>
                <a:cs typeface="Arial"/>
              </a:rPr>
              <a:t>Ferry </a:t>
            </a:r>
            <a:r>
              <a:rPr sz="1100" spc="10" dirty="0">
                <a:latin typeface="+mj-lt"/>
                <a:cs typeface="Arial"/>
              </a:rPr>
              <a:t>(Valletta </a:t>
            </a:r>
            <a:r>
              <a:rPr sz="1100" spc="-10" dirty="0">
                <a:latin typeface="+mj-lt"/>
                <a:cs typeface="Arial"/>
              </a:rPr>
              <a:t>-</a:t>
            </a:r>
            <a:r>
              <a:rPr sz="1100" spc="-185" dirty="0">
                <a:latin typeface="+mj-lt"/>
                <a:cs typeface="Arial"/>
              </a:rPr>
              <a:t> </a:t>
            </a:r>
            <a:r>
              <a:rPr sz="1100" spc="10" dirty="0">
                <a:latin typeface="+mj-lt"/>
                <a:cs typeface="Arial"/>
              </a:rPr>
              <a:t>Mgarr)</a:t>
            </a:r>
            <a:endParaRPr sz="1100">
              <a:latin typeface="+mj-lt"/>
              <a:cs typeface="Arial"/>
            </a:endParaRPr>
          </a:p>
          <a:p>
            <a:pPr marL="99695">
              <a:lnSpc>
                <a:spcPts val="1350"/>
              </a:lnSpc>
            </a:pPr>
            <a:r>
              <a:rPr sz="1150" b="1" u="heavy" spc="-6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6"/>
              </a:rPr>
              <a:t>https://gozofastferry.com/</a:t>
            </a:r>
            <a:endParaRPr sz="115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+mj-lt"/>
              <a:cs typeface="Arial"/>
            </a:endParaRPr>
          </a:p>
          <a:p>
            <a:pPr marL="75565">
              <a:lnSpc>
                <a:spcPts val="1530"/>
              </a:lnSpc>
            </a:pPr>
            <a:r>
              <a:rPr sz="1300" spc="-30" dirty="0">
                <a:latin typeface="+mj-lt"/>
                <a:cs typeface="Arial"/>
              </a:rPr>
              <a:t>Gozo </a:t>
            </a:r>
            <a:r>
              <a:rPr sz="1300" spc="-20" dirty="0">
                <a:latin typeface="+mj-lt"/>
                <a:cs typeface="Arial"/>
              </a:rPr>
              <a:t>Channel </a:t>
            </a:r>
            <a:r>
              <a:rPr sz="1100" spc="10" dirty="0">
                <a:latin typeface="+mj-lt"/>
                <a:cs typeface="Arial"/>
              </a:rPr>
              <a:t>(Mgarr </a:t>
            </a:r>
            <a:r>
              <a:rPr sz="1100" spc="-10" dirty="0">
                <a:latin typeface="+mj-lt"/>
                <a:cs typeface="Arial"/>
              </a:rPr>
              <a:t>-</a:t>
            </a:r>
            <a:r>
              <a:rPr sz="1100" spc="-120" dirty="0">
                <a:latin typeface="+mj-lt"/>
                <a:cs typeface="Arial"/>
              </a:rPr>
              <a:t> </a:t>
            </a:r>
            <a:r>
              <a:rPr sz="1100" spc="-20" dirty="0">
                <a:latin typeface="+mj-lt"/>
                <a:cs typeface="Arial"/>
              </a:rPr>
              <a:t>Gozo)</a:t>
            </a:r>
            <a:endParaRPr sz="1100">
              <a:latin typeface="+mj-lt"/>
              <a:cs typeface="Arial"/>
            </a:endParaRPr>
          </a:p>
          <a:p>
            <a:pPr marL="75565">
              <a:lnSpc>
                <a:spcPts val="1350"/>
              </a:lnSpc>
            </a:pPr>
            <a:r>
              <a:rPr sz="1150" b="1" u="heavy" spc="-8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7"/>
              </a:rPr>
              <a:t>https://www.gozochannel.com/</a:t>
            </a:r>
            <a:endParaRPr sz="1150">
              <a:latin typeface="+mj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7299" y="429000"/>
            <a:ext cx="1045996" cy="343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9BE154-B4CD-44E0-9DDD-057620D64E56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1575" y="4096470"/>
            <a:ext cx="3608361" cy="625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-30" dirty="0">
                <a:solidFill>
                  <a:srgbClr val="FFFFFF"/>
                </a:solidFill>
                <a:latin typeface="+mj-lt"/>
                <a:cs typeface="Lucida Sans"/>
              </a:rPr>
              <a:t>If </a:t>
            </a:r>
            <a:r>
              <a:rPr sz="1300" spc="-80" dirty="0">
                <a:solidFill>
                  <a:srgbClr val="FFFFFF"/>
                </a:solidFill>
                <a:latin typeface="+mj-lt"/>
                <a:cs typeface="Lucida Sans"/>
              </a:rPr>
              <a:t>you </a:t>
            </a:r>
            <a:r>
              <a:rPr sz="1300" spc="-55" dirty="0">
                <a:solidFill>
                  <a:srgbClr val="FFFFFF"/>
                </a:solidFill>
                <a:latin typeface="+mj-lt"/>
                <a:cs typeface="Lucida Sans"/>
              </a:rPr>
              <a:t>have </a:t>
            </a:r>
            <a:r>
              <a:rPr sz="1300" spc="-60" dirty="0">
                <a:solidFill>
                  <a:srgbClr val="FFFFFF"/>
                </a:solidFill>
                <a:latin typeface="+mj-lt"/>
                <a:cs typeface="Lucida Sans"/>
              </a:rPr>
              <a:t>any</a:t>
            </a:r>
            <a:r>
              <a:rPr sz="1300" spc="-245" dirty="0">
                <a:solidFill>
                  <a:srgbClr val="FFFFFF"/>
                </a:solidFill>
                <a:latin typeface="+mj-lt"/>
                <a:cs typeface="Lucida Sans"/>
              </a:rPr>
              <a:t> </a:t>
            </a:r>
            <a:r>
              <a:rPr lang="en-GB" sz="1300" spc="-245" dirty="0">
                <a:solidFill>
                  <a:srgbClr val="FFFFFF"/>
                </a:solidFill>
                <a:latin typeface="+mj-lt"/>
                <a:cs typeface="Lucida Sans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+mj-lt"/>
                <a:cs typeface="Lucida Sans"/>
              </a:rPr>
              <a:t>questions, </a:t>
            </a:r>
            <a:r>
              <a:rPr sz="1300" spc="-45" dirty="0">
                <a:solidFill>
                  <a:srgbClr val="FFFFFF"/>
                </a:solidFill>
                <a:latin typeface="+mj-lt"/>
                <a:cs typeface="Lucida Sans"/>
              </a:rPr>
              <a:t>please contact us</a:t>
            </a:r>
            <a:r>
              <a:rPr lang="en-GB" sz="1300" spc="-204" dirty="0">
                <a:solidFill>
                  <a:srgbClr val="FFFFFF"/>
                </a:solidFill>
                <a:latin typeface="+mj-lt"/>
                <a:cs typeface="Lucida Sans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+mj-lt"/>
                <a:cs typeface="Lucida Sans"/>
              </a:rPr>
              <a:t>at:</a:t>
            </a:r>
            <a:r>
              <a:rPr lang="en-GB" sz="1300" spc="-65" dirty="0">
                <a:solidFill>
                  <a:srgbClr val="FFFFFF"/>
                </a:solidFill>
                <a:latin typeface="+mj-lt"/>
                <a:cs typeface="Lucida Sans"/>
              </a:rPr>
              <a:t> staffweek.rssd@um.edu.mt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sz="1300" spc="-65" dirty="0">
                <a:solidFill>
                  <a:srgbClr val="FFFFFF"/>
                </a:solidFill>
                <a:latin typeface="+mj-lt"/>
                <a:cs typeface="Lucida Sans"/>
                <a:hlinkClick r:id="rId19"/>
              </a:rPr>
              <a:t>staffweek.rssd@um.edu.mt</a:t>
            </a:r>
            <a:endParaRPr lang="en-GB" sz="1300" spc="-65" dirty="0">
              <a:solidFill>
                <a:srgbClr val="FFFFFF"/>
              </a:solidFill>
              <a:latin typeface="+mj-lt"/>
              <a:cs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072" y="0"/>
            <a:ext cx="9004927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64413" y="379953"/>
            <a:ext cx="322961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>
                <a:latin typeface="+mj-lt"/>
              </a:rPr>
              <a:t>Arriving </a:t>
            </a:r>
            <a:r>
              <a:rPr spc="-114" dirty="0">
                <a:latin typeface="+mj-lt"/>
              </a:rPr>
              <a:t>in</a:t>
            </a:r>
            <a:r>
              <a:rPr spc="-130" dirty="0">
                <a:latin typeface="+mj-lt"/>
              </a:rPr>
              <a:t> </a:t>
            </a:r>
            <a:r>
              <a:rPr spc="-15" dirty="0">
                <a:latin typeface="+mj-lt"/>
              </a:rPr>
              <a:t>Malta</a:t>
            </a:r>
          </a:p>
        </p:txBody>
      </p:sp>
      <p:sp>
        <p:nvSpPr>
          <p:cNvPr id="4" name="object 4"/>
          <p:cNvSpPr/>
          <p:nvPr/>
        </p:nvSpPr>
        <p:spPr>
          <a:xfrm>
            <a:off x="5251350" y="1464607"/>
            <a:ext cx="205507" cy="193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98250" y="1932775"/>
            <a:ext cx="4756785" cy="0"/>
          </a:xfrm>
          <a:custGeom>
            <a:avLst/>
            <a:gdLst/>
            <a:ahLst/>
            <a:cxnLst/>
            <a:rect l="l" t="t" r="r" b="b"/>
            <a:pathLst>
              <a:path w="4756784">
                <a:moveTo>
                  <a:pt x="0" y="0"/>
                </a:moveTo>
                <a:lnTo>
                  <a:pt x="4756499" y="0"/>
                </a:lnTo>
              </a:path>
            </a:pathLst>
          </a:custGeom>
          <a:ln w="19049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47812" y="2378487"/>
            <a:ext cx="700199" cy="700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38650" y="1154510"/>
            <a:ext cx="3453765" cy="17697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400" spc="-35" dirty="0">
                <a:latin typeface="+mj-lt"/>
                <a:cs typeface="Lucida Sans"/>
              </a:rPr>
              <a:t>Malta </a:t>
            </a:r>
            <a:r>
              <a:rPr sz="1400" spc="-70" dirty="0">
                <a:latin typeface="+mj-lt"/>
                <a:cs typeface="Lucida Sans"/>
              </a:rPr>
              <a:t>International</a:t>
            </a:r>
            <a:r>
              <a:rPr sz="1400" spc="-140" dirty="0">
                <a:latin typeface="+mj-lt"/>
                <a:cs typeface="Lucida Sans"/>
              </a:rPr>
              <a:t> </a:t>
            </a:r>
            <a:r>
              <a:rPr sz="1400" b="1" spc="-40" dirty="0">
                <a:latin typeface="+mj-lt"/>
                <a:cs typeface="Arial"/>
              </a:rPr>
              <a:t>Airport</a:t>
            </a:r>
            <a:endParaRPr sz="1400">
              <a:latin typeface="+mj-lt"/>
              <a:cs typeface="Arial"/>
            </a:endParaRPr>
          </a:p>
          <a:p>
            <a:pPr marL="258445">
              <a:lnSpc>
                <a:spcPct val="100000"/>
              </a:lnSpc>
              <a:spcBef>
                <a:spcPts val="254"/>
              </a:spcBef>
            </a:pPr>
            <a:r>
              <a:rPr sz="1350" b="1" u="heavy" spc="-1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5"/>
              </a:rPr>
              <a:t>Location</a:t>
            </a:r>
            <a:endParaRPr sz="1350"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+mj-lt"/>
              <a:cs typeface="Arial"/>
            </a:endParaRPr>
          </a:p>
          <a:p>
            <a:pPr marL="38100" marR="138430">
              <a:lnSpc>
                <a:spcPct val="100000"/>
              </a:lnSpc>
              <a:spcBef>
                <a:spcPts val="1370"/>
              </a:spcBef>
            </a:pPr>
            <a:r>
              <a:rPr sz="1400" b="1" spc="-60" dirty="0">
                <a:latin typeface="+mj-lt"/>
                <a:cs typeface="Arial"/>
              </a:rPr>
              <a:t>Taxi </a:t>
            </a:r>
            <a:r>
              <a:rPr sz="1400" b="1" spc="-45" dirty="0">
                <a:latin typeface="+mj-lt"/>
                <a:cs typeface="Arial"/>
              </a:rPr>
              <a:t>service </a:t>
            </a:r>
            <a:r>
              <a:rPr sz="1400" spc="-35" dirty="0">
                <a:latin typeface="+mj-lt"/>
                <a:cs typeface="Lucida Sans"/>
              </a:rPr>
              <a:t>is </a:t>
            </a:r>
            <a:r>
              <a:rPr sz="1400" spc="-55" dirty="0">
                <a:latin typeface="+mj-lt"/>
                <a:cs typeface="Lucida Sans"/>
              </a:rPr>
              <a:t>available </a:t>
            </a:r>
            <a:r>
              <a:rPr sz="1400" spc="-105" dirty="0">
                <a:latin typeface="+mj-lt"/>
                <a:cs typeface="Lucida Sans"/>
              </a:rPr>
              <a:t>24 </a:t>
            </a:r>
            <a:r>
              <a:rPr sz="1400" spc="-75" dirty="0">
                <a:latin typeface="+mj-lt"/>
                <a:cs typeface="Lucida Sans"/>
              </a:rPr>
              <a:t>hours </a:t>
            </a:r>
            <a:r>
              <a:rPr sz="1400" spc="-15" dirty="0">
                <a:latin typeface="+mj-lt"/>
                <a:cs typeface="Lucida Sans"/>
              </a:rPr>
              <a:t>a </a:t>
            </a:r>
            <a:r>
              <a:rPr sz="1400" spc="-65" dirty="0">
                <a:latin typeface="+mj-lt"/>
                <a:cs typeface="Lucida Sans"/>
              </a:rPr>
              <a:t>day</a:t>
            </a:r>
            <a:r>
              <a:rPr sz="1400" spc="-305" dirty="0">
                <a:latin typeface="+mj-lt"/>
                <a:cs typeface="Lucida Sans"/>
              </a:rPr>
              <a:t> </a:t>
            </a:r>
            <a:r>
              <a:rPr sz="1400" spc="-75" dirty="0">
                <a:latin typeface="+mj-lt"/>
                <a:cs typeface="Lucida Sans"/>
              </a:rPr>
              <a:t>to  </a:t>
            </a:r>
            <a:r>
              <a:rPr sz="1400" spc="-65" dirty="0">
                <a:latin typeface="+mj-lt"/>
                <a:cs typeface="Lucida Sans"/>
              </a:rPr>
              <a:t>any</a:t>
            </a:r>
            <a:r>
              <a:rPr sz="1400" spc="-105" dirty="0">
                <a:latin typeface="+mj-lt"/>
                <a:cs typeface="Lucida Sans"/>
              </a:rPr>
              <a:t> </a:t>
            </a:r>
            <a:r>
              <a:rPr sz="1400" spc="-70" dirty="0">
                <a:latin typeface="+mj-lt"/>
                <a:cs typeface="Lucida Sans"/>
              </a:rPr>
              <a:t>destination.</a:t>
            </a:r>
            <a:endParaRPr sz="1400">
              <a:latin typeface="+mj-lt"/>
              <a:cs typeface="Lucida Sans"/>
            </a:endParaRPr>
          </a:p>
          <a:p>
            <a:pPr marL="1202690">
              <a:lnSpc>
                <a:spcPct val="100000"/>
              </a:lnSpc>
              <a:spcBef>
                <a:spcPts val="1000"/>
              </a:spcBef>
            </a:pPr>
            <a:r>
              <a:rPr sz="1400" b="1" spc="-60" dirty="0">
                <a:solidFill>
                  <a:srgbClr val="0A20CD"/>
                </a:solidFill>
                <a:latin typeface="+mj-lt"/>
                <a:cs typeface="Arial"/>
              </a:rPr>
              <a:t>Recommended</a:t>
            </a:r>
            <a:r>
              <a:rPr sz="1400" b="1" spc="-70" dirty="0">
                <a:solidFill>
                  <a:srgbClr val="0A20CD"/>
                </a:solidFill>
                <a:latin typeface="+mj-lt"/>
                <a:cs typeface="Arial"/>
              </a:rPr>
              <a:t> </a:t>
            </a:r>
            <a:r>
              <a:rPr sz="1400" b="1" spc="-40" dirty="0">
                <a:solidFill>
                  <a:srgbClr val="0A20CD"/>
                </a:solidFill>
                <a:latin typeface="+mj-lt"/>
                <a:cs typeface="Arial"/>
              </a:rPr>
              <a:t>alternatives:</a:t>
            </a:r>
            <a:endParaRPr sz="1400">
              <a:latin typeface="+mj-lt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7025" y="2901250"/>
            <a:ext cx="690299" cy="394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82400" y="2937849"/>
            <a:ext cx="973499" cy="327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88175" y="2937849"/>
            <a:ext cx="700199" cy="3431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77099" y="3524374"/>
            <a:ext cx="4756785" cy="0"/>
          </a:xfrm>
          <a:custGeom>
            <a:avLst/>
            <a:gdLst/>
            <a:ahLst/>
            <a:cxnLst/>
            <a:rect l="l" t="t" r="r" b="b"/>
            <a:pathLst>
              <a:path w="4756784">
                <a:moveTo>
                  <a:pt x="0" y="0"/>
                </a:moveTo>
                <a:lnTo>
                  <a:pt x="4756499" y="0"/>
                </a:lnTo>
              </a:path>
            </a:pathLst>
          </a:custGeom>
          <a:ln w="19049">
            <a:solidFill>
              <a:srgbClr val="CCCCCC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50050" y="4598535"/>
            <a:ext cx="2136140" cy="205740"/>
          </a:xfrm>
          <a:custGeom>
            <a:avLst/>
            <a:gdLst/>
            <a:ahLst/>
            <a:cxnLst/>
            <a:rect l="l" t="t" r="r" b="b"/>
            <a:pathLst>
              <a:path w="2136140" h="205739">
                <a:moveTo>
                  <a:pt x="0" y="0"/>
                </a:moveTo>
                <a:lnTo>
                  <a:pt x="2136009" y="0"/>
                </a:lnTo>
                <a:lnTo>
                  <a:pt x="2136009" y="205739"/>
                </a:lnTo>
                <a:lnTo>
                  <a:pt x="0" y="2057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7350" y="3756017"/>
            <a:ext cx="3497579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6205">
              <a:lnSpc>
                <a:spcPct val="100000"/>
              </a:lnSpc>
              <a:spcBef>
                <a:spcPts val="100"/>
              </a:spcBef>
            </a:pPr>
            <a:r>
              <a:rPr sz="1350" b="1" spc="-45" dirty="0">
                <a:latin typeface="+mj-lt"/>
                <a:cs typeface="Arial"/>
              </a:rPr>
              <a:t>Public </a:t>
            </a:r>
            <a:r>
              <a:rPr sz="1350" b="1" spc="-85" dirty="0">
                <a:latin typeface="+mj-lt"/>
                <a:cs typeface="Arial"/>
              </a:rPr>
              <a:t>Bus </a:t>
            </a:r>
            <a:r>
              <a:rPr sz="1350" b="1" spc="-45" dirty="0">
                <a:latin typeface="+mj-lt"/>
                <a:cs typeface="Arial"/>
              </a:rPr>
              <a:t>Tallinja </a:t>
            </a:r>
            <a:r>
              <a:rPr sz="1350" spc="-30" dirty="0">
                <a:latin typeface="+mj-lt"/>
                <a:cs typeface="Lucida Sans"/>
              </a:rPr>
              <a:t>is </a:t>
            </a:r>
            <a:r>
              <a:rPr sz="1350" spc="-35" dirty="0">
                <a:latin typeface="+mj-lt"/>
                <a:cs typeface="Lucida Sans"/>
              </a:rPr>
              <a:t>accessible </a:t>
            </a:r>
            <a:r>
              <a:rPr sz="1350" spc="-65" dirty="0">
                <a:latin typeface="+mj-lt"/>
                <a:cs typeface="Lucida Sans"/>
              </a:rPr>
              <a:t>just outside  </a:t>
            </a:r>
            <a:r>
              <a:rPr sz="1350" spc="-70" dirty="0">
                <a:latin typeface="+mj-lt"/>
                <a:cs typeface="Lucida Sans"/>
              </a:rPr>
              <a:t>the </a:t>
            </a:r>
            <a:r>
              <a:rPr sz="1350" spc="-75" dirty="0">
                <a:latin typeface="+mj-lt"/>
                <a:cs typeface="Lucida Sans"/>
              </a:rPr>
              <a:t>Airport </a:t>
            </a:r>
            <a:r>
              <a:rPr sz="1350" spc="-70" dirty="0">
                <a:latin typeface="+mj-lt"/>
                <a:cs typeface="Lucida Sans"/>
              </a:rPr>
              <a:t>Departures</a:t>
            </a:r>
            <a:r>
              <a:rPr sz="1350" spc="-160" dirty="0">
                <a:latin typeface="+mj-lt"/>
                <a:cs typeface="Lucida Sans"/>
              </a:rPr>
              <a:t> </a:t>
            </a:r>
            <a:r>
              <a:rPr sz="1350" spc="-55" dirty="0">
                <a:latin typeface="+mj-lt"/>
                <a:cs typeface="Lucida Sans"/>
              </a:rPr>
              <a:t>Hall.</a:t>
            </a:r>
            <a:endParaRPr sz="1350">
              <a:latin typeface="+mj-lt"/>
              <a:cs typeface="Lucida Sans"/>
            </a:endParaRPr>
          </a:p>
          <a:p>
            <a:pPr marL="12700" marR="5080">
              <a:lnSpc>
                <a:spcPct val="100000"/>
              </a:lnSpc>
              <a:tabLst>
                <a:tab pos="2098040" algn="l"/>
              </a:tabLst>
            </a:pPr>
            <a:r>
              <a:rPr sz="1350" spc="-15" dirty="0">
                <a:latin typeface="+mj-lt"/>
                <a:cs typeface="Lucida Sans"/>
              </a:rPr>
              <a:t>Bus </a:t>
            </a:r>
            <a:r>
              <a:rPr sz="1350" spc="-50" dirty="0">
                <a:latin typeface="+mj-lt"/>
                <a:cs typeface="Lucida Sans"/>
              </a:rPr>
              <a:t>tickets </a:t>
            </a:r>
            <a:r>
              <a:rPr sz="1350" spc="-35" dirty="0">
                <a:latin typeface="+mj-lt"/>
                <a:cs typeface="Lucida Sans"/>
              </a:rPr>
              <a:t>can </a:t>
            </a:r>
            <a:r>
              <a:rPr sz="1350" spc="-70" dirty="0">
                <a:latin typeface="+mj-lt"/>
                <a:cs typeface="Lucida Sans"/>
              </a:rPr>
              <a:t>be </a:t>
            </a:r>
            <a:r>
              <a:rPr sz="1350" spc="-60" dirty="0">
                <a:latin typeface="+mj-lt"/>
                <a:cs typeface="Lucida Sans"/>
              </a:rPr>
              <a:t>purchased </a:t>
            </a:r>
            <a:r>
              <a:rPr sz="1350" spc="-45" dirty="0">
                <a:latin typeface="+mj-lt"/>
                <a:cs typeface="Lucida Sans"/>
              </a:rPr>
              <a:t>at </a:t>
            </a:r>
            <a:r>
              <a:rPr sz="1350" spc="-70" dirty="0">
                <a:latin typeface="+mj-lt"/>
                <a:cs typeface="Lucida Sans"/>
              </a:rPr>
              <a:t>the </a:t>
            </a:r>
            <a:r>
              <a:rPr sz="1350" spc="-75" dirty="0">
                <a:latin typeface="+mj-lt"/>
                <a:cs typeface="Lucida Sans"/>
              </a:rPr>
              <a:t>Airport  </a:t>
            </a:r>
            <a:r>
              <a:rPr sz="1350" spc="-105" dirty="0">
                <a:latin typeface="+mj-lt"/>
                <a:cs typeface="Lucida Sans"/>
              </a:rPr>
              <a:t>24/7 </a:t>
            </a:r>
            <a:r>
              <a:rPr sz="1350" spc="-60" dirty="0">
                <a:latin typeface="+mj-lt"/>
                <a:cs typeface="Lucida Sans"/>
              </a:rPr>
              <a:t>ticket machine </a:t>
            </a:r>
            <a:r>
              <a:rPr sz="1350" spc="-80" dirty="0">
                <a:latin typeface="+mj-lt"/>
                <a:cs typeface="Lucida Sans"/>
              </a:rPr>
              <a:t>or </a:t>
            </a:r>
            <a:r>
              <a:rPr sz="1350" spc="-65" dirty="0">
                <a:latin typeface="+mj-lt"/>
                <a:cs typeface="Lucida Sans"/>
              </a:rPr>
              <a:t>directly </a:t>
            </a:r>
            <a:r>
              <a:rPr sz="1350" spc="-75" dirty="0">
                <a:latin typeface="+mj-lt"/>
                <a:cs typeface="Lucida Sans"/>
              </a:rPr>
              <a:t>from </a:t>
            </a:r>
            <a:r>
              <a:rPr sz="1350" spc="-70" dirty="0">
                <a:latin typeface="+mj-lt"/>
                <a:cs typeface="Lucida Sans"/>
              </a:rPr>
              <a:t>the </a:t>
            </a:r>
            <a:r>
              <a:rPr sz="1350" spc="-80" dirty="0">
                <a:latin typeface="+mj-lt"/>
                <a:cs typeface="Lucida Sans"/>
              </a:rPr>
              <a:t>driver  </a:t>
            </a:r>
            <a:r>
              <a:rPr sz="1350" spc="-25" dirty="0">
                <a:latin typeface="+mj-lt"/>
                <a:cs typeface="Lucida Sans"/>
              </a:rPr>
              <a:t>(accepts cash</a:t>
            </a:r>
            <a:r>
              <a:rPr sz="1350" spc="-155" dirty="0">
                <a:latin typeface="+mj-lt"/>
                <a:cs typeface="Lucida Sans"/>
              </a:rPr>
              <a:t> </a:t>
            </a:r>
            <a:r>
              <a:rPr sz="1350" spc="-70" dirty="0">
                <a:latin typeface="+mj-lt"/>
                <a:cs typeface="Lucida Sans"/>
              </a:rPr>
              <a:t>and</a:t>
            </a:r>
            <a:r>
              <a:rPr sz="1350" spc="-90" dirty="0">
                <a:latin typeface="+mj-lt"/>
                <a:cs typeface="Lucida Sans"/>
              </a:rPr>
              <a:t> </a:t>
            </a:r>
            <a:r>
              <a:rPr sz="1350" spc="-40" dirty="0">
                <a:latin typeface="+mj-lt"/>
                <a:cs typeface="Lucida Sans"/>
              </a:rPr>
              <a:t>card)	</a:t>
            </a:r>
            <a:r>
              <a:rPr sz="1350" spc="-75" dirty="0">
                <a:latin typeface="+mj-lt"/>
                <a:cs typeface="Lucida Sans"/>
              </a:rPr>
              <a:t>.</a:t>
            </a:r>
            <a:endParaRPr sz="1350">
              <a:latin typeface="+mj-lt"/>
              <a:cs typeface="Lucida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92150" y="3871650"/>
            <a:ext cx="959699" cy="572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91696" y="4552980"/>
            <a:ext cx="189755" cy="1785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4340" y="4510216"/>
            <a:ext cx="7162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0"/>
              </a:spcBef>
            </a:pPr>
            <a:r>
              <a:rPr sz="1350" b="1" u="heavy" spc="-10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1"/>
              </a:rPr>
              <a:t>Plan </a:t>
            </a:r>
            <a:r>
              <a:rPr sz="1350" b="1" u="heavy" spc="-1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1"/>
              </a:rPr>
              <a:t>your </a:t>
            </a:r>
            <a:r>
              <a:rPr sz="1350" b="1" spc="-120" dirty="0">
                <a:solidFill>
                  <a:srgbClr val="0563C1"/>
                </a:solidFill>
                <a:latin typeface="+mj-lt"/>
                <a:cs typeface="Arial"/>
              </a:rPr>
              <a:t> </a:t>
            </a:r>
            <a:r>
              <a:rPr sz="1350" b="1" u="heavy" spc="-1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+mj-lt"/>
                <a:cs typeface="Arial"/>
                <a:hlinkClick r:id="rId11"/>
              </a:rPr>
              <a:t>journey</a:t>
            </a:r>
            <a:endParaRPr sz="1350">
              <a:latin typeface="+mj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08200" y="1037925"/>
            <a:ext cx="779425" cy="779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0"/>
            <a:ext cx="3683075" cy="51434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0000" y="1975950"/>
            <a:ext cx="3562350" cy="663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1250" spc="-60" dirty="0">
                <a:latin typeface="Calibri  "/>
                <a:cs typeface="Lucida Sans"/>
              </a:rPr>
              <a:t>The University </a:t>
            </a:r>
            <a:r>
              <a:rPr sz="1250" spc="-45" dirty="0">
                <a:latin typeface="Calibri  "/>
                <a:cs typeface="Lucida Sans"/>
              </a:rPr>
              <a:t>of</a:t>
            </a:r>
            <a:r>
              <a:rPr sz="1250" spc="305" dirty="0">
                <a:latin typeface="Calibri  "/>
                <a:cs typeface="Lucida Sans"/>
              </a:rPr>
              <a:t> </a:t>
            </a:r>
            <a:r>
              <a:rPr sz="1250" spc="-30" dirty="0">
                <a:latin typeface="Calibri  "/>
                <a:cs typeface="Lucida Sans"/>
              </a:rPr>
              <a:t>Malta </a:t>
            </a:r>
            <a:r>
              <a:rPr sz="1250" spc="-45" dirty="0">
                <a:latin typeface="Calibri  "/>
                <a:cs typeface="Lucida Sans"/>
              </a:rPr>
              <a:t>hosts  some  </a:t>
            </a:r>
            <a:r>
              <a:rPr sz="1250" spc="-105" dirty="0">
                <a:latin typeface="Calibri  "/>
                <a:cs typeface="Lucida Sans"/>
              </a:rPr>
              <a:t>11,500  </a:t>
            </a:r>
            <a:r>
              <a:rPr sz="1250" spc="-65" dirty="0">
                <a:latin typeface="Calibri  "/>
                <a:cs typeface="Lucida Sans"/>
              </a:rPr>
              <a:t>students, </a:t>
            </a:r>
            <a:r>
              <a:rPr sz="1250" spc="-70" dirty="0">
                <a:latin typeface="Calibri  "/>
                <a:cs typeface="Lucida Sans"/>
              </a:rPr>
              <a:t>including  </a:t>
            </a:r>
            <a:r>
              <a:rPr sz="1250" spc="-75" dirty="0">
                <a:latin typeface="Calibri  "/>
                <a:cs typeface="Lucida Sans"/>
              </a:rPr>
              <a:t>around </a:t>
            </a:r>
            <a:r>
              <a:rPr sz="1250" spc="-105" dirty="0">
                <a:latin typeface="Calibri  "/>
                <a:cs typeface="Lucida Sans"/>
              </a:rPr>
              <a:t>1,000 </a:t>
            </a:r>
            <a:r>
              <a:rPr sz="1250" spc="-65" dirty="0">
                <a:latin typeface="Calibri  "/>
                <a:cs typeface="Lucida Sans"/>
              </a:rPr>
              <a:t>international  </a:t>
            </a:r>
            <a:r>
              <a:rPr sz="1250" spc="-55" dirty="0">
                <a:latin typeface="Calibri  "/>
                <a:cs typeface="Lucida Sans"/>
              </a:rPr>
              <a:t>students </a:t>
            </a:r>
            <a:r>
              <a:rPr sz="1250" spc="-70" dirty="0">
                <a:latin typeface="Calibri  "/>
                <a:cs typeface="Lucida Sans"/>
              </a:rPr>
              <a:t>from </a:t>
            </a:r>
            <a:r>
              <a:rPr sz="1250" spc="-95" dirty="0">
                <a:latin typeface="Calibri  "/>
                <a:cs typeface="Lucida Sans"/>
              </a:rPr>
              <a:t>92</a:t>
            </a:r>
            <a:r>
              <a:rPr sz="1250" spc="204" dirty="0">
                <a:latin typeface="Calibri  "/>
                <a:cs typeface="Lucida Sans"/>
              </a:rPr>
              <a:t> </a:t>
            </a:r>
            <a:r>
              <a:rPr sz="1250" spc="-65" dirty="0">
                <a:latin typeface="Calibri  "/>
                <a:cs typeface="Lucida Sans"/>
              </a:rPr>
              <a:t>different </a:t>
            </a:r>
            <a:r>
              <a:rPr sz="1250" spc="-55" dirty="0">
                <a:latin typeface="Calibri  "/>
                <a:cs typeface="Lucida Sans"/>
              </a:rPr>
              <a:t>countries </a:t>
            </a:r>
            <a:r>
              <a:rPr sz="1250" spc="-65" dirty="0">
                <a:latin typeface="Calibri  "/>
                <a:cs typeface="Lucida Sans"/>
              </a:rPr>
              <a:t>and </a:t>
            </a:r>
            <a:r>
              <a:rPr sz="1250" spc="-95" dirty="0">
                <a:latin typeface="Calibri  "/>
                <a:cs typeface="Lucida Sans"/>
              </a:rPr>
              <a:t>450   </a:t>
            </a:r>
            <a:r>
              <a:rPr sz="1250" spc="-60" dirty="0">
                <a:latin typeface="Calibri  "/>
                <a:cs typeface="Lucida Sans"/>
              </a:rPr>
              <a:t>visiting </a:t>
            </a:r>
            <a:r>
              <a:rPr sz="1250" spc="-40" dirty="0">
                <a:latin typeface="Calibri  "/>
                <a:cs typeface="Lucida Sans"/>
              </a:rPr>
              <a:t>overseas</a:t>
            </a:r>
            <a:r>
              <a:rPr sz="1250" spc="-125" dirty="0">
                <a:latin typeface="Calibri  "/>
                <a:cs typeface="Lucida Sans"/>
              </a:rPr>
              <a:t> </a:t>
            </a:r>
            <a:r>
              <a:rPr sz="1250" spc="-60" dirty="0">
                <a:latin typeface="Calibri  "/>
                <a:cs typeface="Lucida Sans"/>
              </a:rPr>
              <a:t>students:</a:t>
            </a:r>
            <a:endParaRPr sz="1250" dirty="0">
              <a:latin typeface="Calibri  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0000" y="3353391"/>
            <a:ext cx="3552825" cy="1339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100"/>
              </a:spcBef>
            </a:pPr>
            <a:r>
              <a:rPr sz="1350" b="1" u="heavy" spc="-1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2"/>
              </a:rPr>
              <a:t>UM </a:t>
            </a:r>
            <a:r>
              <a:rPr sz="1350" b="1" u="heavy" spc="-9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2"/>
              </a:rPr>
              <a:t>Official</a:t>
            </a:r>
            <a:r>
              <a:rPr sz="1350" b="1" u="heavy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2"/>
              </a:rPr>
              <a:t> </a:t>
            </a:r>
            <a:r>
              <a:rPr sz="1350" b="1" u="heavy" spc="-1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2"/>
              </a:rPr>
              <a:t>Website</a:t>
            </a:r>
            <a:endParaRPr sz="1350" dirty="0">
              <a:latin typeface="Calibri  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  "/>
              <a:cs typeface="Arial"/>
            </a:endParaRPr>
          </a:p>
          <a:p>
            <a:pPr marL="12700" marR="5080">
              <a:lnSpc>
                <a:spcPct val="114999"/>
              </a:lnSpc>
              <a:spcBef>
                <a:spcPts val="1245"/>
              </a:spcBef>
            </a:pPr>
            <a:r>
              <a:rPr sz="1250" spc="-70" dirty="0">
                <a:latin typeface="Calibri  "/>
                <a:cs typeface="Lucida Sans"/>
              </a:rPr>
              <a:t>Today </a:t>
            </a:r>
            <a:r>
              <a:rPr sz="1250" spc="-25" dirty="0">
                <a:latin typeface="Calibri  "/>
                <a:cs typeface="Lucida Sans"/>
              </a:rPr>
              <a:t>UM </a:t>
            </a:r>
            <a:r>
              <a:rPr sz="1250" spc="-30" dirty="0">
                <a:latin typeface="Calibri  "/>
                <a:cs typeface="Lucida Sans"/>
              </a:rPr>
              <a:t>is </a:t>
            </a:r>
            <a:r>
              <a:rPr sz="1250" spc="-50" dirty="0">
                <a:latin typeface="Calibri  "/>
                <a:cs typeface="Lucida Sans"/>
              </a:rPr>
              <a:t>composed </a:t>
            </a:r>
            <a:r>
              <a:rPr sz="1250" spc="-45" dirty="0">
                <a:latin typeface="Calibri  "/>
                <a:cs typeface="Lucida Sans"/>
              </a:rPr>
              <a:t>of </a:t>
            </a:r>
            <a:r>
              <a:rPr sz="1250" spc="-60" dirty="0">
                <a:latin typeface="Calibri  "/>
                <a:cs typeface="Lucida Sans"/>
              </a:rPr>
              <a:t>fourteen </a:t>
            </a:r>
            <a:r>
              <a:rPr sz="1250" spc="-55" dirty="0">
                <a:latin typeface="Calibri  "/>
                <a:cs typeface="Lucida Sans"/>
              </a:rPr>
              <a:t>faculties, </a:t>
            </a:r>
            <a:r>
              <a:rPr sz="1250" spc="-15" dirty="0">
                <a:latin typeface="Calibri  "/>
                <a:cs typeface="Lucida Sans"/>
              </a:rPr>
              <a:t>a  </a:t>
            </a:r>
            <a:r>
              <a:rPr sz="1250" spc="-80" dirty="0">
                <a:latin typeface="Calibri  "/>
                <a:cs typeface="Lucida Sans"/>
              </a:rPr>
              <a:t>number </a:t>
            </a:r>
            <a:r>
              <a:rPr sz="1250" spc="-45" dirty="0">
                <a:latin typeface="Calibri  "/>
                <a:cs typeface="Lucida Sans"/>
              </a:rPr>
              <a:t>of </a:t>
            </a:r>
            <a:r>
              <a:rPr sz="1250" spc="-65" dirty="0">
                <a:latin typeface="Calibri  "/>
                <a:cs typeface="Lucida Sans"/>
              </a:rPr>
              <a:t>interdisciplinary </a:t>
            </a:r>
            <a:r>
              <a:rPr sz="1250" spc="-55" dirty="0">
                <a:latin typeface="Calibri  "/>
                <a:cs typeface="Lucida Sans"/>
              </a:rPr>
              <a:t>institutes </a:t>
            </a:r>
            <a:r>
              <a:rPr sz="1250" spc="-65" dirty="0">
                <a:latin typeface="Calibri  "/>
                <a:cs typeface="Lucida Sans"/>
              </a:rPr>
              <a:t>and centres,  </a:t>
            </a:r>
            <a:r>
              <a:rPr sz="1250" spc="-70" dirty="0">
                <a:latin typeface="Calibri  "/>
                <a:cs typeface="Lucida Sans"/>
              </a:rPr>
              <a:t>three </a:t>
            </a:r>
            <a:r>
              <a:rPr sz="1250" spc="-55" dirty="0">
                <a:latin typeface="Calibri  "/>
                <a:cs typeface="Lucida Sans"/>
              </a:rPr>
              <a:t>schools, </a:t>
            </a:r>
            <a:r>
              <a:rPr sz="1250" spc="-15" dirty="0">
                <a:latin typeface="Calibri  "/>
                <a:cs typeface="Lucida Sans"/>
              </a:rPr>
              <a:t>a </a:t>
            </a:r>
            <a:r>
              <a:rPr sz="1250" spc="-85" dirty="0">
                <a:latin typeface="Calibri  "/>
                <a:cs typeface="Lucida Sans"/>
              </a:rPr>
              <a:t>junior </a:t>
            </a:r>
            <a:r>
              <a:rPr sz="1250" spc="-50" dirty="0">
                <a:latin typeface="Calibri  "/>
                <a:cs typeface="Lucida Sans"/>
              </a:rPr>
              <a:t>college </a:t>
            </a:r>
            <a:r>
              <a:rPr sz="1250" spc="-65" dirty="0">
                <a:latin typeface="Calibri  "/>
                <a:cs typeface="Lucida Sans"/>
              </a:rPr>
              <a:t>and </a:t>
            </a:r>
            <a:r>
              <a:rPr sz="1250" spc="-70" dirty="0">
                <a:latin typeface="Calibri  "/>
                <a:cs typeface="Lucida Sans"/>
              </a:rPr>
              <a:t>four</a:t>
            </a:r>
            <a:r>
              <a:rPr sz="1250" spc="-250" dirty="0">
                <a:latin typeface="Calibri  "/>
                <a:cs typeface="Lucida Sans"/>
              </a:rPr>
              <a:t> </a:t>
            </a:r>
            <a:r>
              <a:rPr sz="1250" spc="-45" dirty="0">
                <a:latin typeface="Calibri  "/>
                <a:cs typeface="Lucida Sans"/>
              </a:rPr>
              <a:t>campuses.</a:t>
            </a:r>
            <a:endParaRPr sz="1250" dirty="0">
              <a:latin typeface="Calibri  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4124" y="505374"/>
            <a:ext cx="3216148" cy="1055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2150" y="3380050"/>
            <a:ext cx="201167" cy="201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73025" y="0"/>
            <a:ext cx="4270974" cy="5120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46050" y="2579746"/>
            <a:ext cx="13487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u="heavy" spc="-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Main </a:t>
            </a:r>
            <a:r>
              <a:rPr sz="1300" b="1" u="heavy" spc="-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Campus</a:t>
            </a:r>
            <a:r>
              <a:rPr sz="1300" b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 </a:t>
            </a:r>
            <a:r>
              <a:rPr sz="1300" b="1" u="heavy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Msida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2625" y="2579746"/>
            <a:ext cx="11125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/>
              </a:rPr>
              <a:t>Valletta</a:t>
            </a:r>
            <a:r>
              <a:rPr sz="1300" b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sz="1300" b="1" u="heavy" spc="-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7"/>
              </a:rPr>
              <a:t>Campus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52613" y="4835821"/>
            <a:ext cx="13652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u="heavy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/>
              </a:rPr>
              <a:t>Marsaxlokk</a:t>
            </a:r>
            <a:r>
              <a:rPr sz="1300" b="1"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/>
              </a:rPr>
              <a:t> </a:t>
            </a:r>
            <a:r>
              <a:rPr sz="1300" b="1" u="heavy" spc="-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8"/>
              </a:rPr>
              <a:t>Campus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7149" y="4835821"/>
            <a:ext cx="9169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u="heavy" spc="-1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/>
              </a:rPr>
              <a:t>Gozo</a:t>
            </a:r>
            <a:r>
              <a:rPr sz="1300" b="1" u="heavy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/>
              </a:rPr>
              <a:t> </a:t>
            </a:r>
            <a:r>
              <a:rPr sz="1300" b="1" u="heavy" spc="-1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/>
              </a:rPr>
              <a:t>Campus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FD149-07C7-447F-AEDE-1533652D8E16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44124" y="505374"/>
            <a:ext cx="3216148" cy="1055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FD149-07C7-447F-AEDE-1533652D8E16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994770-AB74-C9CC-7A77-E53181B9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89977" l="9857" r="90323">
                        <a14:foregroundMark x1="13082" y1="10934" x2="34229" y2="23007"/>
                        <a14:foregroundMark x1="36738" y1="29385" x2="36738" y2="29385"/>
                        <a14:foregroundMark x1="72581" y1="89749" x2="72581" y2="89749"/>
                        <a14:foregroundMark x1="86559" y1="76765" x2="86559" y2="76765"/>
                        <a14:foregroundMark x1="88172" y1="76310" x2="88172" y2="76310"/>
                        <a14:foregroundMark x1="89427" y1="76310" x2="89427" y2="76310"/>
                        <a14:foregroundMark x1="90323" y1="76310" x2="90323" y2="76310"/>
                        <a14:foregroundMark x1="88710" y1="75626" x2="88710" y2="75626"/>
                        <a14:foregroundMark x1="86022" y1="76310" x2="86022" y2="76310"/>
                        <a14:foregroundMark x1="83692" y1="82916" x2="83692" y2="82916"/>
                        <a14:foregroundMark x1="84946" y1="82916" x2="84946" y2="82916"/>
                        <a14:foregroundMark x1="84946" y1="82460" x2="84946" y2="82460"/>
                        <a14:foregroundMark x1="84767" y1="81549" x2="84767" y2="81549"/>
                        <a14:foregroundMark x1="84767" y1="81549" x2="84767" y2="81549"/>
                        <a14:foregroundMark x1="84767" y1="80866" x2="84767" y2="80866"/>
                        <a14:foregroundMark x1="84946" y1="80866" x2="84946" y2="80866"/>
                        <a14:foregroundMark x1="84946" y1="81093" x2="84946" y2="81093"/>
                        <a14:foregroundMark x1="84946" y1="81093" x2="84946" y2="81093"/>
                        <a14:foregroundMark x1="84946" y1="81093" x2="84946" y2="81093"/>
                        <a14:foregroundMark x1="84946" y1="81093" x2="84946" y2="81093"/>
                        <a14:foregroundMark x1="85125" y1="81549" x2="85125" y2="81549"/>
                        <a14:foregroundMark x1="85125" y1="81549" x2="85125" y2="81549"/>
                        <a14:foregroundMark x1="85305" y1="81549" x2="85305" y2="81549"/>
                        <a14:foregroundMark x1="85305" y1="81549" x2="85305" y2="81549"/>
                        <a14:foregroundMark x1="85484" y1="82688" x2="85484" y2="82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1352550"/>
            <a:ext cx="5034543" cy="39608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B5CD93-2B65-39BB-5FEE-B7B2E87477CC}"/>
              </a:ext>
            </a:extLst>
          </p:cNvPr>
          <p:cNvSpPr txBox="1"/>
          <p:nvPr/>
        </p:nvSpPr>
        <p:spPr>
          <a:xfrm>
            <a:off x="4572000" y="432703"/>
            <a:ext cx="4267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📍 </a:t>
            </a:r>
            <a:r>
              <a:rPr lang="en-GB" sz="1600" b="1" dirty="0"/>
              <a:t>University of Malta – </a:t>
            </a:r>
            <a:r>
              <a:rPr lang="en-GB" sz="1600" b="1" dirty="0" err="1"/>
              <a:t>Msida</a:t>
            </a:r>
            <a:r>
              <a:rPr lang="en-GB" sz="1600" b="1" dirty="0"/>
              <a:t> Campus (Main Campus)</a:t>
            </a:r>
            <a:br>
              <a:rPr lang="en-GB" sz="1600" dirty="0"/>
            </a:br>
            <a:r>
              <a:rPr lang="en-GB" sz="1600" b="1" dirty="0"/>
              <a:t>Address: </a:t>
            </a:r>
            <a:r>
              <a:rPr lang="en-GB" sz="1600" dirty="0"/>
              <a:t>University of Malta, </a:t>
            </a:r>
            <a:r>
              <a:rPr lang="en-GB" sz="1600" dirty="0" err="1"/>
              <a:t>Msida</a:t>
            </a:r>
            <a:r>
              <a:rPr lang="en-GB" sz="1600" dirty="0"/>
              <a:t> MSD 2080, Malta</a:t>
            </a:r>
            <a:br>
              <a:rPr lang="en-GB" sz="1600" dirty="0"/>
            </a:br>
            <a:r>
              <a:rPr lang="en-GB" sz="1600" b="1" dirty="0"/>
              <a:t>Coordinates: 35.9021° N, 14.4828° E</a:t>
            </a:r>
            <a:br>
              <a:rPr lang="en-GB" sz="1600" dirty="0"/>
            </a:br>
            <a:br>
              <a:rPr lang="en-GB" sz="1600" dirty="0"/>
            </a:br>
            <a:br>
              <a:rPr lang="en-GB" sz="1600" dirty="0"/>
            </a:br>
            <a:r>
              <a:rPr lang="en-GB" sz="1600" dirty="0"/>
              <a:t>📍 </a:t>
            </a:r>
            <a:r>
              <a:rPr lang="en-GB" sz="1600" b="1" dirty="0"/>
              <a:t>University of Malta – Valletta Campus</a:t>
            </a:r>
            <a:br>
              <a:rPr lang="en-GB" sz="1600" dirty="0"/>
            </a:br>
            <a:r>
              <a:rPr lang="en-GB" sz="1600" b="1" dirty="0"/>
              <a:t>Address: </a:t>
            </a:r>
            <a:r>
              <a:rPr lang="en-GB" sz="1600" dirty="0"/>
              <a:t>St Paul’s Street, Valletta VLT 1216, Malta</a:t>
            </a:r>
            <a:br>
              <a:rPr lang="en-GB" sz="1600" dirty="0"/>
            </a:br>
            <a:r>
              <a:rPr lang="en-GB" sz="1600" b="1" dirty="0"/>
              <a:t>Coordinates: 35.8984° N, 14.5140° 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374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pic>
        <p:nvPicPr>
          <p:cNvPr id="33" name="Picture 32" descr="A logo with a green and black circle&#10;&#10;AI-generated content may be incorrect.">
            <a:extLst>
              <a:ext uri="{FF2B5EF4-FFF2-40B4-BE49-F238E27FC236}">
                <a16:creationId xmlns:a16="http://schemas.microsoft.com/office/drawing/2014/main" id="{EEB889BA-4AB2-D6EE-3B3D-1BE08C9CF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17" y="2939962"/>
            <a:ext cx="976349" cy="68811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96075" y="625650"/>
            <a:ext cx="6994374" cy="4384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alibri  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700" y="3780854"/>
            <a:ext cx="6216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Calibri  "/>
                <a:cs typeface="Arial"/>
              </a:rPr>
              <a:t>Bus</a:t>
            </a:r>
            <a:r>
              <a:rPr sz="1200" spc="-95" dirty="0">
                <a:latin typeface="Calibri  "/>
                <a:cs typeface="Arial"/>
              </a:rPr>
              <a:t> </a:t>
            </a:r>
            <a:r>
              <a:rPr sz="1200" spc="15" dirty="0">
                <a:latin typeface="Calibri  "/>
                <a:cs typeface="Arial"/>
              </a:rPr>
              <a:t>stop</a:t>
            </a:r>
            <a:endParaRPr sz="1200">
              <a:latin typeface="Calibri  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4209" y="3963734"/>
            <a:ext cx="824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Calibri  "/>
                <a:cs typeface="Arial"/>
              </a:rPr>
              <a:t>“Universita”</a:t>
            </a:r>
            <a:endParaRPr sz="1200" dirty="0">
              <a:latin typeface="Calibri  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9" y="2791949"/>
            <a:ext cx="1686560" cy="369570"/>
          </a:xfrm>
          <a:custGeom>
            <a:avLst/>
            <a:gdLst/>
            <a:ahLst/>
            <a:cxnLst/>
            <a:rect l="l" t="t" r="r" b="b"/>
            <a:pathLst>
              <a:path w="1686560" h="369569">
                <a:moveTo>
                  <a:pt x="0" y="0"/>
                </a:moveTo>
                <a:lnTo>
                  <a:pt x="1686299" y="0"/>
                </a:lnTo>
                <a:lnTo>
                  <a:pt x="16862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3899" y="3968799"/>
            <a:ext cx="582295" cy="38100"/>
          </a:xfrm>
          <a:custGeom>
            <a:avLst/>
            <a:gdLst/>
            <a:ahLst/>
            <a:cxnLst/>
            <a:rect l="l" t="t" r="r" b="b"/>
            <a:pathLst>
              <a:path w="582294" h="38100">
                <a:moveTo>
                  <a:pt x="-19049" y="18751"/>
                </a:moveTo>
                <a:lnTo>
                  <a:pt x="601222" y="18751"/>
                </a:lnTo>
              </a:path>
            </a:pathLst>
          </a:custGeom>
          <a:ln w="75603">
            <a:solidFill>
              <a:srgbClr val="0A20CD"/>
            </a:solidFill>
          </a:ln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62977" y="3924453"/>
            <a:ext cx="214689" cy="163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66800" y="3327929"/>
            <a:ext cx="12585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latin typeface="Calibri  "/>
                <a:cs typeface="Arial"/>
              </a:rPr>
              <a:t>Research Support  </a:t>
            </a:r>
            <a:r>
              <a:rPr sz="1200" b="1" spc="-45" dirty="0">
                <a:latin typeface="Calibri  "/>
                <a:cs typeface="Arial"/>
              </a:rPr>
              <a:t>Services</a:t>
            </a:r>
            <a:r>
              <a:rPr sz="1200" b="1" spc="-75" dirty="0">
                <a:latin typeface="Calibri  "/>
                <a:cs typeface="Arial"/>
              </a:rPr>
              <a:t> </a:t>
            </a:r>
            <a:r>
              <a:rPr sz="1200" b="1" spc="-40" dirty="0">
                <a:latin typeface="Calibri  "/>
                <a:cs typeface="Arial"/>
              </a:rPr>
              <a:t>Directive</a:t>
            </a:r>
            <a:endParaRPr sz="1200" dirty="0">
              <a:latin typeface="Calibri  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26917" y="3587424"/>
            <a:ext cx="1920875" cy="202565"/>
          </a:xfrm>
          <a:custGeom>
            <a:avLst/>
            <a:gdLst/>
            <a:ahLst/>
            <a:cxnLst/>
            <a:rect l="l" t="t" r="r" b="b"/>
            <a:pathLst>
              <a:path w="1920875" h="202564">
                <a:moveTo>
                  <a:pt x="1920656" y="0"/>
                </a:moveTo>
                <a:lnTo>
                  <a:pt x="0" y="202258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35917" y="3708049"/>
            <a:ext cx="216641" cy="1632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69999" y="189184"/>
            <a:ext cx="35185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40" dirty="0">
                <a:latin typeface="Calibri  "/>
              </a:rPr>
              <a:t>Main </a:t>
            </a:r>
            <a:r>
              <a:rPr sz="3000" spc="-135" dirty="0">
                <a:latin typeface="Calibri  "/>
              </a:rPr>
              <a:t>Campus</a:t>
            </a:r>
            <a:r>
              <a:rPr sz="3000" spc="-195" dirty="0">
                <a:latin typeface="Calibri  "/>
              </a:rPr>
              <a:t> </a:t>
            </a:r>
            <a:r>
              <a:rPr sz="3000" spc="-55" dirty="0">
                <a:latin typeface="Calibri  "/>
              </a:rPr>
              <a:t>Msida</a:t>
            </a:r>
            <a:endParaRPr sz="3000" dirty="0">
              <a:latin typeface="Calibri  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3458" y="4730791"/>
            <a:ext cx="158068" cy="1487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0758" y="4664417"/>
            <a:ext cx="91186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u="heavy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Times New Roman"/>
                <a:hlinkClick r:id="rId8"/>
              </a:rPr>
              <a:t>   </a:t>
            </a:r>
            <a:r>
              <a:rPr sz="1350" u="heavy" spc="-1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Times New Roman"/>
                <a:hlinkClick r:id="rId8"/>
              </a:rPr>
              <a:t> </a:t>
            </a:r>
            <a:r>
              <a:rPr sz="1350" b="1" u="heavy" spc="-15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8"/>
              </a:rPr>
              <a:t>Map</a:t>
            </a:r>
            <a:r>
              <a:rPr sz="1350" b="1" u="heavy" spc="-10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8"/>
              </a:rPr>
              <a:t> </a:t>
            </a:r>
            <a:r>
              <a:rPr sz="1350" b="1" u="heavy" spc="-6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  "/>
                <a:cs typeface="Arial"/>
                <a:hlinkClick r:id="rId8"/>
              </a:rPr>
              <a:t>detail</a:t>
            </a:r>
            <a:endParaRPr sz="1350">
              <a:latin typeface="Calibri  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03400" y="3968800"/>
            <a:ext cx="422749" cy="500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6150" y="207599"/>
            <a:ext cx="1526898" cy="500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83649" y="745975"/>
            <a:ext cx="474980" cy="465455"/>
          </a:xfrm>
          <a:custGeom>
            <a:avLst/>
            <a:gdLst/>
            <a:ahLst/>
            <a:cxnLst/>
            <a:rect l="l" t="t" r="r" b="b"/>
            <a:pathLst>
              <a:path w="474979" h="465455">
                <a:moveTo>
                  <a:pt x="474550" y="0"/>
                </a:moveTo>
                <a:lnTo>
                  <a:pt x="0" y="465175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41125" y="1147160"/>
            <a:ext cx="205626" cy="2040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  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31225" y="404512"/>
            <a:ext cx="127317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45" dirty="0">
                <a:latin typeface="Calibri  "/>
                <a:cs typeface="Arial"/>
              </a:rPr>
              <a:t>Corporate </a:t>
            </a:r>
            <a:r>
              <a:rPr sz="1100" b="1" spc="-50" dirty="0">
                <a:latin typeface="Calibri  "/>
                <a:cs typeface="Arial"/>
              </a:rPr>
              <a:t>Research  and Knowledge  </a:t>
            </a:r>
            <a:r>
              <a:rPr sz="1100" b="1" spc="-35" dirty="0">
                <a:latin typeface="Calibri  "/>
                <a:cs typeface="Arial"/>
              </a:rPr>
              <a:t>Transfer</a:t>
            </a:r>
            <a:r>
              <a:rPr sz="1100" b="1" spc="-45" dirty="0">
                <a:latin typeface="Calibri  "/>
                <a:cs typeface="Arial"/>
              </a:rPr>
              <a:t> </a:t>
            </a:r>
            <a:r>
              <a:rPr sz="1100" b="1" spc="-40" dirty="0">
                <a:latin typeface="Calibri  "/>
                <a:cs typeface="Arial"/>
              </a:rPr>
              <a:t>Oﬃce</a:t>
            </a:r>
            <a:endParaRPr sz="1100">
              <a:latin typeface="Calibri  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0403" y="1980708"/>
            <a:ext cx="1100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Calibri  "/>
                <a:cs typeface="Arial"/>
              </a:rPr>
              <a:t>Project</a:t>
            </a:r>
            <a:r>
              <a:rPr sz="1200" b="1" spc="-85" dirty="0">
                <a:latin typeface="Calibri  "/>
                <a:cs typeface="Arial"/>
              </a:rPr>
              <a:t> </a:t>
            </a:r>
            <a:r>
              <a:rPr sz="1200" b="1" spc="-50" dirty="0">
                <a:latin typeface="Calibri  "/>
                <a:cs typeface="Arial"/>
              </a:rPr>
              <a:t>Support  </a:t>
            </a:r>
            <a:r>
              <a:rPr sz="1200" b="1" spc="-45" dirty="0">
                <a:latin typeface="Calibri  "/>
                <a:cs typeface="Arial"/>
              </a:rPr>
              <a:t>Oﬃce</a:t>
            </a:r>
            <a:endParaRPr sz="1200" dirty="0">
              <a:latin typeface="Calibri  "/>
              <a:cs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C46D5C-BF99-4099-95FE-F864101A6828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Calibri  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6D0C863-A77E-F040-5970-5E35B9666B8E}"/>
              </a:ext>
            </a:extLst>
          </p:cNvPr>
          <p:cNvCxnSpPr/>
          <p:nvPr/>
        </p:nvCxnSpPr>
        <p:spPr>
          <a:xfrm>
            <a:off x="1279074" y="2266950"/>
            <a:ext cx="133041" cy="62543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9" y="2791949"/>
            <a:ext cx="1686560" cy="369570"/>
          </a:xfrm>
          <a:custGeom>
            <a:avLst/>
            <a:gdLst/>
            <a:ahLst/>
            <a:cxnLst/>
            <a:rect l="l" t="t" r="r" b="b"/>
            <a:pathLst>
              <a:path w="1686560" h="369569">
                <a:moveTo>
                  <a:pt x="0" y="0"/>
                </a:moveTo>
                <a:lnTo>
                  <a:pt x="1686299" y="0"/>
                </a:lnTo>
                <a:lnTo>
                  <a:pt x="16862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35453" y="180529"/>
            <a:ext cx="64166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spc="-40" dirty="0">
                <a:latin typeface="+mj-lt"/>
              </a:rPr>
              <a:t>Suggested accommodation + rates</a:t>
            </a:r>
            <a:endParaRPr sz="2400" dirty="0"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57975" y="4774200"/>
            <a:ext cx="985519" cy="369570"/>
          </a:xfrm>
          <a:custGeom>
            <a:avLst/>
            <a:gdLst/>
            <a:ahLst/>
            <a:cxnLst/>
            <a:rect l="l" t="t" r="r" b="b"/>
            <a:pathLst>
              <a:path w="985520" h="369570">
                <a:moveTo>
                  <a:pt x="0" y="0"/>
                </a:moveTo>
                <a:lnTo>
                  <a:pt x="985199" y="0"/>
                </a:lnTo>
                <a:lnTo>
                  <a:pt x="9851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6150" y="207599"/>
            <a:ext cx="1526898" cy="50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C46D5C-BF99-4099-95FE-F864101A6828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DB903809-3CE1-4E35-AB05-F4131D03FB59}"/>
              </a:ext>
            </a:extLst>
          </p:cNvPr>
          <p:cNvSpPr txBox="1"/>
          <p:nvPr/>
        </p:nvSpPr>
        <p:spPr>
          <a:xfrm>
            <a:off x="735453" y="596880"/>
            <a:ext cx="49310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Near </a:t>
            </a:r>
            <a:r>
              <a:rPr lang="en-GB" sz="1400" b="1" dirty="0">
                <a:solidFill>
                  <a:srgbClr val="091FCD"/>
                </a:solidFill>
                <a:latin typeface="+mj-lt"/>
                <a:cs typeface="Arial"/>
              </a:rPr>
              <a:t>Valletta</a:t>
            </a:r>
            <a:r>
              <a:rPr sz="1400" b="1" spc="-90" dirty="0">
                <a:solidFill>
                  <a:srgbClr val="091FCD"/>
                </a:solidFill>
                <a:latin typeface="+mj-lt"/>
                <a:cs typeface="Arial"/>
              </a:rPr>
              <a:t> </a:t>
            </a: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Campus</a:t>
            </a:r>
            <a:r>
              <a:rPr lang="en-GB" sz="1400" b="1" spc="-5" dirty="0">
                <a:solidFill>
                  <a:srgbClr val="091FCD"/>
                </a:solidFill>
                <a:latin typeface="+mj-lt"/>
                <a:cs typeface="Arial"/>
              </a:rPr>
              <a:t> (within walking distance)</a:t>
            </a:r>
            <a:endParaRPr sz="1400" dirty="0">
              <a:latin typeface="+mj-lt"/>
              <a:cs typeface="Arial"/>
            </a:endParaRP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7F6A5527-DEFD-4EF4-B3DC-116DAB12E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48169"/>
              </p:ext>
            </p:extLst>
          </p:nvPr>
        </p:nvGraphicFramePr>
        <p:xfrm>
          <a:off x="430072" y="913929"/>
          <a:ext cx="8283856" cy="3372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499"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 of the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</a:t>
                      </a:r>
                      <a:r>
                        <a:rPr lang="en-GB" sz="11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Contact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email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address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Rates for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accommodation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22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Luciano</a:t>
                      </a:r>
                      <a:r>
                        <a:rPr sz="1000" b="1" u="sng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36195" marR="360680">
                        <a:lnSpc>
                          <a:spcPct val="106700"/>
                        </a:lnSpc>
                        <a:spcBef>
                          <a:spcPts val="135"/>
                        </a:spcBef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Boutique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Ac</a:t>
                      </a: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c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ommod</a:t>
                      </a:r>
                      <a:r>
                        <a:rPr sz="1000" b="1" u="sng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a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4"/>
                        </a:rPr>
                        <a:t>tion</a:t>
                      </a:r>
                      <a:r>
                        <a:rPr lang="en-GB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Merchants</a:t>
                      </a:r>
                      <a:r>
                        <a:rPr lang="en-GB"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Street,  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5"/>
                        </a:rPr>
                        <a:t>info@vallettaboutique.com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Standard double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room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street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view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€180 </a:t>
                      </a:r>
                      <a:r>
                        <a:rPr sz="1000" spc="-5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sz="1000" spc="-5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basis</a:t>
                      </a:r>
                      <a:endParaRPr lang="en-GB" sz="1000" spc="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0" dirty="0">
                          <a:latin typeface="Calibri"/>
                          <a:cs typeface="Calibri"/>
                        </a:rPr>
                        <a:t>Standard double indoor room @ €120 </a:t>
                      </a:r>
                      <a:r>
                        <a:rPr lang="en-GB" sz="1000" spc="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Luciano Al</a:t>
                      </a:r>
                      <a:r>
                        <a:rPr sz="1000" b="1" u="sng" spc="-9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 </a:t>
                      </a: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Porto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  <a:p>
                      <a:pPr marL="36195" marR="360680">
                        <a:lnSpc>
                          <a:spcPct val="106700"/>
                        </a:lnSpc>
                        <a:spcBef>
                          <a:spcPts val="135"/>
                        </a:spcBef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Boutique</a:t>
                      </a:r>
                      <a:r>
                        <a:rPr lang="en-GB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 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Ac</a:t>
                      </a: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c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ommod</a:t>
                      </a:r>
                      <a:r>
                        <a:rPr sz="1000" b="1" u="sng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a</a:t>
                      </a: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Ursula</a:t>
                      </a:r>
                      <a:r>
                        <a:rPr lang="en-GB"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Street,  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5"/>
                        </a:rPr>
                        <a:t>info@vallettaboutique.com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Double room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street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view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@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€</a:t>
                      </a:r>
                      <a:r>
                        <a:rPr lang="en-GB" sz="1000" spc="-5" dirty="0">
                          <a:latin typeface="Calibri"/>
                          <a:cs typeface="Calibri"/>
                        </a:rPr>
                        <a:t>160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p/n on </a:t>
                      </a:r>
                      <a:r>
                        <a:rPr sz="1000" spc="-5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basis</a:t>
                      </a:r>
                      <a:endParaRPr lang="en-GB" sz="1000" spc="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Double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room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Grand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Harbour view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€200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p/n on b&amp;b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pPr marL="36195" marR="360680">
                        <a:lnSpc>
                          <a:spcPct val="106700"/>
                        </a:lnSpc>
                        <a:spcBef>
                          <a:spcPts val="135"/>
                        </a:spcBef>
                      </a:pPr>
                      <a:r>
                        <a:rPr lang="en-GB" sz="1000" b="1" dirty="0" err="1">
                          <a:latin typeface="Calibri"/>
                          <a:cs typeface="Calibri"/>
                          <a:hlinkClick r:id="rId7"/>
                        </a:rPr>
                        <a:t>Savynomad</a:t>
                      </a:r>
                      <a:r>
                        <a:rPr lang="en-GB" sz="1000" b="1" dirty="0">
                          <a:latin typeface="Calibri"/>
                          <a:cs typeface="Calibri"/>
                          <a:hlinkClick r:id="rId7"/>
                        </a:rPr>
                        <a:t> Harbour Residences</a:t>
                      </a:r>
                      <a:endParaRPr sz="1000" b="1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Battery Street,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8"/>
                        </a:rPr>
                        <a:t>info@savynomad.com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Cave 24: luxury double bed house with private Jacuzzi Spa Cave &amp; Harbour views @ €290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endParaRPr lang="en-GB" sz="100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Port 531 &amp; Oasis 22: luxury double bed house with harbour views @ €170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endParaRPr lang="en-GB" sz="100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Coast 52: superior double bed house with harbour views @ €180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endParaRPr lang="en-GB" sz="100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Salt 54: standard double bed studio in pedestrian street @ €122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endParaRPr lang="en-GB" sz="1000" dirty="0">
                        <a:latin typeface="Calibri"/>
                        <a:cs typeface="Calibri"/>
                      </a:endParaRP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Cove 532: standard single studio apartment with harbour views @ €123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735746"/>
                  </a:ext>
                </a:extLst>
              </a:tr>
              <a:tr h="567074">
                <a:tc>
                  <a:txBody>
                    <a:bodyPr/>
                    <a:lstStyle/>
                    <a:p>
                      <a:pPr marL="36195" marR="360680">
                        <a:lnSpc>
                          <a:spcPct val="106700"/>
                        </a:lnSpc>
                        <a:spcBef>
                          <a:spcPts val="135"/>
                        </a:spcBef>
                      </a:pPr>
                      <a:r>
                        <a:rPr lang="en-GB" sz="1000" b="1" dirty="0">
                          <a:latin typeface="Calibri"/>
                          <a:cs typeface="Calibri"/>
                          <a:hlinkClick r:id="rId9"/>
                        </a:rPr>
                        <a:t>Osborne Hotel/ 3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50 South Street,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10"/>
                        </a:rPr>
                        <a:t>reservations@osbornehotel.com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for sole use @ €160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for double use @ €180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929276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1"/>
                        </a:rPr>
                        <a:t>Palazzo </a:t>
                      </a:r>
                      <a:r>
                        <a:rPr lang="en-GB" sz="1000" b="1" u="sng" spc="-5" dirty="0" err="1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1"/>
                        </a:rPr>
                        <a:t>Consiglia</a:t>
                      </a:r>
                      <a:r>
                        <a:rPr lang="en-GB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 Boutique Hotel</a:t>
                      </a:r>
                      <a:r>
                        <a:rPr lang="en-GB" sz="1000" b="1" u="none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spc="-5" dirty="0">
                          <a:latin typeface="Calibri"/>
                          <a:cs typeface="Calibri"/>
                        </a:rPr>
                        <a:t>102 St Ursula Street,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12"/>
                        </a:rPr>
                        <a:t>reservations@ikcollection.com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287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room @ €220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21468"/>
                  </a:ext>
                </a:extLst>
              </a:tr>
            </a:tbl>
          </a:graphicData>
        </a:graphic>
      </p:graphicFrame>
      <p:sp>
        <p:nvSpPr>
          <p:cNvPr id="3" name="object 7">
            <a:extLst>
              <a:ext uri="{FF2B5EF4-FFF2-40B4-BE49-F238E27FC236}">
                <a16:creationId xmlns:a16="http://schemas.microsoft.com/office/drawing/2014/main" id="{08AC72B6-20F6-851A-07FC-1D77D6B43DB0}"/>
              </a:ext>
            </a:extLst>
          </p:cNvPr>
          <p:cNvSpPr txBox="1"/>
          <p:nvPr/>
        </p:nvSpPr>
        <p:spPr>
          <a:xfrm>
            <a:off x="1544643" y="4437163"/>
            <a:ext cx="6054714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Use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"Connecting Research Managers/University of Malta” </a:t>
            </a: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as reference when booking one of </a:t>
            </a:r>
            <a:r>
              <a:rPr sz="1300" b="1" dirty="0">
                <a:solidFill>
                  <a:srgbClr val="FF0000"/>
                </a:solidFill>
                <a:latin typeface="+mj-lt"/>
                <a:cs typeface="Arial"/>
              </a:rPr>
              <a:t>the</a:t>
            </a:r>
            <a:r>
              <a:rPr sz="1300" b="1" spc="-9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above accommodations</a:t>
            </a:r>
            <a:endParaRPr sz="13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93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9" y="2791949"/>
            <a:ext cx="1686560" cy="369570"/>
          </a:xfrm>
          <a:custGeom>
            <a:avLst/>
            <a:gdLst/>
            <a:ahLst/>
            <a:cxnLst/>
            <a:rect l="l" t="t" r="r" b="b"/>
            <a:pathLst>
              <a:path w="1686560" h="369569">
                <a:moveTo>
                  <a:pt x="0" y="0"/>
                </a:moveTo>
                <a:lnTo>
                  <a:pt x="1686299" y="0"/>
                </a:lnTo>
                <a:lnTo>
                  <a:pt x="16862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35453" y="180529"/>
            <a:ext cx="64166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spc="-40" dirty="0">
                <a:latin typeface="+mj-lt"/>
              </a:rPr>
              <a:t>Suggested accommodation + rates</a:t>
            </a:r>
            <a:endParaRPr sz="2400" dirty="0"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57975" y="4774200"/>
            <a:ext cx="985519" cy="369570"/>
          </a:xfrm>
          <a:custGeom>
            <a:avLst/>
            <a:gdLst/>
            <a:ahLst/>
            <a:cxnLst/>
            <a:rect l="l" t="t" r="r" b="b"/>
            <a:pathLst>
              <a:path w="985520" h="369570">
                <a:moveTo>
                  <a:pt x="0" y="0"/>
                </a:moveTo>
                <a:lnTo>
                  <a:pt x="985199" y="0"/>
                </a:lnTo>
                <a:lnTo>
                  <a:pt x="9851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6150" y="207599"/>
            <a:ext cx="1526898" cy="500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C46D5C-BF99-4099-95FE-F864101A6828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DB903809-3CE1-4E35-AB05-F4131D03FB59}"/>
              </a:ext>
            </a:extLst>
          </p:cNvPr>
          <p:cNvSpPr txBox="1"/>
          <p:nvPr/>
        </p:nvSpPr>
        <p:spPr>
          <a:xfrm>
            <a:off x="735453" y="596880"/>
            <a:ext cx="493105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Near </a:t>
            </a:r>
            <a:r>
              <a:rPr lang="en-GB" sz="1400" b="1" dirty="0">
                <a:solidFill>
                  <a:srgbClr val="091FCD"/>
                </a:solidFill>
                <a:latin typeface="+mj-lt"/>
                <a:cs typeface="Arial"/>
              </a:rPr>
              <a:t>Valletta</a:t>
            </a:r>
            <a:r>
              <a:rPr sz="1400" b="1" spc="-90" dirty="0">
                <a:solidFill>
                  <a:srgbClr val="091FCD"/>
                </a:solidFill>
                <a:latin typeface="+mj-lt"/>
                <a:cs typeface="Arial"/>
              </a:rPr>
              <a:t> </a:t>
            </a: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Campus</a:t>
            </a:r>
            <a:r>
              <a:rPr lang="en-GB" sz="1400" b="1" spc="-5" dirty="0">
                <a:solidFill>
                  <a:srgbClr val="091FCD"/>
                </a:solidFill>
                <a:latin typeface="+mj-lt"/>
                <a:cs typeface="Arial"/>
              </a:rPr>
              <a:t> (within walking distance)</a:t>
            </a:r>
            <a:endParaRPr sz="1400" dirty="0">
              <a:latin typeface="+mj-lt"/>
              <a:cs typeface="Arial"/>
            </a:endParaRPr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7F6A5527-DEFD-4EF4-B3DC-116DAB12E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061"/>
              </p:ext>
            </p:extLst>
          </p:nvPr>
        </p:nvGraphicFramePr>
        <p:xfrm>
          <a:off x="430072" y="913929"/>
          <a:ext cx="8283856" cy="2736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8499"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 of the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</a:t>
                      </a:r>
                      <a:r>
                        <a:rPr lang="en-GB" sz="11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Contact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email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address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39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Rates for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accommodation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it-IT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  <a:hlinkClick r:id="rId4"/>
                        </a:rPr>
                        <a:t>San Karlu Boutique Hotel</a:t>
                      </a:r>
                      <a:r>
                        <a:rPr lang="it-IT" sz="1000" b="1" u="none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lang="it-IT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spc="-5" dirty="0">
                          <a:latin typeface="+mn-lt"/>
                          <a:cs typeface="Calibri"/>
                        </a:rPr>
                        <a:t>28 </a:t>
                      </a:r>
                      <a:r>
                        <a:rPr lang="en-GB" sz="1000" spc="-5" dirty="0" err="1">
                          <a:latin typeface="+mn-lt"/>
                          <a:cs typeface="Calibri"/>
                        </a:rPr>
                        <a:t>Triq</a:t>
                      </a:r>
                      <a:r>
                        <a:rPr lang="en-GB" sz="1000" spc="-5" dirty="0">
                          <a:latin typeface="+mn-lt"/>
                          <a:cs typeface="Calibri"/>
                        </a:rPr>
                        <a:t> San Karlu, Valletta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5"/>
                        </a:rPr>
                        <a:t>shyzler@allelon.com.mt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@ €205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9096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La</a:t>
                      </a: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 Falconeria</a:t>
                      </a:r>
                      <a:endParaRPr sz="1000" dirty="0">
                        <a:latin typeface="Calibri"/>
                        <a:cs typeface="Calibri"/>
                        <a:hlinkClick r:id="rId6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6"/>
                        </a:rPr>
                        <a:t>Boutique Hotel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62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Melita</a:t>
                      </a:r>
                      <a:r>
                        <a:rPr lang="en-GB"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Street,  </a:t>
                      </a:r>
                      <a:r>
                        <a:rPr sz="1000" spc="-6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5"/>
                        </a:rPr>
                        <a:t>shyzler@allelon.com.mt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4625" indent="-139700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Standard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room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€</a:t>
                      </a:r>
                      <a:r>
                        <a:rPr lang="en-GB" sz="1000" spc="-5" dirty="0">
                          <a:latin typeface="Calibri"/>
                          <a:cs typeface="Calibri"/>
                        </a:rPr>
                        <a:t>205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p/n on b&amp;b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16678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7"/>
                        </a:rPr>
                        <a:t>The </a:t>
                      </a:r>
                      <a:r>
                        <a:rPr lang="en-GB" sz="1000" b="1" dirty="0" err="1">
                          <a:latin typeface="Calibri  "/>
                          <a:cs typeface="MS PGothic"/>
                          <a:hlinkClick r:id="rId7"/>
                        </a:rPr>
                        <a:t>Gomerino</a:t>
                      </a:r>
                      <a:r>
                        <a:rPr lang="en-GB" sz="1000" b="1" dirty="0">
                          <a:latin typeface="Calibri  "/>
                          <a:cs typeface="MS PGothic"/>
                          <a:hlinkClick r:id="rId7"/>
                        </a:rPr>
                        <a:t> Boutique Hotel/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 Paul Street,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5"/>
                        </a:rPr>
                        <a:t>shyzler@allelon.com.mt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287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@ €230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86182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8"/>
                        </a:rPr>
                        <a:t>Palais Le Brun Boutique Hotel/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Old Bakery Street, Valletta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5"/>
                        </a:rPr>
                        <a:t>shyzler@allelon.com.mt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287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@ €230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862044"/>
                  </a:ext>
                </a:extLst>
              </a:tr>
              <a:tr h="45172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b="1" u="sng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9"/>
                        </a:rPr>
                        <a:t>The Saint John Boutique Hotel</a:t>
                      </a:r>
                      <a:r>
                        <a:rPr sz="1000" b="1" spc="-5" dirty="0">
                          <a:solidFill>
                            <a:srgbClr val="0000FF"/>
                          </a:solidFill>
                          <a:latin typeface="Calibri  "/>
                          <a:cs typeface="Calibri"/>
                        </a:rPr>
                        <a:t>/</a:t>
                      </a:r>
                      <a:r>
                        <a:rPr sz="1000" b="1" spc="-30" dirty="0">
                          <a:solidFill>
                            <a:srgbClr val="0000FF"/>
                          </a:solidFill>
                          <a:latin typeface="Calibri  "/>
                          <a:cs typeface="Calibri"/>
                        </a:rPr>
                        <a:t> </a:t>
                      </a:r>
                      <a:r>
                        <a:rPr lang="en-GB" sz="1000" b="1" spc="-30" dirty="0">
                          <a:solidFill>
                            <a:srgbClr val="0000FF"/>
                          </a:solidFill>
                          <a:latin typeface="Calibri  "/>
                          <a:cs typeface="Calibri"/>
                        </a:rPr>
                        <a:t>4</a:t>
                      </a:r>
                      <a:r>
                        <a:rPr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lang="en-GB" sz="1000" spc="-5" dirty="0">
                          <a:latin typeface="Calibri  "/>
                          <a:cs typeface="Calibri"/>
                        </a:rPr>
                        <a:t>Merchants Street, Valletta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0"/>
                        </a:rPr>
                        <a:t>sylvain.azzopardi@axhotelsmalta.com</a:t>
                      </a:r>
                      <a:r>
                        <a:rPr lang="en-GB"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;</a:t>
                      </a:r>
                    </a:p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1"/>
                        </a:rPr>
                        <a:t>gabriel.cortis@axhotelsmalta.com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latin typeface="Calibri  "/>
                          <a:cs typeface="Calibri"/>
                        </a:rPr>
                        <a:t>Comfort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room </a:t>
                      </a:r>
                      <a:r>
                        <a:rPr sz="1000" dirty="0">
                          <a:latin typeface="Calibri  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€155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 p/n on </a:t>
                      </a:r>
                      <a:r>
                        <a:rPr sz="1000" spc="-5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sz="1000" spc="-15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basis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8468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2"/>
                        </a:rPr>
                        <a:t>Grand Hotel</a:t>
                      </a:r>
                      <a:endParaRPr sz="1000" dirty="0">
                        <a:latin typeface="Calibri  "/>
                        <a:cs typeface="Calibri"/>
                        <a:hlinkClick r:id="rId12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u="sng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2"/>
                        </a:rPr>
                        <a:t>Excelsior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/ 5</a:t>
                      </a:r>
                      <a:r>
                        <a:rPr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ts val="1275"/>
                        </a:lnSpc>
                      </a:pPr>
                      <a:r>
                        <a:rPr sz="1000" spc="-10" dirty="0">
                          <a:latin typeface="Calibri  "/>
                          <a:cs typeface="Calibri"/>
                        </a:rPr>
                        <a:t>Great</a:t>
                      </a:r>
                      <a:r>
                        <a:rPr sz="1000" spc="-25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Siege</a:t>
                      </a:r>
                      <a:r>
                        <a:rPr lang="en-GB" sz="1000" spc="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Road,</a:t>
                      </a:r>
                      <a:r>
                        <a:rPr lang="en-GB" sz="1000" spc="-1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Floriana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ts val="1275"/>
                        </a:lnSpc>
                      </a:pPr>
                      <a:r>
                        <a:rPr lang="en-GB" sz="1000" u="sng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3"/>
                        </a:rPr>
                        <a:t>nerissa.camilleri@excelsior.com.mt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  "/>
                          <a:cs typeface="Calibri"/>
                        </a:rPr>
                        <a:t>Deluxe room for sole use @ €157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basis</a:t>
                      </a:r>
                    </a:p>
                    <a:p>
                      <a:pPr marL="177800" indent="-123825">
                        <a:lnSpc>
                          <a:spcPts val="12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  "/>
                          <a:cs typeface="Calibri"/>
                        </a:rPr>
                        <a:t>Deluxe room for double use @ €177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basis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37580"/>
                  </a:ext>
                </a:extLst>
              </a:tr>
            </a:tbl>
          </a:graphicData>
        </a:graphic>
      </p:graphicFrame>
      <p:sp>
        <p:nvSpPr>
          <p:cNvPr id="3" name="object 7">
            <a:extLst>
              <a:ext uri="{FF2B5EF4-FFF2-40B4-BE49-F238E27FC236}">
                <a16:creationId xmlns:a16="http://schemas.microsoft.com/office/drawing/2014/main" id="{D11E206D-0FDD-EAE2-76C1-C7BA6D293AB6}"/>
              </a:ext>
            </a:extLst>
          </p:cNvPr>
          <p:cNvSpPr txBox="1"/>
          <p:nvPr/>
        </p:nvSpPr>
        <p:spPr>
          <a:xfrm>
            <a:off x="1544643" y="4437163"/>
            <a:ext cx="6054714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Use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"Connecting Research Managers/University of Malta” </a:t>
            </a: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as reference when booking one of </a:t>
            </a:r>
            <a:r>
              <a:rPr sz="1300" b="1" dirty="0">
                <a:solidFill>
                  <a:srgbClr val="FF0000"/>
                </a:solidFill>
                <a:latin typeface="+mj-lt"/>
                <a:cs typeface="Arial"/>
              </a:rPr>
              <a:t>the</a:t>
            </a:r>
            <a:r>
              <a:rPr sz="1300" b="1" spc="-9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above accommodations</a:t>
            </a:r>
            <a:endParaRPr sz="13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980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9" y="2791949"/>
            <a:ext cx="1686560" cy="369570"/>
          </a:xfrm>
          <a:custGeom>
            <a:avLst/>
            <a:gdLst/>
            <a:ahLst/>
            <a:cxnLst/>
            <a:rect l="l" t="t" r="r" b="b"/>
            <a:pathLst>
              <a:path w="1686560" h="369569">
                <a:moveTo>
                  <a:pt x="0" y="0"/>
                </a:moveTo>
                <a:lnTo>
                  <a:pt x="1686299" y="0"/>
                </a:lnTo>
                <a:lnTo>
                  <a:pt x="16862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69999" y="189184"/>
            <a:ext cx="64166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spc="-40" dirty="0">
                <a:latin typeface="+mj-lt"/>
              </a:rPr>
              <a:t>Suggested accommodation + rates</a:t>
            </a:r>
            <a:endParaRPr sz="2400" dirty="0"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57975" y="4774200"/>
            <a:ext cx="985519" cy="369570"/>
          </a:xfrm>
          <a:custGeom>
            <a:avLst/>
            <a:gdLst/>
            <a:ahLst/>
            <a:cxnLst/>
            <a:rect l="l" t="t" r="r" b="b"/>
            <a:pathLst>
              <a:path w="985520" h="369570">
                <a:moveTo>
                  <a:pt x="0" y="0"/>
                </a:moveTo>
                <a:lnTo>
                  <a:pt x="985199" y="0"/>
                </a:lnTo>
                <a:lnTo>
                  <a:pt x="9851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6150" y="207599"/>
            <a:ext cx="1526898" cy="50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C46D5C-BF99-4099-95FE-F864101A6828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DB903809-3CE1-4E35-AB05-F4131D03FB59}"/>
              </a:ext>
            </a:extLst>
          </p:cNvPr>
          <p:cNvSpPr txBox="1"/>
          <p:nvPr/>
        </p:nvSpPr>
        <p:spPr>
          <a:xfrm>
            <a:off x="707744" y="566383"/>
            <a:ext cx="19672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Near </a:t>
            </a:r>
            <a:r>
              <a:rPr sz="1400" b="1" dirty="0">
                <a:solidFill>
                  <a:srgbClr val="091FCD"/>
                </a:solidFill>
                <a:latin typeface="+mj-lt"/>
                <a:cs typeface="Arial"/>
              </a:rPr>
              <a:t>Msida</a:t>
            </a:r>
            <a:r>
              <a:rPr sz="1400" b="1" spc="-90" dirty="0">
                <a:solidFill>
                  <a:srgbClr val="091FCD"/>
                </a:solidFill>
                <a:latin typeface="+mj-lt"/>
                <a:cs typeface="Arial"/>
              </a:rPr>
              <a:t> </a:t>
            </a: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Campus</a:t>
            </a:r>
            <a:endParaRPr sz="1400" dirty="0">
              <a:latin typeface="+mj-lt"/>
              <a:cs typeface="Arial"/>
            </a:endParaRPr>
          </a:p>
        </p:txBody>
      </p:sp>
      <p:graphicFrame>
        <p:nvGraphicFramePr>
          <p:cNvPr id="32" name="object 5">
            <a:extLst>
              <a:ext uri="{FF2B5EF4-FFF2-40B4-BE49-F238E27FC236}">
                <a16:creationId xmlns:a16="http://schemas.microsoft.com/office/drawing/2014/main" id="{FE226EC6-8099-4539-9C86-B7842FAE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592248"/>
              </p:ext>
            </p:extLst>
          </p:nvPr>
        </p:nvGraphicFramePr>
        <p:xfrm>
          <a:off x="682625" y="857916"/>
          <a:ext cx="8004175" cy="3799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5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75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637">
                <a:tc>
                  <a:txBody>
                    <a:bodyPr/>
                    <a:lstStyle/>
                    <a:p>
                      <a:pPr marL="15875">
                        <a:lnSpc>
                          <a:spcPts val="1739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 of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lang="en-GB" sz="11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739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739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Contact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email</a:t>
                      </a:r>
                      <a:r>
                        <a:rPr lang="en-GB" sz="11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address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739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Rates for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accommodation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4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397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5"/>
                        </a:rPr>
                        <a:t>Holiday Inn Express/ 3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 George’s Bay, St Julians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6"/>
                        </a:rPr>
                        <a:t>rita.rizzo@ihg.com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@ €77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77891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7"/>
                        </a:rPr>
                        <a:t>IKYK Hotel</a:t>
                      </a: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</a:rPr>
                        <a:t>/ 3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spc="-5" dirty="0">
                          <a:latin typeface="+mn-lt"/>
                          <a:cs typeface="Calibri"/>
                        </a:rPr>
                        <a:t>15 Wil</a:t>
                      </a:r>
                      <a:r>
                        <a:rPr lang="mt-MT" sz="1000" spc="-5" dirty="0">
                          <a:latin typeface="+mn-lt"/>
                          <a:cs typeface="Calibri"/>
                        </a:rPr>
                        <a:t>ġ</a:t>
                      </a:r>
                      <a:r>
                        <a:rPr lang="en-GB" sz="1000" spc="-5" dirty="0">
                          <a:latin typeface="+mn-lt"/>
                          <a:cs typeface="Calibri"/>
                        </a:rPr>
                        <a:t>a Street, St </a:t>
                      </a:r>
                      <a:r>
                        <a:rPr lang="en-GB" sz="1000" spc="-5" dirty="0" err="1">
                          <a:latin typeface="+mn-lt"/>
                          <a:cs typeface="Calibri"/>
                        </a:rPr>
                        <a:t>Julians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0" lvl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8"/>
                        </a:rPr>
                        <a:t>reservations@ikcollection.com</a:t>
                      </a:r>
                      <a:endParaRPr lang="en-GB" sz="1000" dirty="0">
                        <a:latin typeface="Calibri  "/>
                        <a:cs typeface="Calibri"/>
                      </a:endParaRPr>
                    </a:p>
                    <a:p>
                      <a:pPr marL="16510">
                        <a:lnSpc>
                          <a:spcPts val="1390"/>
                        </a:lnSpc>
                      </a:pP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Economy room @ €50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room with balcony @ €55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50793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9"/>
                        </a:rPr>
                        <a:t>115 The Strand Hotel/ 3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+mn-lt"/>
                          <a:cs typeface="Calibri"/>
                        </a:rPr>
                        <a:t>The Strand, Gzira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10"/>
                        </a:rPr>
                        <a:t>sales@theneucollective.com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room @ €85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463170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11"/>
                        </a:rPr>
                        <a:t>Verdi St George’s Bay Marina Hotel/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+mn-lt"/>
                          <a:cs typeface="Calibri"/>
                        </a:rPr>
                        <a:t>St George’s Bay, St Julians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12"/>
                        </a:rPr>
                        <a:t>maria.camilleri@corinthia.com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seaview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room for sole use @ €105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seaview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room for double use @ €130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115292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13"/>
                        </a:rPr>
                        <a:t>Verdi Gzira Promenade Hotel/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+mn-lt"/>
                          <a:cs typeface="Calibri"/>
                        </a:rPr>
                        <a:t>The Strand, Gzira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12"/>
                        </a:rPr>
                        <a:t>maria.camilleri@corinthia.com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Deluxe room for sole use @ €100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Deluxe room for double use @ €125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377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14"/>
                        </a:rPr>
                        <a:t>Vivaldi by Verdi Hotels/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+mn-lt"/>
                          <a:cs typeface="Calibri"/>
                        </a:rPr>
                        <a:t>Dragonara Road, St Julians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0" lvl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Calibri"/>
                          <a:hlinkClick r:id="rId12"/>
                        </a:rPr>
                        <a:t>maria.camilleri@corinthia.com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cozy room for sole use @ €115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Superior cozy room for double use @ €140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98947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Urban</a:t>
                      </a:r>
                      <a:r>
                        <a:rPr sz="1000" b="1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 </a:t>
                      </a:r>
                      <a:r>
                        <a:rPr sz="1000" b="1" u="heavy" spc="-2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Valley</a:t>
                      </a:r>
                      <a:endParaRPr sz="1000" dirty="0">
                        <a:latin typeface="Calibri  "/>
                        <a:cs typeface="Calibri"/>
                        <a:hlinkClick r:id="rId15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Resort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sz="1000" spc="-25" dirty="0" err="1">
                          <a:latin typeface="Calibri  "/>
                          <a:cs typeface="Calibri"/>
                        </a:rPr>
                        <a:t>Triq</a:t>
                      </a:r>
                      <a:r>
                        <a:rPr sz="1000" spc="-15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 err="1">
                          <a:latin typeface="Calibri  "/>
                          <a:cs typeface="Calibri"/>
                        </a:rPr>
                        <a:t>Wied</a:t>
                      </a:r>
                      <a:r>
                        <a:rPr lang="en-GB" sz="1000" spc="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 err="1">
                          <a:latin typeface="Calibri  "/>
                          <a:cs typeface="Calibri"/>
                        </a:rPr>
                        <a:t>G</a:t>
                      </a:r>
                      <a:r>
                        <a:rPr sz="1000" spc="-5" dirty="0" err="1">
                          <a:latin typeface="Calibri  "/>
                          <a:cs typeface="Arial"/>
                        </a:rPr>
                        <a:t>ħ</a:t>
                      </a:r>
                      <a:r>
                        <a:rPr sz="1000" spc="-5" dirty="0" err="1">
                          <a:latin typeface="Calibri  "/>
                          <a:cs typeface="Calibri"/>
                        </a:rPr>
                        <a:t>ollieqa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,  San</a:t>
                      </a:r>
                      <a:r>
                        <a:rPr sz="1000" spc="-8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Arial"/>
                        </a:rPr>
                        <a:t>Ġ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wann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6"/>
                        </a:rPr>
                        <a:t>corporatesales@urbanvalleyresort.com</a:t>
                      </a: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7"/>
                        </a:rPr>
                        <a:t>;</a:t>
                      </a: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7"/>
                        </a:rPr>
                        <a:t>brian.calleja@urbanvalleyr</a:t>
                      </a:r>
                      <a:r>
                        <a:rPr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7"/>
                        </a:rPr>
                        <a:t>esort.com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latin typeface="Calibri  "/>
                          <a:cs typeface="Calibri"/>
                        </a:rPr>
                        <a:t>Superior room for sole use @ €80 </a:t>
                      </a:r>
                      <a:r>
                        <a:rPr lang="en-GB" sz="1000" spc="-5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 basis</a:t>
                      </a:r>
                    </a:p>
                    <a:p>
                      <a:pPr marL="177800" indent="-147638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latin typeface="Calibri  "/>
                          <a:cs typeface="Calibri"/>
                        </a:rPr>
                        <a:t>Superior room for double use @ €90 </a:t>
                      </a:r>
                      <a:r>
                        <a:rPr lang="en-GB" sz="1000" spc="-5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 basis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67761"/>
                  </a:ext>
                </a:extLst>
              </a:tr>
              <a:tr h="404672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en-GB" sz="1000" b="1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8"/>
                        </a:rPr>
                        <a:t>Holm Boutique Hotel</a:t>
                      </a:r>
                      <a:r>
                        <a:rPr lang="en-GB" sz="1000" b="1" u="none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lang="en-GB"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lang="en-GB" sz="1000" spc="-25" dirty="0" err="1">
                          <a:latin typeface="Calibri  "/>
                          <a:cs typeface="Calibri"/>
                        </a:rPr>
                        <a:t>Sqaq</a:t>
                      </a:r>
                      <a:r>
                        <a:rPr lang="en-GB" sz="1000" spc="-25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lang="en-GB" sz="1000" spc="-25" dirty="0" err="1">
                          <a:latin typeface="Calibri  "/>
                          <a:cs typeface="Calibri"/>
                        </a:rPr>
                        <a:t>Lapsi</a:t>
                      </a:r>
                      <a:r>
                        <a:rPr lang="en-GB" sz="1000" spc="-25" dirty="0">
                          <a:latin typeface="Calibri  "/>
                          <a:cs typeface="Calibri"/>
                        </a:rPr>
                        <a:t> Land, St Julians</a:t>
                      </a:r>
                      <a:endParaRPr lang="en-GB"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en-GB"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8"/>
                        </a:rPr>
                        <a:t>reservations@ikcollection.com</a:t>
                      </a:r>
                      <a:endParaRPr lang="en-GB"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  "/>
                          <a:cs typeface="Calibri"/>
                        </a:rPr>
                        <a:t>Superior room @ €90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basis</a:t>
                      </a:r>
                    </a:p>
                    <a:p>
                      <a:pPr marL="177800" indent="-147638">
                        <a:lnSpc>
                          <a:spcPct val="100000"/>
                        </a:lnSpc>
                        <a:spcBef>
                          <a:spcPts val="31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  "/>
                          <a:cs typeface="Calibri"/>
                        </a:rPr>
                        <a:t>Executive suite with kitchenette &amp; outdoor spa @ €145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basis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81738"/>
                  </a:ext>
                </a:extLst>
              </a:tr>
            </a:tbl>
          </a:graphicData>
        </a:graphic>
      </p:graphicFrame>
      <p:sp>
        <p:nvSpPr>
          <p:cNvPr id="3" name="object 7">
            <a:extLst>
              <a:ext uri="{FF2B5EF4-FFF2-40B4-BE49-F238E27FC236}">
                <a16:creationId xmlns:a16="http://schemas.microsoft.com/office/drawing/2014/main" id="{F3C1981D-4B24-9AD6-98BA-2CB7D51078FA}"/>
              </a:ext>
            </a:extLst>
          </p:cNvPr>
          <p:cNvSpPr txBox="1"/>
          <p:nvPr/>
        </p:nvSpPr>
        <p:spPr>
          <a:xfrm>
            <a:off x="1544643" y="4721740"/>
            <a:ext cx="6054714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Use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"Connecting Research Managers/University of Malta” </a:t>
            </a: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as reference when booking one of </a:t>
            </a:r>
            <a:r>
              <a:rPr sz="1300" b="1" dirty="0">
                <a:solidFill>
                  <a:srgbClr val="FF0000"/>
                </a:solidFill>
                <a:latin typeface="+mj-lt"/>
                <a:cs typeface="Arial"/>
              </a:rPr>
              <a:t>the</a:t>
            </a:r>
            <a:r>
              <a:rPr sz="1300" b="1" spc="-9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above accommodations</a:t>
            </a:r>
            <a:endParaRPr sz="13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66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940" y="417040"/>
            <a:ext cx="9005059" cy="47264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9" y="2791949"/>
            <a:ext cx="1686560" cy="369570"/>
          </a:xfrm>
          <a:custGeom>
            <a:avLst/>
            <a:gdLst/>
            <a:ahLst/>
            <a:cxnLst/>
            <a:rect l="l" t="t" r="r" b="b"/>
            <a:pathLst>
              <a:path w="1686560" h="369569">
                <a:moveTo>
                  <a:pt x="0" y="0"/>
                </a:moveTo>
                <a:lnTo>
                  <a:pt x="1686299" y="0"/>
                </a:lnTo>
                <a:lnTo>
                  <a:pt x="16862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43157" y="88158"/>
            <a:ext cx="64166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spc="-40" dirty="0">
                <a:latin typeface="+mj-lt"/>
              </a:rPr>
              <a:t>Suggested accommodation + rates</a:t>
            </a:r>
            <a:endParaRPr sz="2400" dirty="0">
              <a:latin typeface="+mj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157975" y="4774200"/>
            <a:ext cx="985519" cy="369570"/>
          </a:xfrm>
          <a:custGeom>
            <a:avLst/>
            <a:gdLst/>
            <a:ahLst/>
            <a:cxnLst/>
            <a:rect l="l" t="t" r="r" b="b"/>
            <a:pathLst>
              <a:path w="985520" h="369570">
                <a:moveTo>
                  <a:pt x="0" y="0"/>
                </a:moveTo>
                <a:lnTo>
                  <a:pt x="985199" y="0"/>
                </a:lnTo>
                <a:lnTo>
                  <a:pt x="985199" y="369299"/>
                </a:lnTo>
                <a:lnTo>
                  <a:pt x="0" y="3692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26150" y="207599"/>
            <a:ext cx="1526898" cy="50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C46D5C-BF99-4099-95FE-F864101A6828}"/>
              </a:ext>
            </a:extLst>
          </p:cNvPr>
          <p:cNvSpPr/>
          <p:nvPr/>
        </p:nvSpPr>
        <p:spPr>
          <a:xfrm>
            <a:off x="152400" y="285750"/>
            <a:ext cx="381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DB903809-3CE1-4E35-AB05-F4131D03FB59}"/>
              </a:ext>
            </a:extLst>
          </p:cNvPr>
          <p:cNvSpPr txBox="1"/>
          <p:nvPr/>
        </p:nvSpPr>
        <p:spPr>
          <a:xfrm>
            <a:off x="667541" y="505841"/>
            <a:ext cx="19672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Near </a:t>
            </a:r>
            <a:r>
              <a:rPr sz="1400" b="1" dirty="0">
                <a:solidFill>
                  <a:srgbClr val="091FCD"/>
                </a:solidFill>
                <a:latin typeface="+mj-lt"/>
                <a:cs typeface="Arial"/>
              </a:rPr>
              <a:t>Msida</a:t>
            </a:r>
            <a:r>
              <a:rPr sz="1400" b="1" spc="-90" dirty="0">
                <a:solidFill>
                  <a:srgbClr val="091FCD"/>
                </a:solidFill>
                <a:latin typeface="+mj-lt"/>
                <a:cs typeface="Arial"/>
              </a:rPr>
              <a:t> </a:t>
            </a:r>
            <a:r>
              <a:rPr sz="1400" b="1" spc="-5" dirty="0">
                <a:solidFill>
                  <a:srgbClr val="091FCD"/>
                </a:solidFill>
                <a:latin typeface="+mj-lt"/>
                <a:cs typeface="Arial"/>
              </a:rPr>
              <a:t>Campus</a:t>
            </a:r>
            <a:endParaRPr sz="1400" dirty="0">
              <a:latin typeface="+mj-lt"/>
              <a:cs typeface="Arial"/>
            </a:endParaRP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EE033047-3548-4F1A-905C-04129E787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668462"/>
              </p:ext>
            </p:extLst>
          </p:nvPr>
        </p:nvGraphicFramePr>
        <p:xfrm>
          <a:off x="255964" y="775741"/>
          <a:ext cx="8632071" cy="3875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6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1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877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 of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lang="en-GB" sz="11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hotel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Street</a:t>
                      </a:r>
                      <a:r>
                        <a:rPr sz="11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Contact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email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address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Rates for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accommodation</a:t>
                      </a:r>
                      <a:endParaRPr sz="11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00" b="1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5"/>
                        </a:rPr>
                        <a:t>Waterfront</a:t>
                      </a:r>
                      <a:r>
                        <a:rPr lang="en-GB" sz="1000" b="0" u="none" spc="0" dirty="0">
                          <a:solidFill>
                            <a:schemeClr val="tx1"/>
                          </a:solidFill>
                          <a:uFillTx/>
                          <a:latin typeface="Calibri  "/>
                          <a:cs typeface="Calibri"/>
                          <a:hlinkClick r:id="rId5"/>
                        </a:rPr>
                        <a:t> </a:t>
                      </a:r>
                      <a:r>
                        <a:rPr sz="1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5"/>
                        </a:rPr>
                        <a:t>Hotel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Calibri  "/>
                          <a:cs typeface="Calibri"/>
                        </a:rPr>
                        <a:t>Triq</a:t>
                      </a:r>
                      <a:r>
                        <a:rPr sz="1000" spc="-15" dirty="0">
                          <a:latin typeface="Calibri  "/>
                          <a:cs typeface="Calibri"/>
                        </a:rPr>
                        <a:t> ix-</a:t>
                      </a:r>
                      <a:r>
                        <a:rPr sz="1000" spc="-15" dirty="0" err="1">
                          <a:latin typeface="Calibri  "/>
                          <a:cs typeface="Calibri"/>
                        </a:rPr>
                        <a:t>Xatt</a:t>
                      </a:r>
                      <a:r>
                        <a:rPr sz="1000" spc="-15" dirty="0">
                          <a:latin typeface="Calibri  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Sliema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en-GB" sz="1000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6"/>
                        </a:rPr>
                        <a:t>cnaudi@water.mizzi.com.mt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latin typeface="Calibri  "/>
                          <a:cs typeface="Calibri"/>
                        </a:rPr>
                        <a:t>Single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room </a:t>
                      </a:r>
                      <a:r>
                        <a:rPr sz="1000" dirty="0">
                          <a:latin typeface="Calibri  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€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1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2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0 p/n on </a:t>
                      </a:r>
                      <a:r>
                        <a:rPr sz="1000" spc="-5" dirty="0" err="1">
                          <a:latin typeface="Calibri  "/>
                          <a:cs typeface="Calibri"/>
                        </a:rPr>
                        <a:t>b&amp;b</a:t>
                      </a:r>
                      <a:r>
                        <a:rPr sz="100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basis</a:t>
                      </a:r>
                      <a:endParaRPr lang="en-GB" sz="1000" spc="0" dirty="0">
                        <a:latin typeface="Calibri  "/>
                        <a:cs typeface="Calibri"/>
                      </a:endParaRPr>
                    </a:p>
                    <a:p>
                      <a:pPr marL="177800" indent="-147638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sz="1000" spc="-5" dirty="0">
                          <a:latin typeface="Calibri  "/>
                          <a:cs typeface="Calibri"/>
                        </a:rPr>
                        <a:t>Double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room </a:t>
                      </a:r>
                      <a:r>
                        <a:rPr sz="1000" dirty="0">
                          <a:latin typeface="Calibri  "/>
                          <a:cs typeface="Calibri"/>
                        </a:rPr>
                        <a:t>@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€</a:t>
                      </a:r>
                      <a:r>
                        <a:rPr lang="en-GB" sz="1000" spc="-5" dirty="0">
                          <a:latin typeface="Calibri  "/>
                          <a:cs typeface="Calibri"/>
                        </a:rPr>
                        <a:t>130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 p/n on b&amp;b basis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64025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7"/>
                        </a:rPr>
                        <a:t>The</a:t>
                      </a:r>
                      <a:r>
                        <a:rPr sz="1000" b="1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7"/>
                        </a:rPr>
                        <a:t> </a:t>
                      </a:r>
                      <a:r>
                        <a:rPr sz="1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7"/>
                        </a:rPr>
                        <a:t>Victoria</a:t>
                      </a:r>
                      <a:endParaRPr sz="1000" dirty="0">
                        <a:latin typeface="Calibri  "/>
                        <a:cs typeface="Calibri"/>
                        <a:hlinkClick r:id="rId7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7"/>
                        </a:rPr>
                        <a:t>Hotel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sz="1000" spc="-10" dirty="0" err="1">
                          <a:latin typeface="Calibri  "/>
                          <a:cs typeface="Calibri"/>
                        </a:rPr>
                        <a:t>Gorg</a:t>
                      </a:r>
                      <a:r>
                        <a:rPr sz="1000" spc="-15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Borg</a:t>
                      </a:r>
                      <a:r>
                        <a:rPr lang="en-GB" sz="1000" spc="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Olivier</a:t>
                      </a:r>
                      <a:r>
                        <a:rPr lang="en-GB" sz="1000" spc="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  "/>
                          <a:cs typeface="Calibri"/>
                        </a:rPr>
                        <a:t>Street,</a:t>
                      </a:r>
                      <a:r>
                        <a:rPr sz="1000" spc="-2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Sliema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8"/>
                        </a:rPr>
                        <a:t>gabriel.cortis@axhotelsmalta.</a:t>
                      </a:r>
                      <a:r>
                        <a:rPr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8"/>
                        </a:rPr>
                        <a:t>com</a:t>
                      </a:r>
                      <a:r>
                        <a:rPr sz="1000" spc="-5" dirty="0">
                          <a:latin typeface="Calibri  "/>
                          <a:cs typeface="Calibri"/>
                        </a:rPr>
                        <a:t>;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  <a:p>
                      <a:pPr marL="16510" marR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9"/>
                        </a:rPr>
                        <a:t>sylvain.azzopardi@axhotelsm</a:t>
                      </a:r>
                      <a:r>
                        <a:rPr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9"/>
                        </a:rPr>
                        <a:t>alta.com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Classic room @ €100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basis</a:t>
                      </a:r>
                      <a:endParaRPr sz="1000" spc="-5" dirty="0">
                        <a:solidFill>
                          <a:schemeClr val="tx1"/>
                        </a:solidFill>
                        <a:latin typeface="Calibri  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10"/>
                        </a:rPr>
                        <a:t>Kennedy Nova Hotel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ea typeface="+mn-ea"/>
                          <a:cs typeface="Calibri"/>
                        </a:rPr>
                        <a:t>/ 4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lang="en-GB" sz="1000" dirty="0">
                          <a:latin typeface="Calibri  "/>
                          <a:cs typeface="Calibri"/>
                        </a:rPr>
                        <a:t>The Strand, Gzira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GB" sz="10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sales@kennedynova.com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Single Standard room @ €51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basis</a:t>
                      </a:r>
                    </a:p>
                    <a:p>
                      <a:pPr marL="187325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Double Standard room @ €60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basis</a:t>
                      </a:r>
                      <a:endParaRPr sz="1000" spc="-5" dirty="0">
                        <a:solidFill>
                          <a:schemeClr val="tx1"/>
                        </a:solidFill>
                        <a:latin typeface="Calibri  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319924"/>
                  </a:ext>
                </a:extLst>
              </a:tr>
              <a:tr h="236532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12" action="ppaction://hlinkfile"/>
                        </a:rPr>
                        <a:t>Hyatt Centric Hotel/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00000"/>
                        </a:lnSpc>
                      </a:pPr>
                      <a:r>
                        <a:rPr lang="en-GB" sz="1000" dirty="0" err="1">
                          <a:latin typeface="Calibri  "/>
                          <a:cs typeface="Calibri"/>
                        </a:rPr>
                        <a:t>Triq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Santu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 </a:t>
                      </a:r>
                      <a:r>
                        <a:rPr lang="en-GB" sz="1000" dirty="0" err="1">
                          <a:latin typeface="Calibri  "/>
                          <a:cs typeface="Calibri"/>
                        </a:rPr>
                        <a:t>Wistin</a:t>
                      </a:r>
                      <a:r>
                        <a:rPr lang="en-GB" sz="1000" dirty="0">
                          <a:latin typeface="Calibri  "/>
                          <a:cs typeface="Calibri"/>
                        </a:rPr>
                        <a:t>, St Julians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GB" sz="1000" dirty="0">
                          <a:latin typeface="Calibri  "/>
                          <a:cs typeface="Calibri"/>
                          <a:hlinkClick r:id="rId13"/>
                        </a:rPr>
                        <a:t>ruth.micallef@hyatt.com</a:t>
                      </a:r>
                      <a:endParaRPr sz="1000" dirty="0"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87325" indent="-17145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Standard room for sole use @ €160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p/n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on </a:t>
                      </a:r>
                      <a:r>
                        <a:rPr lang="en-GB" sz="1000" spc="-5" dirty="0" err="1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b&amp;b</a:t>
                      </a:r>
                      <a:r>
                        <a:rPr lang="en-GB" sz="1000" spc="-5" dirty="0">
                          <a:solidFill>
                            <a:schemeClr val="tx1"/>
                          </a:solidFill>
                          <a:latin typeface="Calibri  "/>
                          <a:ea typeface="+mn-ea"/>
                          <a:cs typeface="Calibri"/>
                        </a:rPr>
                        <a:t> basis</a:t>
                      </a:r>
                      <a:endParaRPr sz="1000" spc="-5" dirty="0">
                        <a:solidFill>
                          <a:schemeClr val="tx1"/>
                        </a:solidFill>
                        <a:latin typeface="Calibri  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4928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u="heavy" spc="-10" dirty="0" err="1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4"/>
                        </a:rPr>
                        <a:t>Corinthia</a:t>
                      </a:r>
                      <a:r>
                        <a:rPr lang="en-GB" sz="1000" b="1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4"/>
                        </a:rPr>
                        <a:t> Hotel</a:t>
                      </a:r>
                      <a:r>
                        <a:rPr lang="en-GB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Calibri  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spc="-5" dirty="0">
                          <a:latin typeface="Calibri"/>
                          <a:cs typeface="Calibri"/>
                        </a:rPr>
                        <a:t>St George’s Bay, St </a:t>
                      </a:r>
                      <a:r>
                        <a:rPr lang="en-GB" sz="1000" spc="-5" dirty="0" err="1">
                          <a:latin typeface="Calibri"/>
                          <a:cs typeface="Calibri"/>
                        </a:rPr>
                        <a:t>Julians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maria.camilleri@corinthia.com</a:t>
                      </a:r>
                      <a:endParaRPr lang="en-GB" sz="1000" u="heavy" spc="-5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15" dirty="0">
                          <a:latin typeface="Calibri"/>
                          <a:cs typeface="Calibri"/>
                        </a:rPr>
                        <a:t>Superior room for sole use @ €120 </a:t>
                      </a:r>
                      <a:r>
                        <a:rPr lang="en-GB" sz="1000" spc="-15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-15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-15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-15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15" dirty="0">
                          <a:latin typeface="Calibri"/>
                          <a:cs typeface="Calibri"/>
                        </a:rPr>
                        <a:t>Superior room for double use @ €145 </a:t>
                      </a:r>
                      <a:r>
                        <a:rPr lang="en-GB" sz="1000" spc="-15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-15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-15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-15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92779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  <a:hlinkClick r:id="rId16"/>
                        </a:rPr>
                        <a:t>Radisson Blu Resort</a:t>
                      </a:r>
                      <a:r>
                        <a:rPr lang="en-GB" sz="1000" b="1" dirty="0">
                          <a:solidFill>
                            <a:srgbClr val="0000FF"/>
                          </a:solidFill>
                          <a:latin typeface="Calibri  "/>
                          <a:cs typeface="MS PGothic"/>
                        </a:rPr>
                        <a:t>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b="1" dirty="0">
                        <a:solidFill>
                          <a:srgbClr val="0000FF"/>
                        </a:solidFill>
                        <a:latin typeface="Calibri  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spc="-5" dirty="0">
                          <a:latin typeface="+mn-lt"/>
                          <a:cs typeface="Calibri"/>
                        </a:rPr>
                        <a:t>St George’s Bay, St </a:t>
                      </a:r>
                      <a:r>
                        <a:rPr lang="en-GB" sz="1000" spc="-5" dirty="0" err="1">
                          <a:latin typeface="+mn-lt"/>
                          <a:cs typeface="Calibri"/>
                        </a:rPr>
                        <a:t>Julians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  "/>
                          <a:cs typeface="Calibri"/>
                          <a:hlinkClick r:id="rId15"/>
                        </a:rPr>
                        <a:t>maria.camilleri@corinthia.com</a:t>
                      </a:r>
                      <a:endParaRPr lang="en-GB" sz="1000" u="heavy" spc="-5" dirty="0">
                        <a:solidFill>
                          <a:srgbClr val="0000FF"/>
                        </a:solidFill>
                        <a:uFill>
                          <a:solidFill>
                            <a:srgbClr val="0000FF"/>
                          </a:solidFill>
                        </a:uFill>
                        <a:latin typeface="Calibri  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for sole use @ €135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9225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for double use @ €160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57709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sz="1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7"/>
                        </a:rPr>
                        <a:t>The</a:t>
                      </a:r>
                      <a:r>
                        <a:rPr sz="1000" b="1" u="heavy" spc="-1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7"/>
                        </a:rPr>
                        <a:t> </a:t>
                      </a:r>
                      <a:r>
                        <a:rPr lang="en-GB" sz="1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7"/>
                        </a:rPr>
                        <a:t>Palace Hotel</a:t>
                      </a:r>
                      <a:r>
                        <a:rPr lang="mt-MT" sz="1000" b="1" u="none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spc="-5" dirty="0">
                          <a:latin typeface="Calibri"/>
                          <a:cs typeface="Calibri"/>
                        </a:rPr>
                        <a:t>High Street, Sliema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lang="en-GB"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  <a:hlinkClick r:id="rId8"/>
                        </a:rPr>
                        <a:t>gabriel.cortis@axhotelsmalta.</a:t>
                      </a: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  <a:hlinkClick r:id="rId8"/>
                        </a:rPr>
                        <a:t>com</a:t>
                      </a:r>
                      <a:r>
                        <a:rPr lang="en-GB" sz="1000" spc="-5" dirty="0">
                          <a:latin typeface="+mn-lt"/>
                          <a:cs typeface="Calibri"/>
                        </a:rPr>
                        <a:t>;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  <a:p>
                      <a:pPr marL="16510" marR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GB"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  <a:hlinkClick r:id="rId9"/>
                        </a:rPr>
                        <a:t>sylvain.azzopardi@axhotelsm</a:t>
                      </a:r>
                      <a:r>
                        <a:rPr lang="en-GB" sz="1000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+mn-lt"/>
                          <a:cs typeface="Calibri"/>
                          <a:hlinkClick r:id="rId9"/>
                        </a:rPr>
                        <a:t>alta.com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10" dirty="0">
                          <a:latin typeface="Calibri"/>
                          <a:cs typeface="Calibri"/>
                        </a:rPr>
                        <a:t>Comfort room @ €140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8118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u="heavy" spc="-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8"/>
                        </a:rPr>
                        <a:t>Marriott Hotel</a:t>
                      </a:r>
                      <a:r>
                        <a:rPr lang="mt-MT" sz="1000" b="1" u="none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</a:rPr>
                        <a:t>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spc="-5" dirty="0">
                          <a:latin typeface="Calibri"/>
                          <a:cs typeface="Calibri"/>
                        </a:rPr>
                        <a:t>Main Street, St </a:t>
                      </a:r>
                      <a:r>
                        <a:rPr lang="en-GB" sz="1000" spc="-5" dirty="0" err="1">
                          <a:latin typeface="Calibri"/>
                          <a:cs typeface="Calibri"/>
                        </a:rPr>
                        <a:t>Julians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u="heavy" spc="-10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19"/>
                        </a:rPr>
                        <a:t>Mariella.BorgBondin@maltamarriott.com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10" dirty="0">
                          <a:latin typeface="Calibri"/>
                          <a:cs typeface="Calibri"/>
                        </a:rPr>
                        <a:t>Superior room with courtyard view for sole use @ €165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basis</a:t>
                      </a:r>
                    </a:p>
                    <a:p>
                      <a:pPr marL="177800" indent="-147638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spc="-10" dirty="0">
                          <a:latin typeface="Calibri"/>
                          <a:cs typeface="Calibri"/>
                        </a:rPr>
                        <a:t>Superior room with courtyard view for double use @ €189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spc="-1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spc="-1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115299"/>
                  </a:ext>
                </a:extLst>
              </a:tr>
              <a:tr h="298254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>
                          <a:latin typeface="Calibri  "/>
                          <a:cs typeface="MS PGothic"/>
                          <a:hlinkClick r:id="rId20"/>
                        </a:rPr>
                        <a:t>Intercontinental Hotel/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 George’s Bay, St Julians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  <a:hlinkClick r:id="rId21"/>
                        </a:rPr>
                        <a:t>rita.rizzo@ihg.com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Classic room @ €136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890641"/>
                  </a:ext>
                </a:extLst>
              </a:tr>
              <a:tr h="128038">
                <a:tc>
                  <a:txBody>
                    <a:bodyPr/>
                    <a:lstStyle/>
                    <a:p>
                      <a:pPr marL="15875">
                        <a:lnSpc>
                          <a:spcPts val="1390"/>
                        </a:lnSpc>
                      </a:pPr>
                      <a:r>
                        <a:rPr lang="en-GB" sz="1000" b="1" dirty="0" err="1">
                          <a:latin typeface="Calibri  "/>
                          <a:cs typeface="MS PGothic"/>
                          <a:hlinkClick r:id="rId22"/>
                        </a:rPr>
                        <a:t>Voco</a:t>
                      </a:r>
                      <a:r>
                        <a:rPr lang="en-GB" sz="1000" b="1" dirty="0">
                          <a:latin typeface="Calibri  "/>
                          <a:cs typeface="MS PGothic"/>
                          <a:hlinkClick r:id="rId22"/>
                        </a:rPr>
                        <a:t> Malta Hotel/ 5</a:t>
                      </a:r>
                      <a:r>
                        <a:rPr lang="en-GB" sz="1000" b="1" spc="-5" dirty="0">
                          <a:solidFill>
                            <a:srgbClr val="F69546"/>
                          </a:solidFill>
                          <a:latin typeface="MS PGothic"/>
                          <a:cs typeface="MS PGothic"/>
                        </a:rPr>
                        <a:t>★</a:t>
                      </a:r>
                      <a:endParaRPr sz="1000" dirty="0">
                        <a:latin typeface="MS PGothic"/>
                        <a:cs typeface="MS P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ts val="1390"/>
                        </a:lnSpc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 George’s Bay, St Julians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0" lvl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  <a:cs typeface="Calibri"/>
                          <a:hlinkClick r:id="rId21"/>
                        </a:rPr>
                        <a:t>rita.rizzo@ihg.com</a:t>
                      </a:r>
                      <a:endParaRPr lang="en-GB" sz="1000" dirty="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47638">
                        <a:lnSpc>
                          <a:spcPts val="139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latin typeface="Calibri"/>
                          <a:cs typeface="Calibri"/>
                        </a:rPr>
                        <a:t>Standard room @ €141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p/n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on </a:t>
                      </a:r>
                      <a:r>
                        <a:rPr lang="en-GB" sz="1000" dirty="0" err="1">
                          <a:latin typeface="Calibri"/>
                          <a:cs typeface="Calibri"/>
                        </a:rPr>
                        <a:t>b&amp;b</a:t>
                      </a:r>
                      <a:r>
                        <a:rPr lang="en-GB" sz="1000" dirty="0">
                          <a:latin typeface="Calibri"/>
                          <a:cs typeface="Calibri"/>
                        </a:rPr>
                        <a:t> basis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94840"/>
                  </a:ext>
                </a:extLst>
              </a:tr>
            </a:tbl>
          </a:graphicData>
        </a:graphic>
      </p:graphicFrame>
      <p:sp>
        <p:nvSpPr>
          <p:cNvPr id="3" name="object 7">
            <a:extLst>
              <a:ext uri="{FF2B5EF4-FFF2-40B4-BE49-F238E27FC236}">
                <a16:creationId xmlns:a16="http://schemas.microsoft.com/office/drawing/2014/main" id="{14425C6F-92DB-137C-C2F6-50CEA29ED306}"/>
              </a:ext>
            </a:extLst>
          </p:cNvPr>
          <p:cNvSpPr txBox="1"/>
          <p:nvPr/>
        </p:nvSpPr>
        <p:spPr>
          <a:xfrm>
            <a:off x="1544643" y="4721740"/>
            <a:ext cx="6054714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Use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"Connecting Research Managers/University of Malta” </a:t>
            </a:r>
            <a:r>
              <a:rPr sz="1300" b="1" spc="-5" dirty="0">
                <a:solidFill>
                  <a:srgbClr val="FF0000"/>
                </a:solidFill>
                <a:latin typeface="+mj-lt"/>
                <a:cs typeface="Arial"/>
              </a:rPr>
              <a:t>as reference when booking one of </a:t>
            </a:r>
            <a:r>
              <a:rPr sz="1300" b="1" dirty="0">
                <a:solidFill>
                  <a:srgbClr val="FF0000"/>
                </a:solidFill>
                <a:latin typeface="+mj-lt"/>
                <a:cs typeface="Arial"/>
              </a:rPr>
              <a:t>the</a:t>
            </a:r>
            <a:r>
              <a:rPr sz="1300" b="1" spc="-9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GB" sz="1300" b="1" spc="-5" dirty="0">
                <a:solidFill>
                  <a:srgbClr val="FF0000"/>
                </a:solidFill>
                <a:latin typeface="+mj-lt"/>
                <a:cs typeface="Arial"/>
              </a:rPr>
              <a:t>above accommodations</a:t>
            </a:r>
            <a:endParaRPr sz="13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334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</TotalTime>
  <Words>1901</Words>
  <Application>Microsoft Office PowerPoint</Application>
  <PresentationFormat>On-screen Show (16:9)</PresentationFormat>
  <Paragraphs>265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MS PGothic</vt:lpstr>
      <vt:lpstr>Aptos</vt:lpstr>
      <vt:lpstr>Arial</vt:lpstr>
      <vt:lpstr>Calibri</vt:lpstr>
      <vt:lpstr>Calibri  </vt:lpstr>
      <vt:lpstr>Office Theme</vt:lpstr>
      <vt:lpstr>welcome to</vt:lpstr>
      <vt:lpstr>Arriving in Malta</vt:lpstr>
      <vt:lpstr>PowerPoint Presentation</vt:lpstr>
      <vt:lpstr>PowerPoint Presentation</vt:lpstr>
      <vt:lpstr>Main Campus Msida</vt:lpstr>
      <vt:lpstr>Suggested accommodation + rates</vt:lpstr>
      <vt:lpstr>Suggested accommodation + rates</vt:lpstr>
      <vt:lpstr>Suggested accommodation + rates</vt:lpstr>
      <vt:lpstr>Suggested accommodation + rates</vt:lpstr>
      <vt:lpstr>Recommendations</vt:lpstr>
      <vt:lpstr>Places of interest</vt:lpstr>
      <vt:lpstr>Useful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RSSD Welcome to Malta, Info Pack</dc:title>
  <dc:creator>Noeleen Mifsud</dc:creator>
  <cp:lastModifiedBy>Noeleen Mifsud</cp:lastModifiedBy>
  <cp:revision>32</cp:revision>
  <dcterms:created xsi:type="dcterms:W3CDTF">2024-10-09T13:17:32Z</dcterms:created>
  <dcterms:modified xsi:type="dcterms:W3CDTF">2026-04-14T06:44:52Z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