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41" r:id="rId2"/>
    <p:sldId id="304" r:id="rId3"/>
    <p:sldId id="259" r:id="rId4"/>
    <p:sldId id="1069" r:id="rId5"/>
    <p:sldId id="1059" r:id="rId6"/>
    <p:sldId id="1071" r:id="rId7"/>
    <p:sldId id="1061" r:id="rId8"/>
    <p:sldId id="1063" r:id="rId9"/>
    <p:sldId id="1064" r:id="rId10"/>
    <p:sldId id="1065" r:id="rId11"/>
    <p:sldId id="1066" r:id="rId12"/>
    <p:sldId id="1067" r:id="rId13"/>
    <p:sldId id="1072" r:id="rId14"/>
    <p:sldId id="1073" r:id="rId15"/>
    <p:sldId id="1075" r:id="rId16"/>
    <p:sldId id="1068" r:id="rId17"/>
    <p:sldId id="1070" r:id="rId18"/>
    <p:sldId id="105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44" autoAdjust="0"/>
    <p:restoredTop sz="94660"/>
  </p:normalViewPr>
  <p:slideViewPr>
    <p:cSldViewPr snapToGrid="0">
      <p:cViewPr varScale="1">
        <p:scale>
          <a:sx n="140" d="100"/>
          <a:sy n="140" d="100"/>
        </p:scale>
        <p:origin x="144"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00111-D90F-404D-8CA2-3A9CCA8D0077}" type="datetimeFigureOut">
              <a:rPr lang="en-GB" smtClean="0"/>
              <a:t>02/10/2024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22939F-EC30-407E-A34E-5D2F3B1033C8}" type="slidenum">
              <a:rPr lang="en-GB" smtClean="0"/>
              <a:t>‹#›</a:t>
            </a:fld>
            <a:endParaRPr lang="en-GB"/>
          </a:p>
        </p:txBody>
      </p:sp>
    </p:spTree>
    <p:extLst>
      <p:ext uri="{BB962C8B-B14F-4D97-AF65-F5344CB8AC3E}">
        <p14:creationId xmlns:p14="http://schemas.microsoft.com/office/powerpoint/2010/main" val="1509190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FB07-1619-44BB-92C0-279AC90D51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B7E0A30-38A8-4267-B7EC-2ABEBABE6A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ECFB64-AAE2-4E14-B685-53FDB7D7B688}"/>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2DF46892-C4BA-4F24-825A-21D460E9C4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06580D-114D-42CC-A2AB-1CF8E9B10F9E}"/>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1364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C4BF4-9DBB-46AD-9EFF-7A6B244A3A0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FA10C0C-A19D-4F83-A65B-D87E5BFBE2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C7A146-E30B-41FE-B4F0-F6AF41954F26}"/>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FE2EC186-A1D8-4557-90A0-15D7AD514C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53B9AB-BCB3-4022-A39F-0CFD84EBD656}"/>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105579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722FA3-0192-4A4F-B7E4-FE33A7A4EE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E2AC5A-3810-4B9D-9EA3-2B5776E7CDB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99313F-FD93-4A7E-A92F-3BAE2AB98463}"/>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EB797B69-E7D1-42C6-9818-34C5A869BF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D57052-9662-451E-ACBE-8189383B8CDB}"/>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3312299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TextBox 2"/>
          <p:cNvSpPr txBox="1"/>
          <p:nvPr userDrawn="1"/>
        </p:nvSpPr>
        <p:spPr>
          <a:xfrm>
            <a:off x="39573" y="6538712"/>
            <a:ext cx="1639936" cy="307777"/>
          </a:xfrm>
          <a:prstGeom prst="rect">
            <a:avLst/>
          </a:prstGeom>
          <a:noFill/>
        </p:spPr>
        <p:txBody>
          <a:bodyPr wrap="square" rtlCol="0">
            <a:spAutoFit/>
          </a:bodyPr>
          <a:lstStyle/>
          <a:p>
            <a:pPr>
              <a:buNone/>
            </a:pPr>
            <a:r>
              <a:rPr lang="en-US" sz="1400" dirty="0">
                <a:solidFill>
                  <a:schemeClr val="bg1">
                    <a:lumMod val="65000"/>
                  </a:schemeClr>
                </a:solidFill>
              </a:rPr>
              <a:t>Slide</a:t>
            </a:r>
            <a:r>
              <a:rPr lang="en-US" sz="1400" baseline="0" dirty="0">
                <a:solidFill>
                  <a:schemeClr val="bg1">
                    <a:lumMod val="65000"/>
                  </a:schemeClr>
                </a:solidFill>
              </a:rPr>
              <a:t> </a:t>
            </a:r>
            <a:fld id="{8943086A-00A4-4CD2-9004-5E8AD6DCEC11}" type="slidenum">
              <a:rPr lang="en-US" sz="1400" smtClean="0">
                <a:solidFill>
                  <a:schemeClr val="bg1">
                    <a:lumMod val="65000"/>
                  </a:schemeClr>
                </a:solidFill>
              </a:rPr>
              <a:pPr>
                <a:buNone/>
              </a:pPr>
              <a:t>‹#›</a:t>
            </a:fld>
            <a:endParaRPr lang="en-GB" sz="1400" dirty="0">
              <a:solidFill>
                <a:schemeClr val="bg1">
                  <a:lumMod val="65000"/>
                </a:schemeClr>
              </a:solidFill>
            </a:endParaRPr>
          </a:p>
        </p:txBody>
      </p:sp>
      <p:sp>
        <p:nvSpPr>
          <p:cNvPr id="4" name="Rectangle 3"/>
          <p:cNvSpPr/>
          <p:nvPr userDrawn="1"/>
        </p:nvSpPr>
        <p:spPr>
          <a:xfrm>
            <a:off x="0" y="0"/>
            <a:ext cx="12192000" cy="6858000"/>
          </a:xfrm>
          <a:prstGeom prst="rect">
            <a:avLst/>
          </a:prstGeom>
          <a:solidFill>
            <a:schemeClr val="bg1"/>
          </a:solidFill>
          <a:ln>
            <a:solidFill>
              <a:schemeClr val="bg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Tree>
    <p:extLst>
      <p:ext uri="{BB962C8B-B14F-4D97-AF65-F5344CB8AC3E}">
        <p14:creationId xmlns:p14="http://schemas.microsoft.com/office/powerpoint/2010/main" val="379312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5DD01-3FA4-4E22-ABA7-20A418446F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3E1404-A03B-442F-87FE-CACD50BFAE3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6BAC2B-E59B-4FB7-A611-5F2A4C966AF2}"/>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62A98E5D-A4CF-4BAF-9221-50D555BB39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282C87-7C92-4AC4-8CD3-EB9734C1254F}"/>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674114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ABF4A-426B-4874-947D-A4C433EB98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8F1DBD-FEA9-4113-816B-EC16883336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AD791EA-141F-4439-ACD6-BA825C646F83}"/>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331C3559-F6DC-435C-B0C1-64BE0F66CA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24CBE0-153F-4C70-9911-50F53C4D202E}"/>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423898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11F1A-E1E7-43B9-9247-48D605C16D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101766-0C26-43C3-B34C-51363D8342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D750F6-4BA3-48E8-AC5E-D77B77EA73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7D7C0F-B8F1-47CD-A815-288ABF901762}"/>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6" name="Footer Placeholder 5">
            <a:extLst>
              <a:ext uri="{FF2B5EF4-FFF2-40B4-BE49-F238E27FC236}">
                <a16:creationId xmlns:a16="http://schemas.microsoft.com/office/drawing/2014/main" id="{0E0543CE-F0E6-4293-9D4C-0A114749FA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C29354-8744-49B6-994A-06A249700ACE}"/>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54835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5E8E3-B145-4C84-B92C-A854F04B72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183385-29FC-4955-8BCB-8602294F95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E00A7C3-A391-4A1A-B8FC-486DFFEA207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4BF774B-D63B-480D-AF6D-567FC273FE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01D8B4-1D71-403D-BB70-4BC61E71E23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EC26E68-948B-47BF-8E49-D17DBBA69C4E}"/>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8" name="Footer Placeholder 7">
            <a:extLst>
              <a:ext uri="{FF2B5EF4-FFF2-40B4-BE49-F238E27FC236}">
                <a16:creationId xmlns:a16="http://schemas.microsoft.com/office/drawing/2014/main" id="{CEC5DCF9-5B95-4DE8-8AFB-B9F39AEE88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C37E34-5535-4CBD-AC43-84AD541FD63D}"/>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1207711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463A0-77A4-4D74-9331-9E902FB385B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432308-CB18-41E7-BAF4-F618159649D4}"/>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4" name="Footer Placeholder 3">
            <a:extLst>
              <a:ext uri="{FF2B5EF4-FFF2-40B4-BE49-F238E27FC236}">
                <a16:creationId xmlns:a16="http://schemas.microsoft.com/office/drawing/2014/main" id="{BA25803D-6F21-40E6-94A6-D5A95E29297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97BE85E-9E20-456D-84B6-7F018763325F}"/>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129845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881121-DBF3-4EE2-B970-B09EF4EC2120}"/>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3" name="Footer Placeholder 2">
            <a:extLst>
              <a:ext uri="{FF2B5EF4-FFF2-40B4-BE49-F238E27FC236}">
                <a16:creationId xmlns:a16="http://schemas.microsoft.com/office/drawing/2014/main" id="{01F126AD-A07D-4038-8A11-5122E000663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10B71D-B9ED-4456-AA3F-F32CED65AFDA}"/>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194562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939DE-E2B2-4C2F-9F17-92E31C016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ED3AE66-D291-4907-ABE9-67783A9F2C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5A36C36-DF67-4F20-8AE7-34F5992796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A300C7-E5BE-4140-995C-846705AE079B}"/>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6" name="Footer Placeholder 5">
            <a:extLst>
              <a:ext uri="{FF2B5EF4-FFF2-40B4-BE49-F238E27FC236}">
                <a16:creationId xmlns:a16="http://schemas.microsoft.com/office/drawing/2014/main" id="{EC6935C3-8167-472C-9468-793B6D0030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94E3D0-C908-4B0B-ABB1-6737EC991ADA}"/>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86576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34541-1CB8-4BCD-8DAD-35329B965E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843B1D-EFDF-427D-88D9-D05089BDB3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BCE605-E28B-4F5F-BBEF-40C7DB0029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C925C8-FC41-48EC-9DC5-F3DCD01862D4}"/>
              </a:ext>
            </a:extLst>
          </p:cNvPr>
          <p:cNvSpPr>
            <a:spLocks noGrp="1"/>
          </p:cNvSpPr>
          <p:nvPr>
            <p:ph type="dt" sz="half" idx="10"/>
          </p:nvPr>
        </p:nvSpPr>
        <p:spPr/>
        <p:txBody>
          <a:bodyPr/>
          <a:lstStyle/>
          <a:p>
            <a:fld id="{A21AF6B2-1D79-48FA-BFB4-AA0DFCD76237}" type="datetimeFigureOut">
              <a:rPr lang="en-GB" smtClean="0"/>
              <a:t>02/10/2024</a:t>
            </a:fld>
            <a:endParaRPr lang="en-GB"/>
          </a:p>
        </p:txBody>
      </p:sp>
      <p:sp>
        <p:nvSpPr>
          <p:cNvPr id="6" name="Footer Placeholder 5">
            <a:extLst>
              <a:ext uri="{FF2B5EF4-FFF2-40B4-BE49-F238E27FC236}">
                <a16:creationId xmlns:a16="http://schemas.microsoft.com/office/drawing/2014/main" id="{802BD012-E08A-47F8-BC80-74132A2B60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053858-E63D-4B9D-B264-A1BEA38E311F}"/>
              </a:ext>
            </a:extLst>
          </p:cNvPr>
          <p:cNvSpPr>
            <a:spLocks noGrp="1"/>
          </p:cNvSpPr>
          <p:nvPr>
            <p:ph type="sldNum" sz="quarter" idx="12"/>
          </p:nvPr>
        </p:nvSpPr>
        <p:spPr/>
        <p:txBody>
          <a:bodyPr/>
          <a:lstStyle/>
          <a:p>
            <a:fld id="{886EA551-2FB7-482E-AEBC-EB2C3C5F4037}" type="slidenum">
              <a:rPr lang="en-GB" smtClean="0"/>
              <a:t>‹#›</a:t>
            </a:fld>
            <a:endParaRPr lang="en-GB"/>
          </a:p>
        </p:txBody>
      </p:sp>
    </p:spTree>
    <p:extLst>
      <p:ext uri="{BB962C8B-B14F-4D97-AF65-F5344CB8AC3E}">
        <p14:creationId xmlns:p14="http://schemas.microsoft.com/office/powerpoint/2010/main" val="2937401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EC2D0A-F1A9-4B81-8D61-C89F97DD97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F04521-7BFC-4999-A212-E882902917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C7D293-F6A3-4AA9-B45F-D11EE352D1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AF6B2-1D79-48FA-BFB4-AA0DFCD76237}" type="datetimeFigureOut">
              <a:rPr lang="en-GB" smtClean="0"/>
              <a:t>02/10/2024</a:t>
            </a:fld>
            <a:endParaRPr lang="en-GB"/>
          </a:p>
        </p:txBody>
      </p:sp>
      <p:sp>
        <p:nvSpPr>
          <p:cNvPr id="5" name="Footer Placeholder 4">
            <a:extLst>
              <a:ext uri="{FF2B5EF4-FFF2-40B4-BE49-F238E27FC236}">
                <a16:creationId xmlns:a16="http://schemas.microsoft.com/office/drawing/2014/main" id="{819CD60C-786A-4703-BA37-6C3CB8210F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18E0AD9-FC92-40B4-A177-1FF387EC3B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6EA551-2FB7-482E-AEBC-EB2C3C5F4037}" type="slidenum">
              <a:rPr lang="en-GB" smtClean="0"/>
              <a:t>‹#›</a:t>
            </a:fld>
            <a:endParaRPr lang="en-GB"/>
          </a:p>
        </p:txBody>
      </p:sp>
    </p:spTree>
    <p:extLst>
      <p:ext uri="{BB962C8B-B14F-4D97-AF65-F5344CB8AC3E}">
        <p14:creationId xmlns:p14="http://schemas.microsoft.com/office/powerpoint/2010/main" val="1258210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um.edu.mt/media/um/docs/services/administrativesupport/apqru/Undergraduate_Assessment_Regulations.pdf"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hyperlink" Target="mailto:john.abela@um.edu.mt" TargetMode="External"/><Relationship Id="rId2" Type="http://schemas.openxmlformats.org/officeDocument/2006/relationships/hyperlink" Target="mailto:peter.xuereb@um.edu.mt"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um.edu.mt/ict/students/facultyresearchethicscommittee"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C4DE741-EF18-4E2A-ACEF-EA2049B3A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3904" y="4737126"/>
            <a:ext cx="9678656" cy="2156825"/>
          </a:xfrm>
          <a:prstGeom prst="rect">
            <a:avLst/>
          </a:prstGeom>
        </p:spPr>
      </p:pic>
      <p:sp>
        <p:nvSpPr>
          <p:cNvPr id="4" name="TextBox 3">
            <a:extLst>
              <a:ext uri="{FF2B5EF4-FFF2-40B4-BE49-F238E27FC236}">
                <a16:creationId xmlns:a16="http://schemas.microsoft.com/office/drawing/2014/main" id="{9FBF89A0-6B9F-418E-A35A-CF0E66DED1EB}"/>
              </a:ext>
            </a:extLst>
          </p:cNvPr>
          <p:cNvSpPr txBox="1"/>
          <p:nvPr/>
        </p:nvSpPr>
        <p:spPr>
          <a:xfrm>
            <a:off x="4648205" y="5534265"/>
            <a:ext cx="2064195" cy="1382751"/>
          </a:xfrm>
          <a:prstGeom prst="rect">
            <a:avLst/>
          </a:prstGeom>
          <a:noFill/>
        </p:spPr>
        <p:txBody>
          <a:bodyPr wrap="square" rtlCol="0">
            <a:spAutoFit/>
          </a:bodyPr>
          <a:lstStyle/>
          <a:p>
            <a:pPr algn="ctr">
              <a:lnSpc>
                <a:spcPts val="5000"/>
              </a:lnSpc>
            </a:pPr>
            <a:r>
              <a:rPr lang="en-GB" b="1" dirty="0">
                <a:solidFill>
                  <a:schemeClr val="bg1"/>
                </a:solidFill>
                <a:latin typeface="Arial Rounded MT Bold" panose="020F0704030504030204" pitchFamily="34" charset="0"/>
                <a:cs typeface="Calibri" panose="020F0502020204030204" pitchFamily="34" charset="0"/>
              </a:rPr>
              <a:t>Faculty of</a:t>
            </a:r>
          </a:p>
          <a:p>
            <a:pPr algn="ctr">
              <a:lnSpc>
                <a:spcPts val="5000"/>
              </a:lnSpc>
            </a:pPr>
            <a:r>
              <a:rPr lang="en-GB" sz="6000" dirty="0">
                <a:solidFill>
                  <a:schemeClr val="bg1"/>
                </a:solidFill>
                <a:latin typeface="Arial Rounded MT Bold" panose="020F0704030504030204" pitchFamily="34" charset="0"/>
                <a:cs typeface="Calibri" panose="020F0502020204030204" pitchFamily="34" charset="0"/>
              </a:rPr>
              <a:t>ICT</a:t>
            </a:r>
          </a:p>
        </p:txBody>
      </p:sp>
      <p:sp>
        <p:nvSpPr>
          <p:cNvPr id="5" name="TextBox 4">
            <a:extLst>
              <a:ext uri="{FF2B5EF4-FFF2-40B4-BE49-F238E27FC236}">
                <a16:creationId xmlns:a16="http://schemas.microsoft.com/office/drawing/2014/main" id="{3DE1A87A-CEB0-4C76-81BA-3A92912A74CB}"/>
              </a:ext>
            </a:extLst>
          </p:cNvPr>
          <p:cNvSpPr txBox="1"/>
          <p:nvPr/>
        </p:nvSpPr>
        <p:spPr>
          <a:xfrm>
            <a:off x="7949759" y="6449770"/>
            <a:ext cx="2888485" cy="438197"/>
          </a:xfrm>
          <a:prstGeom prst="rect">
            <a:avLst/>
          </a:prstGeom>
          <a:noFill/>
        </p:spPr>
        <p:txBody>
          <a:bodyPr wrap="square" rtlCol="0">
            <a:spAutoFit/>
          </a:bodyPr>
          <a:lstStyle/>
          <a:p>
            <a:pPr algn="r">
              <a:lnSpc>
                <a:spcPts val="1333"/>
              </a:lnSpc>
            </a:pPr>
            <a:r>
              <a:rPr lang="en-GB" sz="1600" b="1" dirty="0">
                <a:solidFill>
                  <a:srgbClr val="7030A0"/>
                </a:solidFill>
                <a:latin typeface="Calibri" panose="020F0502020204030204" pitchFamily="34" charset="0"/>
                <a:cs typeface="Calibri" panose="020F0502020204030204" pitchFamily="34" charset="0"/>
              </a:rPr>
              <a:t>Department of</a:t>
            </a:r>
          </a:p>
          <a:p>
            <a:pPr algn="r">
              <a:lnSpc>
                <a:spcPts val="1333"/>
              </a:lnSpc>
            </a:pPr>
            <a:r>
              <a:rPr lang="en-GB" sz="1600" b="1" dirty="0">
                <a:solidFill>
                  <a:srgbClr val="7030A0"/>
                </a:solidFill>
                <a:latin typeface="Calibri" panose="020F0502020204030204" pitchFamily="34" charset="0"/>
                <a:cs typeface="Calibri" panose="020F0502020204030204" pitchFamily="34" charset="0"/>
              </a:rPr>
              <a:t>Computer Information Systems</a:t>
            </a:r>
          </a:p>
        </p:txBody>
      </p:sp>
      <p:sp>
        <p:nvSpPr>
          <p:cNvPr id="6" name="Rectangle 4">
            <a:extLst>
              <a:ext uri="{FF2B5EF4-FFF2-40B4-BE49-F238E27FC236}">
                <a16:creationId xmlns:a16="http://schemas.microsoft.com/office/drawing/2014/main" id="{34791E81-7DD3-463F-AFDF-BFC2435D6269}"/>
              </a:ext>
            </a:extLst>
          </p:cNvPr>
          <p:cNvSpPr txBox="1">
            <a:spLocks noChangeArrowheads="1"/>
          </p:cNvSpPr>
          <p:nvPr/>
        </p:nvSpPr>
        <p:spPr>
          <a:xfrm>
            <a:off x="1622807" y="385578"/>
            <a:ext cx="9144000" cy="2156825"/>
          </a:xfrm>
          <a:prstGeom prst="rect">
            <a:avLst/>
          </a:prstGeom>
        </p:spPr>
        <p:txBody>
          <a:bodyPr vert="horz" lIns="90488" tIns="44451" rIns="90488" bIns="44451"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US" altLang="en-US" sz="8000" b="1" dirty="0">
                <a:solidFill>
                  <a:schemeClr val="accent1">
                    <a:lumMod val="50000"/>
                  </a:schemeClr>
                </a:solidFill>
                <a:latin typeface="Calibri" panose="020F0502020204030204" pitchFamily="34" charset="0"/>
                <a:cs typeface="Calibri" panose="020F0502020204030204" pitchFamily="34" charset="0"/>
              </a:rPr>
              <a:t>FYP 2024-25</a:t>
            </a:r>
          </a:p>
          <a:p>
            <a:pPr>
              <a:lnSpc>
                <a:spcPts val="2800"/>
              </a:lnSpc>
              <a:spcBef>
                <a:spcPts val="0"/>
              </a:spcBef>
              <a:defRPr/>
            </a:pPr>
            <a:r>
              <a:rPr lang="en-US" altLang="en-US" sz="3200" b="1" dirty="0">
                <a:solidFill>
                  <a:schemeClr val="bg1">
                    <a:lumMod val="50000"/>
                  </a:schemeClr>
                </a:solidFill>
                <a:latin typeface="Calibri" panose="020F0502020204030204" pitchFamily="34" charset="0"/>
                <a:cs typeface="Calibri" panose="020F0502020204030204" pitchFamily="34" charset="0"/>
              </a:rPr>
              <a:t>Information Session &amp; Q&amp;A</a:t>
            </a:r>
          </a:p>
        </p:txBody>
      </p:sp>
      <p:sp>
        <p:nvSpPr>
          <p:cNvPr id="11" name="TextBox 10">
            <a:extLst>
              <a:ext uri="{FF2B5EF4-FFF2-40B4-BE49-F238E27FC236}">
                <a16:creationId xmlns:a16="http://schemas.microsoft.com/office/drawing/2014/main" id="{6ECE17C8-8D0D-4CF9-BC2E-2F8CDDF255EC}"/>
              </a:ext>
            </a:extLst>
          </p:cNvPr>
          <p:cNvSpPr txBox="1"/>
          <p:nvPr/>
        </p:nvSpPr>
        <p:spPr>
          <a:xfrm>
            <a:off x="10881503" y="6492144"/>
            <a:ext cx="1371600" cy="433773"/>
          </a:xfrm>
          <a:prstGeom prst="rect">
            <a:avLst/>
          </a:prstGeom>
          <a:noFill/>
        </p:spPr>
        <p:txBody>
          <a:bodyPr wrap="square" rtlCol="0">
            <a:spAutoFit/>
          </a:bodyPr>
          <a:lstStyle/>
          <a:p>
            <a:pPr algn="r">
              <a:lnSpc>
                <a:spcPts val="1333"/>
              </a:lnSpc>
            </a:pPr>
            <a:r>
              <a:rPr lang="en-GB" sz="1000" b="1" dirty="0">
                <a:solidFill>
                  <a:schemeClr val="bg1">
                    <a:lumMod val="50000"/>
                  </a:schemeClr>
                </a:solidFill>
                <a:latin typeface="Calibri" panose="020F0502020204030204" pitchFamily="34" charset="0"/>
                <a:cs typeface="Calibri" panose="020F0502020204030204" pitchFamily="34" charset="0"/>
              </a:rPr>
              <a:t>Last Updated</a:t>
            </a:r>
          </a:p>
          <a:p>
            <a:pPr algn="r">
              <a:lnSpc>
                <a:spcPts val="1333"/>
              </a:lnSpc>
            </a:pPr>
            <a:r>
              <a:rPr lang="en-GB" sz="1000" b="1" dirty="0">
                <a:solidFill>
                  <a:srgbClr val="002060"/>
                </a:solidFill>
                <a:latin typeface="Calibri" panose="020F0502020204030204" pitchFamily="34" charset="0"/>
                <a:cs typeface="Calibri" panose="020F0502020204030204" pitchFamily="34" charset="0"/>
              </a:rPr>
              <a:t>01-Oct-2024</a:t>
            </a:r>
          </a:p>
        </p:txBody>
      </p:sp>
      <p:sp>
        <p:nvSpPr>
          <p:cNvPr id="14" name="TextBox 13">
            <a:extLst>
              <a:ext uri="{FF2B5EF4-FFF2-40B4-BE49-F238E27FC236}">
                <a16:creationId xmlns:a16="http://schemas.microsoft.com/office/drawing/2014/main" id="{9918A178-5A40-4BAD-99E3-4C0300E749AE}"/>
              </a:ext>
            </a:extLst>
          </p:cNvPr>
          <p:cNvSpPr txBox="1"/>
          <p:nvPr/>
        </p:nvSpPr>
        <p:spPr>
          <a:xfrm>
            <a:off x="-42791" y="6509635"/>
            <a:ext cx="1541191" cy="400110"/>
          </a:xfrm>
          <a:prstGeom prst="rect">
            <a:avLst/>
          </a:prstGeom>
          <a:noFill/>
        </p:spPr>
        <p:txBody>
          <a:bodyPr wrap="square" rtlCol="0">
            <a:spAutoFit/>
          </a:bodyPr>
          <a:lstStyle/>
          <a:p>
            <a:r>
              <a:rPr lang="en-US" sz="1000" b="1" dirty="0">
                <a:solidFill>
                  <a:schemeClr val="bg1">
                    <a:lumMod val="50000"/>
                  </a:schemeClr>
                </a:solidFill>
              </a:rPr>
              <a:t>Academic Year</a:t>
            </a:r>
          </a:p>
          <a:p>
            <a:r>
              <a:rPr lang="en-US" sz="1000" b="1" dirty="0">
                <a:solidFill>
                  <a:schemeClr val="bg1">
                    <a:lumMod val="50000"/>
                  </a:schemeClr>
                </a:solidFill>
              </a:rPr>
              <a:t>2024-25</a:t>
            </a:r>
            <a:endParaRPr lang="en-GB" sz="1000" b="1" dirty="0">
              <a:solidFill>
                <a:schemeClr val="bg1">
                  <a:lumMod val="50000"/>
                </a:schemeClr>
              </a:solidFill>
            </a:endParaRPr>
          </a:p>
        </p:txBody>
      </p:sp>
      <p:pic>
        <p:nvPicPr>
          <p:cNvPr id="15" name="Picture 14">
            <a:extLst>
              <a:ext uri="{FF2B5EF4-FFF2-40B4-BE49-F238E27FC236}">
                <a16:creationId xmlns:a16="http://schemas.microsoft.com/office/drawing/2014/main" id="{E683F909-30AF-4486-B3A3-E2083F472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1" y="19818"/>
            <a:ext cx="4887607" cy="744557"/>
          </a:xfrm>
          <a:prstGeom prst="rect">
            <a:avLst/>
          </a:prstGeom>
        </p:spPr>
      </p:pic>
      <p:pic>
        <p:nvPicPr>
          <p:cNvPr id="2" name="Picture 2" descr="For Sale) Final Year Project for IT/Computer Science Students | Lazada">
            <a:extLst>
              <a:ext uri="{FF2B5EF4-FFF2-40B4-BE49-F238E27FC236}">
                <a16:creationId xmlns:a16="http://schemas.microsoft.com/office/drawing/2014/main" id="{A2E538C9-A923-4D25-B035-A3D130C35C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ost Common Mental Health Problems Faced by Students">
            <a:extLst>
              <a:ext uri="{FF2B5EF4-FFF2-40B4-BE49-F238E27FC236}">
                <a16:creationId xmlns:a16="http://schemas.microsoft.com/office/drawing/2014/main" id="{1BC6BABA-496B-4083-9CDE-670A5097A3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9809" y="2453227"/>
            <a:ext cx="3812381" cy="2539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990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FYP Document Format</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0731200" cy="4328077"/>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b="1" dirty="0">
                <a:solidFill>
                  <a:srgbClr val="0070C0"/>
                </a:solidFill>
              </a:rPr>
              <a:t>Please</a:t>
            </a:r>
            <a:r>
              <a:rPr lang="en-US" dirty="0"/>
              <a:t> </a:t>
            </a:r>
            <a:r>
              <a:rPr lang="en-US" b="1" dirty="0">
                <a:solidFill>
                  <a:srgbClr val="0070C0"/>
                </a:solidFill>
              </a:rPr>
              <a:t>note</a:t>
            </a:r>
            <a:r>
              <a:rPr lang="en-US" dirty="0"/>
              <a:t> that the </a:t>
            </a:r>
            <a:r>
              <a:rPr lang="en-US" b="1" dirty="0">
                <a:solidFill>
                  <a:srgbClr val="0070C0"/>
                </a:solidFill>
              </a:rPr>
              <a:t>page</a:t>
            </a:r>
            <a:r>
              <a:rPr lang="en-US" dirty="0"/>
              <a:t> </a:t>
            </a:r>
            <a:r>
              <a:rPr lang="en-US" b="1" dirty="0">
                <a:solidFill>
                  <a:srgbClr val="0070C0"/>
                </a:solidFill>
              </a:rPr>
              <a:t>limit</a:t>
            </a:r>
            <a:r>
              <a:rPr lang="en-US" dirty="0"/>
              <a:t> for the </a:t>
            </a:r>
            <a:r>
              <a:rPr lang="en-US" b="1" dirty="0">
                <a:solidFill>
                  <a:srgbClr val="0070C0"/>
                </a:solidFill>
              </a:rPr>
              <a:t>FYP</a:t>
            </a:r>
            <a:r>
              <a:rPr lang="en-US" dirty="0"/>
              <a:t> </a:t>
            </a:r>
            <a:r>
              <a:rPr lang="en-US" b="1" dirty="0">
                <a:solidFill>
                  <a:srgbClr val="0070C0"/>
                </a:solidFill>
              </a:rPr>
              <a:t>document</a:t>
            </a:r>
            <a:r>
              <a:rPr lang="en-US" dirty="0"/>
              <a:t> for the</a:t>
            </a:r>
            <a:br>
              <a:rPr lang="en-US" dirty="0"/>
            </a:br>
            <a:r>
              <a:rPr lang="en-US" b="1" dirty="0">
                <a:solidFill>
                  <a:srgbClr val="7030A0"/>
                </a:solidFill>
              </a:rPr>
              <a:t>2024-25</a:t>
            </a:r>
            <a:r>
              <a:rPr lang="en-US" dirty="0"/>
              <a:t> </a:t>
            </a:r>
            <a:r>
              <a:rPr lang="en-US" b="1" dirty="0">
                <a:solidFill>
                  <a:srgbClr val="0070C0"/>
                </a:solidFill>
              </a:rPr>
              <a:t>Academic</a:t>
            </a:r>
            <a:r>
              <a:rPr lang="en-US" dirty="0"/>
              <a:t>  </a:t>
            </a:r>
            <a:r>
              <a:rPr lang="en-US" b="1" dirty="0">
                <a:solidFill>
                  <a:srgbClr val="0070C0"/>
                </a:solidFill>
              </a:rPr>
              <a:t>Year</a:t>
            </a:r>
            <a:r>
              <a:rPr lang="en-US" dirty="0"/>
              <a:t> is </a:t>
            </a:r>
            <a:r>
              <a:rPr lang="en-US" b="1" dirty="0">
                <a:solidFill>
                  <a:srgbClr val="7030A0"/>
                </a:solidFill>
              </a:rPr>
              <a:t>40 pages</a:t>
            </a:r>
            <a:r>
              <a:rPr lang="en-US" dirty="0"/>
              <a:t>.</a:t>
            </a:r>
          </a:p>
          <a:p>
            <a:pPr>
              <a:buClr>
                <a:srgbClr val="C00000"/>
              </a:buClr>
            </a:pPr>
            <a:r>
              <a:rPr lang="en-US" dirty="0"/>
              <a:t>This </a:t>
            </a:r>
            <a:r>
              <a:rPr lang="en-US" b="1" dirty="0">
                <a:solidFill>
                  <a:srgbClr val="0070C0"/>
                </a:solidFill>
              </a:rPr>
              <a:t>applies</a:t>
            </a:r>
            <a:r>
              <a:rPr lang="en-US" dirty="0"/>
              <a:t> to </a:t>
            </a:r>
            <a:r>
              <a:rPr lang="en-US" b="1" dirty="0">
                <a:solidFill>
                  <a:srgbClr val="0070C0"/>
                </a:solidFill>
              </a:rPr>
              <a:t>both</a:t>
            </a:r>
            <a:r>
              <a:rPr lang="en-US" dirty="0"/>
              <a:t> </a:t>
            </a:r>
            <a:r>
              <a:rPr lang="en-US" b="1" dirty="0">
                <a:solidFill>
                  <a:srgbClr val="0070C0"/>
                </a:solidFill>
              </a:rPr>
              <a:t>SD</a:t>
            </a:r>
            <a:r>
              <a:rPr lang="en-US" dirty="0"/>
              <a:t> and </a:t>
            </a:r>
            <a:r>
              <a:rPr lang="en-US" b="1" dirty="0">
                <a:solidFill>
                  <a:srgbClr val="0070C0"/>
                </a:solidFill>
              </a:rPr>
              <a:t>CB</a:t>
            </a:r>
            <a:r>
              <a:rPr lang="en-US" dirty="0"/>
              <a:t>.</a:t>
            </a:r>
          </a:p>
          <a:p>
            <a:pPr>
              <a:buClr>
                <a:srgbClr val="C00000"/>
              </a:buClr>
            </a:pPr>
            <a:r>
              <a:rPr lang="en-US" dirty="0"/>
              <a:t>The </a:t>
            </a:r>
            <a:r>
              <a:rPr lang="en-US" b="1" dirty="0">
                <a:solidFill>
                  <a:srgbClr val="0070C0"/>
                </a:solidFill>
              </a:rPr>
              <a:t>40</a:t>
            </a:r>
            <a:r>
              <a:rPr lang="en-US" dirty="0"/>
              <a:t> </a:t>
            </a:r>
            <a:r>
              <a:rPr lang="en-US" b="1" dirty="0">
                <a:solidFill>
                  <a:srgbClr val="0070C0"/>
                </a:solidFill>
              </a:rPr>
              <a:t>page</a:t>
            </a:r>
            <a:r>
              <a:rPr lang="en-US" dirty="0"/>
              <a:t> </a:t>
            </a:r>
            <a:r>
              <a:rPr lang="en-US" b="1" dirty="0">
                <a:solidFill>
                  <a:srgbClr val="0070C0"/>
                </a:solidFill>
              </a:rPr>
              <a:t>limit</a:t>
            </a:r>
            <a:r>
              <a:rPr lang="en-US" dirty="0"/>
              <a:t> is </a:t>
            </a:r>
            <a:r>
              <a:rPr lang="en-US" b="1" dirty="0">
                <a:solidFill>
                  <a:srgbClr val="0070C0"/>
                </a:solidFill>
              </a:rPr>
              <a:t>only</a:t>
            </a:r>
            <a:r>
              <a:rPr lang="en-US" dirty="0"/>
              <a:t> for the </a:t>
            </a:r>
            <a:r>
              <a:rPr lang="en-US" b="1" dirty="0">
                <a:solidFill>
                  <a:srgbClr val="0070C0"/>
                </a:solidFill>
              </a:rPr>
              <a:t>main</a:t>
            </a:r>
            <a:r>
              <a:rPr lang="en-US" dirty="0"/>
              <a:t> </a:t>
            </a:r>
            <a:r>
              <a:rPr lang="en-US" b="1" dirty="0">
                <a:solidFill>
                  <a:srgbClr val="0070C0"/>
                </a:solidFill>
              </a:rPr>
              <a:t>content</a:t>
            </a:r>
            <a:r>
              <a:rPr lang="en-US" dirty="0"/>
              <a:t> (</a:t>
            </a:r>
            <a:r>
              <a:rPr lang="en-US" b="1" dirty="0">
                <a:solidFill>
                  <a:srgbClr val="0070C0"/>
                </a:solidFill>
              </a:rPr>
              <a:t>Chapter</a:t>
            </a:r>
            <a:r>
              <a:rPr lang="en-US" dirty="0"/>
              <a:t> </a:t>
            </a:r>
            <a:r>
              <a:rPr lang="en-US" b="1" dirty="0">
                <a:solidFill>
                  <a:srgbClr val="0070C0"/>
                </a:solidFill>
              </a:rPr>
              <a:t>1</a:t>
            </a:r>
            <a:r>
              <a:rPr lang="en-US" dirty="0"/>
              <a:t> to </a:t>
            </a:r>
            <a:r>
              <a:rPr lang="en-US" b="1" dirty="0">
                <a:solidFill>
                  <a:srgbClr val="0070C0"/>
                </a:solidFill>
              </a:rPr>
              <a:t>last</a:t>
            </a:r>
            <a:r>
              <a:rPr lang="en-US" dirty="0"/>
              <a:t> </a:t>
            </a:r>
            <a:r>
              <a:rPr lang="en-US" b="1" dirty="0">
                <a:solidFill>
                  <a:srgbClr val="0070C0"/>
                </a:solidFill>
              </a:rPr>
              <a:t>Chapter</a:t>
            </a:r>
            <a:r>
              <a:rPr lang="en-US" dirty="0"/>
              <a:t>).</a:t>
            </a:r>
          </a:p>
          <a:p>
            <a:pPr>
              <a:buClr>
                <a:srgbClr val="C00000"/>
              </a:buClr>
            </a:pPr>
            <a:r>
              <a:rPr lang="en-US" dirty="0"/>
              <a:t>There is </a:t>
            </a:r>
            <a:r>
              <a:rPr lang="en-US" b="1" dirty="0">
                <a:solidFill>
                  <a:srgbClr val="0070C0"/>
                </a:solidFill>
              </a:rPr>
              <a:t>no</a:t>
            </a:r>
            <a:r>
              <a:rPr lang="en-US" dirty="0"/>
              <a:t> </a:t>
            </a:r>
            <a:r>
              <a:rPr lang="en-US" b="1" dirty="0">
                <a:solidFill>
                  <a:srgbClr val="0070C0"/>
                </a:solidFill>
              </a:rPr>
              <a:t>word</a:t>
            </a:r>
            <a:r>
              <a:rPr lang="en-US" dirty="0"/>
              <a:t> </a:t>
            </a:r>
            <a:r>
              <a:rPr lang="en-US" b="1" dirty="0">
                <a:solidFill>
                  <a:srgbClr val="0070C0"/>
                </a:solidFill>
              </a:rPr>
              <a:t>limit</a:t>
            </a:r>
            <a:r>
              <a:rPr lang="en-US" dirty="0"/>
              <a:t>.</a:t>
            </a:r>
          </a:p>
          <a:p>
            <a:pPr>
              <a:buClr>
                <a:srgbClr val="C00000"/>
              </a:buClr>
            </a:pPr>
            <a:endParaRPr lang="en-US" dirty="0"/>
          </a:p>
          <a:p>
            <a:pPr>
              <a:buClr>
                <a:srgbClr val="C00000"/>
              </a:buClr>
            </a:pPr>
            <a:endParaRPr lang="en-US" dirty="0"/>
          </a:p>
          <a:p>
            <a:pPr>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C8E1A1DC-C875-F40F-ADF1-EA1E13F515D9}"/>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10</a:t>
            </a:fld>
            <a:endParaRPr lang="en-US" sz="1100" b="1" dirty="0">
              <a:solidFill>
                <a:srgbClr val="C00000"/>
              </a:solidFill>
            </a:endParaRPr>
          </a:p>
        </p:txBody>
      </p:sp>
    </p:spTree>
    <p:extLst>
      <p:ext uri="{BB962C8B-B14F-4D97-AF65-F5344CB8AC3E}">
        <p14:creationId xmlns:p14="http://schemas.microsoft.com/office/powerpoint/2010/main" val="269385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FYP Review Paper (CB Only)</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248436" cy="4328077"/>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b="1" dirty="0">
                <a:solidFill>
                  <a:srgbClr val="0070C0"/>
                </a:solidFill>
              </a:rPr>
              <a:t>Computing</a:t>
            </a:r>
            <a:r>
              <a:rPr lang="en-US" dirty="0"/>
              <a:t> and </a:t>
            </a:r>
            <a:r>
              <a:rPr lang="en-US" b="1" dirty="0">
                <a:solidFill>
                  <a:srgbClr val="0070C0"/>
                </a:solidFill>
              </a:rPr>
              <a:t>Business</a:t>
            </a:r>
            <a:r>
              <a:rPr lang="en-US" dirty="0"/>
              <a:t> </a:t>
            </a:r>
            <a:r>
              <a:rPr lang="en-US" b="1" dirty="0">
                <a:solidFill>
                  <a:srgbClr val="0070C0"/>
                </a:solidFill>
              </a:rPr>
              <a:t>FYP</a:t>
            </a:r>
            <a:r>
              <a:rPr lang="en-US" dirty="0"/>
              <a:t> </a:t>
            </a:r>
            <a:r>
              <a:rPr lang="en-US" b="1" dirty="0">
                <a:solidFill>
                  <a:srgbClr val="0070C0"/>
                </a:solidFill>
              </a:rPr>
              <a:t>Students</a:t>
            </a:r>
            <a:r>
              <a:rPr lang="en-US" dirty="0"/>
              <a:t> must also </a:t>
            </a:r>
            <a:r>
              <a:rPr lang="en-US" b="1" dirty="0">
                <a:solidFill>
                  <a:srgbClr val="0070C0"/>
                </a:solidFill>
              </a:rPr>
              <a:t>write</a:t>
            </a:r>
            <a:r>
              <a:rPr lang="en-US" dirty="0"/>
              <a:t>, and </a:t>
            </a:r>
            <a:r>
              <a:rPr lang="en-US" b="1" dirty="0">
                <a:solidFill>
                  <a:srgbClr val="0070C0"/>
                </a:solidFill>
              </a:rPr>
              <a:t>submit</a:t>
            </a:r>
            <a:r>
              <a:rPr lang="en-US" dirty="0"/>
              <a:t>, a </a:t>
            </a:r>
            <a:r>
              <a:rPr lang="en-US" b="1" dirty="0">
                <a:solidFill>
                  <a:srgbClr val="0070C0"/>
                </a:solidFill>
              </a:rPr>
              <a:t>Review</a:t>
            </a:r>
            <a:r>
              <a:rPr lang="en-US" dirty="0"/>
              <a:t> </a:t>
            </a:r>
            <a:r>
              <a:rPr lang="en-US" b="1" dirty="0">
                <a:solidFill>
                  <a:srgbClr val="0070C0"/>
                </a:solidFill>
              </a:rPr>
              <a:t>Paper</a:t>
            </a:r>
            <a:r>
              <a:rPr lang="en-US" dirty="0"/>
              <a:t>. </a:t>
            </a:r>
          </a:p>
          <a:p>
            <a:pPr>
              <a:buClr>
                <a:srgbClr val="C00000"/>
              </a:buClr>
            </a:pPr>
            <a:r>
              <a:rPr lang="en-US" b="1" dirty="0">
                <a:solidFill>
                  <a:srgbClr val="0070C0"/>
                </a:solidFill>
              </a:rPr>
              <a:t>Details</a:t>
            </a:r>
            <a:r>
              <a:rPr lang="en-US" dirty="0"/>
              <a:t> are in the </a:t>
            </a:r>
            <a:r>
              <a:rPr lang="en-US" b="1" dirty="0">
                <a:solidFill>
                  <a:srgbClr val="0070C0"/>
                </a:solidFill>
              </a:rPr>
              <a:t>Guidelines</a:t>
            </a:r>
            <a:r>
              <a:rPr lang="en-US" dirty="0"/>
              <a:t> and in the </a:t>
            </a:r>
            <a:r>
              <a:rPr lang="en-US" b="1" dirty="0">
                <a:solidFill>
                  <a:srgbClr val="0070C0"/>
                </a:solidFill>
              </a:rPr>
              <a:t>Addendum</a:t>
            </a:r>
            <a:r>
              <a:rPr lang="en-US"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B4D5D0FC-CEB3-D6F8-E461-451376EE5BD7}"/>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11</a:t>
            </a:fld>
            <a:endParaRPr lang="en-US" sz="1100" b="1" dirty="0">
              <a:solidFill>
                <a:srgbClr val="C00000"/>
              </a:solidFill>
            </a:endParaRPr>
          </a:p>
        </p:txBody>
      </p:sp>
    </p:spTree>
    <p:extLst>
      <p:ext uri="{BB962C8B-B14F-4D97-AF65-F5344CB8AC3E}">
        <p14:creationId xmlns:p14="http://schemas.microsoft.com/office/powerpoint/2010/main" val="66936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Student Requests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191074" cy="4328077"/>
          </a:xfrm>
          <a:prstGeom prst="rect">
            <a:avLst/>
          </a:prstGeom>
        </p:spPr>
        <p:txBody>
          <a:bodyPr vert="horz" lIns="121920" tIns="60960" rIns="121920" bIns="6096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b="1" dirty="0">
                <a:solidFill>
                  <a:srgbClr val="0070C0"/>
                </a:solidFill>
              </a:rPr>
              <a:t>Requests</a:t>
            </a:r>
            <a:r>
              <a:rPr lang="en-US" dirty="0"/>
              <a:t> for </a:t>
            </a:r>
            <a:r>
              <a:rPr lang="en-US" b="1" dirty="0">
                <a:solidFill>
                  <a:srgbClr val="7030A0"/>
                </a:solidFill>
              </a:rPr>
              <a:t>Change of FYP Titles </a:t>
            </a:r>
            <a:r>
              <a:rPr lang="en-US" dirty="0"/>
              <a:t>or for </a:t>
            </a:r>
            <a:r>
              <a:rPr lang="en-US" b="1" dirty="0">
                <a:solidFill>
                  <a:srgbClr val="7030A0"/>
                </a:solidFill>
              </a:rPr>
              <a:t>FYP Extensions </a:t>
            </a:r>
            <a:r>
              <a:rPr lang="en-US" dirty="0"/>
              <a:t>should be </a:t>
            </a:r>
            <a:r>
              <a:rPr lang="en-US" b="1" dirty="0">
                <a:solidFill>
                  <a:srgbClr val="0070C0"/>
                </a:solidFill>
              </a:rPr>
              <a:t>submitted</a:t>
            </a:r>
            <a:r>
              <a:rPr lang="en-US" dirty="0"/>
              <a:t> </a:t>
            </a:r>
            <a:r>
              <a:rPr lang="en-US" b="1" dirty="0">
                <a:solidFill>
                  <a:srgbClr val="0070C0"/>
                </a:solidFill>
              </a:rPr>
              <a:t>no</a:t>
            </a:r>
            <a:r>
              <a:rPr lang="en-US" dirty="0"/>
              <a:t> </a:t>
            </a:r>
            <a:r>
              <a:rPr lang="en-US" b="1" dirty="0">
                <a:solidFill>
                  <a:srgbClr val="0070C0"/>
                </a:solidFill>
              </a:rPr>
              <a:t>later</a:t>
            </a:r>
            <a:r>
              <a:rPr lang="en-US" dirty="0"/>
              <a:t> </a:t>
            </a:r>
            <a:r>
              <a:rPr lang="en-US" b="1" dirty="0">
                <a:solidFill>
                  <a:srgbClr val="0070C0"/>
                </a:solidFill>
              </a:rPr>
              <a:t>than</a:t>
            </a:r>
            <a:r>
              <a:rPr lang="en-US" dirty="0"/>
              <a:t> the </a:t>
            </a:r>
            <a:r>
              <a:rPr lang="en-US" b="1" dirty="0">
                <a:solidFill>
                  <a:srgbClr val="7030A0"/>
                </a:solidFill>
              </a:rPr>
              <a:t>Monday 3rd March 2025</a:t>
            </a:r>
            <a:r>
              <a:rPr lang="en-US" dirty="0"/>
              <a:t>.</a:t>
            </a:r>
          </a:p>
          <a:p>
            <a:pPr>
              <a:buClr>
                <a:srgbClr val="C00000"/>
              </a:buClr>
            </a:pPr>
            <a:r>
              <a:rPr lang="en-US" dirty="0"/>
              <a:t>The </a:t>
            </a:r>
            <a:r>
              <a:rPr lang="en-US" b="1" dirty="0">
                <a:solidFill>
                  <a:srgbClr val="0070C0"/>
                </a:solidFill>
              </a:rPr>
              <a:t>designated</a:t>
            </a:r>
            <a:r>
              <a:rPr lang="en-US" dirty="0"/>
              <a:t> </a:t>
            </a:r>
            <a:r>
              <a:rPr lang="en-US" b="1" dirty="0">
                <a:solidFill>
                  <a:srgbClr val="0070C0"/>
                </a:solidFill>
              </a:rPr>
              <a:t>forms</a:t>
            </a:r>
            <a:r>
              <a:rPr lang="en-US" dirty="0"/>
              <a:t> must be </a:t>
            </a:r>
            <a:r>
              <a:rPr lang="en-US" b="1" dirty="0">
                <a:solidFill>
                  <a:srgbClr val="0070C0"/>
                </a:solidFill>
              </a:rPr>
              <a:t>used</a:t>
            </a:r>
            <a:r>
              <a:rPr lang="en-US" dirty="0"/>
              <a:t>.</a:t>
            </a:r>
          </a:p>
          <a:p>
            <a:pPr>
              <a:buClr>
                <a:srgbClr val="C00000"/>
              </a:buClr>
            </a:pPr>
            <a:r>
              <a:rPr lang="en-US" dirty="0"/>
              <a:t>This is </a:t>
            </a:r>
            <a:r>
              <a:rPr lang="en-US" b="1" dirty="0">
                <a:solidFill>
                  <a:srgbClr val="0070C0"/>
                </a:solidFill>
              </a:rPr>
              <a:t>so</a:t>
            </a:r>
            <a:r>
              <a:rPr lang="en-US" dirty="0"/>
              <a:t> as to </a:t>
            </a:r>
            <a:r>
              <a:rPr lang="en-US" b="1" dirty="0">
                <a:solidFill>
                  <a:srgbClr val="0070C0"/>
                </a:solidFill>
              </a:rPr>
              <a:t>give</a:t>
            </a:r>
            <a:r>
              <a:rPr lang="en-US" dirty="0"/>
              <a:t> </a:t>
            </a:r>
            <a:r>
              <a:rPr lang="en-US" b="1" dirty="0">
                <a:solidFill>
                  <a:srgbClr val="0070C0"/>
                </a:solidFill>
              </a:rPr>
              <a:t>enough</a:t>
            </a:r>
            <a:r>
              <a:rPr lang="en-US" dirty="0"/>
              <a:t> </a:t>
            </a:r>
            <a:r>
              <a:rPr lang="en-US" b="1" dirty="0">
                <a:solidFill>
                  <a:srgbClr val="0070C0"/>
                </a:solidFill>
              </a:rPr>
              <a:t>time</a:t>
            </a:r>
            <a:r>
              <a:rPr lang="en-US" dirty="0"/>
              <a:t> for the </a:t>
            </a:r>
            <a:r>
              <a:rPr lang="en-US" b="1" dirty="0">
                <a:solidFill>
                  <a:srgbClr val="0070C0"/>
                </a:solidFill>
              </a:rPr>
              <a:t>request</a:t>
            </a:r>
            <a:r>
              <a:rPr lang="en-US" dirty="0"/>
              <a:t> to be </a:t>
            </a:r>
            <a:r>
              <a:rPr lang="en-US" b="1" dirty="0">
                <a:solidFill>
                  <a:srgbClr val="0070C0"/>
                </a:solidFill>
              </a:rPr>
              <a:t>considered</a:t>
            </a:r>
            <a:r>
              <a:rPr lang="en-US" dirty="0"/>
              <a:t>  by the </a:t>
            </a:r>
            <a:r>
              <a:rPr lang="en-US" b="1" dirty="0">
                <a:solidFill>
                  <a:srgbClr val="0070C0"/>
                </a:solidFill>
              </a:rPr>
              <a:t>Board</a:t>
            </a:r>
            <a:r>
              <a:rPr lang="en-US" dirty="0"/>
              <a:t> of </a:t>
            </a:r>
            <a:r>
              <a:rPr lang="en-US" b="1" dirty="0">
                <a:solidFill>
                  <a:srgbClr val="0070C0"/>
                </a:solidFill>
              </a:rPr>
              <a:t>Studies</a:t>
            </a:r>
            <a:r>
              <a:rPr lang="en-US" dirty="0"/>
              <a:t>, </a:t>
            </a:r>
            <a:r>
              <a:rPr lang="en-US" b="1" dirty="0">
                <a:solidFill>
                  <a:srgbClr val="0070C0"/>
                </a:solidFill>
              </a:rPr>
              <a:t>Faculty</a:t>
            </a:r>
            <a:r>
              <a:rPr lang="en-US" dirty="0"/>
              <a:t> </a:t>
            </a:r>
            <a:r>
              <a:rPr lang="en-US" b="1" dirty="0">
                <a:solidFill>
                  <a:srgbClr val="0070C0"/>
                </a:solidFill>
              </a:rPr>
              <a:t>Board</a:t>
            </a:r>
            <a:r>
              <a:rPr lang="en-US" dirty="0"/>
              <a:t>, and then </a:t>
            </a:r>
            <a:r>
              <a:rPr lang="en-US" b="1" dirty="0">
                <a:solidFill>
                  <a:srgbClr val="0070C0"/>
                </a:solidFill>
              </a:rPr>
              <a:t>University</a:t>
            </a:r>
            <a:r>
              <a:rPr lang="en-US" dirty="0"/>
              <a:t> </a:t>
            </a:r>
            <a:r>
              <a:rPr lang="en-US" b="1" dirty="0">
                <a:solidFill>
                  <a:srgbClr val="0070C0"/>
                </a:solidFill>
              </a:rPr>
              <a:t>Senate</a:t>
            </a:r>
            <a:r>
              <a:rPr lang="en-US" dirty="0"/>
              <a:t> before the </a:t>
            </a:r>
            <a:r>
              <a:rPr lang="en-US" b="1" dirty="0">
                <a:solidFill>
                  <a:srgbClr val="0070C0"/>
                </a:solidFill>
              </a:rPr>
              <a:t>FYP</a:t>
            </a:r>
            <a:r>
              <a:rPr lang="en-US" dirty="0"/>
              <a:t> </a:t>
            </a:r>
            <a:r>
              <a:rPr lang="en-US" b="1" dirty="0">
                <a:solidFill>
                  <a:srgbClr val="0070C0"/>
                </a:solidFill>
              </a:rPr>
              <a:t>submission</a:t>
            </a:r>
            <a:r>
              <a:rPr lang="en-US" dirty="0"/>
              <a:t> date.</a:t>
            </a:r>
          </a:p>
          <a:p>
            <a:pPr>
              <a:buClr>
                <a:srgbClr val="C00000"/>
              </a:buClr>
            </a:pPr>
            <a:r>
              <a:rPr lang="en-US" b="1" dirty="0">
                <a:solidFill>
                  <a:srgbClr val="0070C0"/>
                </a:solidFill>
              </a:rPr>
              <a:t>Requests</a:t>
            </a:r>
            <a:r>
              <a:rPr lang="en-US" dirty="0"/>
              <a:t> </a:t>
            </a:r>
            <a:r>
              <a:rPr lang="en-US" b="1" dirty="0">
                <a:solidFill>
                  <a:srgbClr val="0070C0"/>
                </a:solidFill>
              </a:rPr>
              <a:t>submitted</a:t>
            </a:r>
            <a:r>
              <a:rPr lang="en-US" dirty="0"/>
              <a:t> after the</a:t>
            </a:r>
            <a:r>
              <a:rPr lang="en-US" b="1" dirty="0">
                <a:solidFill>
                  <a:srgbClr val="0070C0"/>
                </a:solidFill>
              </a:rPr>
              <a:t> </a:t>
            </a:r>
            <a:r>
              <a:rPr lang="en-US" b="1" dirty="0">
                <a:solidFill>
                  <a:srgbClr val="7030A0"/>
                </a:solidFill>
              </a:rPr>
              <a:t>3rd March 2025 </a:t>
            </a:r>
            <a:r>
              <a:rPr lang="en-US" dirty="0"/>
              <a:t>may still be </a:t>
            </a:r>
            <a:r>
              <a:rPr lang="en-US" b="1" dirty="0">
                <a:solidFill>
                  <a:srgbClr val="0070C0"/>
                </a:solidFill>
              </a:rPr>
              <a:t>considered</a:t>
            </a:r>
            <a:r>
              <a:rPr lang="en-US" dirty="0"/>
              <a:t> but the </a:t>
            </a:r>
            <a:r>
              <a:rPr lang="en-US" b="1" dirty="0">
                <a:solidFill>
                  <a:srgbClr val="0070C0"/>
                </a:solidFill>
              </a:rPr>
              <a:t>risk</a:t>
            </a:r>
            <a:r>
              <a:rPr lang="en-US" dirty="0"/>
              <a:t> in </a:t>
            </a:r>
            <a:r>
              <a:rPr lang="en-US" b="1" dirty="0">
                <a:solidFill>
                  <a:srgbClr val="0070C0"/>
                </a:solidFill>
              </a:rPr>
              <a:t>then</a:t>
            </a:r>
            <a:r>
              <a:rPr lang="en-US" dirty="0"/>
              <a:t> </a:t>
            </a:r>
            <a:r>
              <a:rPr lang="en-US" b="1" dirty="0">
                <a:solidFill>
                  <a:srgbClr val="0070C0"/>
                </a:solidFill>
              </a:rPr>
              <a:t>solely </a:t>
            </a:r>
            <a:r>
              <a:rPr lang="en-US" dirty="0"/>
              <a:t>on the </a:t>
            </a:r>
            <a:r>
              <a:rPr lang="en-US" b="1" dirty="0">
                <a:solidFill>
                  <a:srgbClr val="0070C0"/>
                </a:solidFill>
              </a:rPr>
              <a:t>student</a:t>
            </a:r>
            <a:r>
              <a:rPr lang="en-US" dirty="0"/>
              <a:t>.</a:t>
            </a:r>
          </a:p>
          <a:p>
            <a:pPr>
              <a:buClr>
                <a:srgbClr val="C00000"/>
              </a:buClr>
            </a:pPr>
            <a:r>
              <a:rPr lang="en-US" dirty="0"/>
              <a:t>Do </a:t>
            </a:r>
            <a:r>
              <a:rPr lang="en-US" b="1" dirty="0">
                <a:solidFill>
                  <a:srgbClr val="0070C0"/>
                </a:solidFill>
              </a:rPr>
              <a:t>not</a:t>
            </a:r>
            <a:r>
              <a:rPr lang="en-US" dirty="0"/>
              <a:t> </a:t>
            </a:r>
            <a:r>
              <a:rPr lang="en-US" b="1" dirty="0">
                <a:solidFill>
                  <a:srgbClr val="0070C0"/>
                </a:solidFill>
              </a:rPr>
              <a:t>forget</a:t>
            </a:r>
            <a:r>
              <a:rPr lang="en-US" dirty="0"/>
              <a:t> about the </a:t>
            </a:r>
            <a:r>
              <a:rPr lang="en-US" b="1" dirty="0">
                <a:solidFill>
                  <a:srgbClr val="0070C0"/>
                </a:solidFill>
              </a:rPr>
              <a:t>long</a:t>
            </a:r>
            <a:r>
              <a:rPr lang="en-US" dirty="0"/>
              <a:t> </a:t>
            </a:r>
            <a:r>
              <a:rPr lang="en-US" b="1" dirty="0">
                <a:solidFill>
                  <a:srgbClr val="0070C0"/>
                </a:solidFill>
              </a:rPr>
              <a:t>abstract</a:t>
            </a:r>
            <a:r>
              <a:rPr lang="en-US" dirty="0"/>
              <a:t> for the </a:t>
            </a:r>
            <a:r>
              <a:rPr lang="en-US" b="1" dirty="0">
                <a:solidFill>
                  <a:srgbClr val="0070C0"/>
                </a:solidFill>
              </a:rPr>
              <a:t>FICT</a:t>
            </a:r>
            <a:r>
              <a:rPr lang="en-US" dirty="0"/>
              <a:t> </a:t>
            </a:r>
            <a:r>
              <a:rPr lang="en-US" b="1" dirty="0">
                <a:solidFill>
                  <a:srgbClr val="0070C0"/>
                </a:solidFill>
              </a:rPr>
              <a:t>exhibition</a:t>
            </a:r>
            <a:r>
              <a:rPr lang="en-US"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Rounded Corners 7">
            <a:extLst>
              <a:ext uri="{FF2B5EF4-FFF2-40B4-BE49-F238E27FC236}">
                <a16:creationId xmlns:a16="http://schemas.microsoft.com/office/drawing/2014/main" id="{26268C5F-DFF3-489F-9AB6-BE683E8D5519}"/>
              </a:ext>
            </a:extLst>
          </p:cNvPr>
          <p:cNvSpPr/>
          <p:nvPr/>
        </p:nvSpPr>
        <p:spPr>
          <a:xfrm>
            <a:off x="10043325" y="5723390"/>
            <a:ext cx="2028825" cy="9858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Dates might</a:t>
            </a:r>
          </a:p>
          <a:p>
            <a:pPr algn="ctr"/>
            <a:r>
              <a:rPr lang="en-US" sz="2400" b="1" dirty="0"/>
              <a:t>Change!</a:t>
            </a:r>
            <a:endParaRPr lang="en-GB" sz="2400" b="1" dirty="0"/>
          </a:p>
        </p:txBody>
      </p:sp>
      <p:sp>
        <p:nvSpPr>
          <p:cNvPr id="3" name="Slide Number Placeholder 2">
            <a:extLst>
              <a:ext uri="{FF2B5EF4-FFF2-40B4-BE49-F238E27FC236}">
                <a16:creationId xmlns:a16="http://schemas.microsoft.com/office/drawing/2014/main" id="{681E2E08-847C-5661-D349-36B34591FE04}"/>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12</a:t>
            </a:fld>
            <a:endParaRPr lang="en-US" sz="1100" b="1" dirty="0">
              <a:solidFill>
                <a:srgbClr val="C00000"/>
              </a:solidFill>
            </a:endParaRPr>
          </a:p>
        </p:txBody>
      </p:sp>
    </p:spTree>
    <p:extLst>
      <p:ext uri="{BB962C8B-B14F-4D97-AF65-F5344CB8AC3E}">
        <p14:creationId xmlns:p14="http://schemas.microsoft.com/office/powerpoint/2010/main" val="239712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Undergraduate Regulations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248436" cy="4328077"/>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GB" dirty="0"/>
              <a:t>The Undergraduate Regulations are available at:</a:t>
            </a:r>
            <a:br>
              <a:rPr lang="en-GB" dirty="0"/>
            </a:br>
            <a:r>
              <a:rPr lang="en-GB" dirty="0">
                <a:hlinkClick r:id="rId2"/>
              </a:rPr>
              <a:t>Undergraduate Regulations, 2019 (um.edu.mt)</a:t>
            </a:r>
            <a:endParaRPr lang="en-GB" dirty="0"/>
          </a:p>
          <a:p>
            <a:pPr>
              <a:buClr>
                <a:srgbClr val="C00000"/>
              </a:buClr>
            </a:pPr>
            <a:endParaRPr lang="en-GB" dirty="0"/>
          </a:p>
          <a:p>
            <a:pPr marL="0" indent="0">
              <a:buClr>
                <a:srgbClr val="C00000"/>
              </a:buClr>
              <a:buNone/>
            </a:pPr>
            <a:endParaRPr lang="en-GB" dirty="0"/>
          </a:p>
          <a:p>
            <a:pPr>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B4D5D0FC-CEB3-D6F8-E461-451376EE5BD7}"/>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13</a:t>
            </a:fld>
            <a:endParaRPr lang="en-US" sz="1100" b="1" dirty="0">
              <a:solidFill>
                <a:srgbClr val="C00000"/>
              </a:solidFill>
            </a:endParaRPr>
          </a:p>
        </p:txBody>
      </p:sp>
    </p:spTree>
    <p:extLst>
      <p:ext uri="{BB962C8B-B14F-4D97-AF65-F5344CB8AC3E}">
        <p14:creationId xmlns:p14="http://schemas.microsoft.com/office/powerpoint/2010/main" val="195020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Undergraduate Regulations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248436" cy="5129663"/>
          </a:xfrm>
          <a:prstGeom prst="rect">
            <a:avLst/>
          </a:prstGeom>
        </p:spPr>
        <p:txBody>
          <a:bodyPr vert="horz" lIns="121920" tIns="60960" rIns="121920" bIns="6096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Clr>
                <a:srgbClr val="C00000"/>
              </a:buClr>
              <a:buFont typeface="+mj-lt"/>
              <a:buAutoNum type="arabicParenR"/>
            </a:pPr>
            <a:r>
              <a:rPr lang="en-GB" dirty="0"/>
              <a:t>In the case of a Dissertation Study-Unit, the Board shall appoint a supervisor for each student, provided that if required a co-supervisor may also be appointed.</a:t>
            </a:r>
          </a:p>
          <a:p>
            <a:pPr marL="514350" indent="-514350">
              <a:buClr>
                <a:srgbClr val="C00000"/>
              </a:buClr>
              <a:buFont typeface="+mj-lt"/>
              <a:buAutoNum type="arabicParenR"/>
            </a:pPr>
            <a:r>
              <a:rPr lang="en-GB" dirty="0"/>
              <a:t>A supervisor shall not be related to a student by consanguinity or by affinity to the third degree inclusive or have a dual relationship with the student, as defined in the document approved by Senate entitled Consanguinity / Affinity / Dual Relationship Policy in relation to Examiners/Supervisors and Students.</a:t>
            </a:r>
          </a:p>
          <a:p>
            <a:pPr marL="514350" indent="-514350">
              <a:buClr>
                <a:srgbClr val="C00000"/>
              </a:buClr>
              <a:buFont typeface="+mj-lt"/>
              <a:buAutoNum type="arabicParenR"/>
            </a:pPr>
            <a:r>
              <a:rPr lang="en-GB" dirty="0"/>
              <a:t>Supervisors shall meet students regularly to review progress. Meetings may be substituted by other means of communication.</a:t>
            </a:r>
          </a:p>
          <a:p>
            <a:pPr marL="514350" indent="-514350">
              <a:buClr>
                <a:srgbClr val="C00000"/>
              </a:buClr>
              <a:buFont typeface="+mj-lt"/>
              <a:buAutoNum type="arabicParenR"/>
            </a:pPr>
            <a:r>
              <a:rPr lang="en-GB" dirty="0"/>
              <a:t>Supervisors are not responsible for proof-reading Dissertations. Neither is it their responsibility to ensure that Dissertations do not contain plagiarised parts.</a:t>
            </a:r>
          </a:p>
          <a:p>
            <a:pPr marL="514350" indent="-514350">
              <a:buClr>
                <a:srgbClr val="C00000"/>
              </a:buClr>
              <a:buFont typeface="+mj-lt"/>
              <a:buAutoNum type="arabicParenR"/>
            </a:pPr>
            <a:r>
              <a:rPr lang="en-GB" dirty="0"/>
              <a:t>If plagiarism is detected by a supervisor in drafts or in the final version of a dissertation prior to formal submission, the supervisor shall use discretion as to whether to reprimand the student and demand corrective action or to report the matter to the Assessment Disciplinary Board, depending on the gravity of the offence</a:t>
            </a:r>
          </a:p>
          <a:p>
            <a:pPr marL="0" indent="0">
              <a:buClr>
                <a:srgbClr val="C00000"/>
              </a:buClr>
              <a:buNone/>
            </a:pPr>
            <a:endParaRPr lang="en-GB" dirty="0"/>
          </a:p>
          <a:p>
            <a:pPr>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B4D5D0FC-CEB3-D6F8-E461-451376EE5BD7}"/>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14</a:t>
            </a:fld>
            <a:endParaRPr lang="en-US" sz="1100" b="1" dirty="0">
              <a:solidFill>
                <a:srgbClr val="C00000"/>
              </a:solidFill>
            </a:endParaRPr>
          </a:p>
        </p:txBody>
      </p:sp>
    </p:spTree>
    <p:extLst>
      <p:ext uri="{BB962C8B-B14F-4D97-AF65-F5344CB8AC3E}">
        <p14:creationId xmlns:p14="http://schemas.microsoft.com/office/powerpoint/2010/main" val="135347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Undergraduate Regulations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248436" cy="5721721"/>
          </a:xfrm>
          <a:prstGeom prst="rect">
            <a:avLst/>
          </a:prstGeom>
        </p:spPr>
        <p:txBody>
          <a:bodyPr vert="horz" lIns="121920" tIns="60960" rIns="121920" bIns="60960" rtlCol="0">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Clr>
                <a:srgbClr val="C00000"/>
              </a:buClr>
              <a:buFont typeface="+mj-lt"/>
              <a:buAutoNum type="arabicParenR" startAt="6"/>
            </a:pPr>
            <a:r>
              <a:rPr lang="en-GB" sz="5100" dirty="0"/>
              <a:t>The supervisor, or the supervisory team when a co-supervisor is appointed, shall be responsible for providing guidance to students under their care in the following areas:</a:t>
            </a:r>
          </a:p>
          <a:p>
            <a:pPr marL="0" indent="0">
              <a:buClr>
                <a:srgbClr val="C00000"/>
              </a:buClr>
              <a:buNone/>
            </a:pPr>
            <a:endParaRPr lang="en-GB" dirty="0"/>
          </a:p>
          <a:p>
            <a:pPr marL="914400" lvl="1" indent="-514350">
              <a:buClr>
                <a:srgbClr val="C00000"/>
              </a:buClr>
              <a:buFont typeface="+mj-lt"/>
              <a:buAutoNum type="alphaLcParenR"/>
            </a:pPr>
            <a:r>
              <a:rPr lang="en-GB" sz="4400" dirty="0"/>
              <a:t>assisting students to select and elaborate a research problem and to formulate a written proposal for their Dissertation</a:t>
            </a:r>
          </a:p>
          <a:p>
            <a:pPr marL="914400" lvl="1" indent="-514350">
              <a:buClr>
                <a:srgbClr val="C00000"/>
              </a:buClr>
              <a:buFont typeface="+mj-lt"/>
              <a:buAutoNum type="alphaLcParenR"/>
            </a:pPr>
            <a:r>
              <a:rPr lang="en-GB" sz="4400" dirty="0"/>
              <a:t>offering ideas and providing guidance and encouragement on the planning and progress of research, submission of the dissertation, and publication of results;</a:t>
            </a:r>
          </a:p>
          <a:p>
            <a:pPr marL="914400" lvl="1" indent="-514350">
              <a:buClr>
                <a:srgbClr val="C00000"/>
              </a:buClr>
              <a:buFont typeface="+mj-lt"/>
              <a:buAutoNum type="alphaLcParenR"/>
            </a:pPr>
            <a:r>
              <a:rPr lang="en-GB" sz="4400" dirty="0"/>
              <a:t>providing or arranging instruction in research methodology, including use of information technology;</a:t>
            </a:r>
          </a:p>
          <a:p>
            <a:pPr marL="914400" lvl="1" indent="-514350">
              <a:buClr>
                <a:srgbClr val="C00000"/>
              </a:buClr>
              <a:buFont typeface="+mj-lt"/>
              <a:buAutoNum type="alphaLcParenR"/>
            </a:pPr>
            <a:r>
              <a:rPr lang="en-GB" sz="4400" dirty="0"/>
              <a:t>guiding students in acquiring and improving appropriate generic skills, including written and oral communication, numeracy, decision-taking and organisational and management skills;</a:t>
            </a:r>
          </a:p>
          <a:p>
            <a:pPr marL="914400" lvl="1" indent="-514350">
              <a:buClr>
                <a:srgbClr val="C00000"/>
              </a:buClr>
              <a:buFont typeface="+mj-lt"/>
              <a:buAutoNum type="alphaLcParenR"/>
            </a:pPr>
            <a:r>
              <a:rPr lang="en-GB" sz="4400" dirty="0"/>
              <a:t>ensuring that the students are aware of the manner in which research results are reported and that they understand the implications of plagiarism and other unbecoming academic practices;</a:t>
            </a:r>
          </a:p>
          <a:p>
            <a:pPr marL="914400" lvl="1" indent="-514350">
              <a:buClr>
                <a:srgbClr val="C00000"/>
              </a:buClr>
              <a:buFont typeface="+mj-lt"/>
              <a:buAutoNum type="alphaLcParenR"/>
            </a:pPr>
            <a:r>
              <a:rPr lang="en-GB" sz="4400" dirty="0"/>
              <a:t>advise the student on the use of plagiarism detection software that is approved by the University; and</a:t>
            </a:r>
          </a:p>
          <a:p>
            <a:pPr marL="914400" lvl="1" indent="-514350">
              <a:buClr>
                <a:srgbClr val="C00000"/>
              </a:buClr>
              <a:buFont typeface="+mj-lt"/>
              <a:buAutoNum type="alphaLcParenR"/>
            </a:pPr>
            <a:r>
              <a:rPr lang="en-GB" sz="4400" dirty="0"/>
              <a:t>any other matters which require the attention of the Board or Senate.</a:t>
            </a:r>
            <a:endParaRPr lang="en-US" sz="3300"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B4D5D0FC-CEB3-D6F8-E461-451376EE5BD7}"/>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15</a:t>
            </a:fld>
            <a:endParaRPr lang="en-US" sz="1100" b="1" dirty="0">
              <a:solidFill>
                <a:srgbClr val="C00000"/>
              </a:solidFill>
            </a:endParaRPr>
          </a:p>
        </p:txBody>
      </p:sp>
    </p:spTree>
    <p:extLst>
      <p:ext uri="{BB962C8B-B14F-4D97-AF65-F5344CB8AC3E}">
        <p14:creationId xmlns:p14="http://schemas.microsoft.com/office/powerpoint/2010/main" val="320992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additive="base">
                                        <p:cTn id="1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additive="base">
                                        <p:cTn id="1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 calcmode="lin" valueType="num">
                                      <p:cBhvr additive="base">
                                        <p:cTn id="3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 calcmode="lin" valueType="num">
                                      <p:cBhvr additive="base">
                                        <p:cTn id="3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Other Matters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179042" cy="500509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b="1" dirty="0">
                <a:solidFill>
                  <a:srgbClr val="0070C0"/>
                </a:solidFill>
              </a:rPr>
              <a:t>Remember</a:t>
            </a:r>
            <a:r>
              <a:rPr lang="en-US" dirty="0"/>
              <a:t> that the </a:t>
            </a:r>
            <a:r>
              <a:rPr lang="en-US" b="1" dirty="0">
                <a:solidFill>
                  <a:srgbClr val="0070C0"/>
                </a:solidFill>
              </a:rPr>
              <a:t>Poster</a:t>
            </a:r>
            <a:r>
              <a:rPr lang="en-US" dirty="0"/>
              <a:t> is a </a:t>
            </a:r>
            <a:r>
              <a:rPr lang="en-US" b="1" dirty="0">
                <a:solidFill>
                  <a:srgbClr val="0070C0"/>
                </a:solidFill>
              </a:rPr>
              <a:t>deliverable</a:t>
            </a:r>
            <a:r>
              <a:rPr lang="en-US" dirty="0"/>
              <a:t> that is </a:t>
            </a:r>
            <a:r>
              <a:rPr lang="en-US" b="1" dirty="0">
                <a:solidFill>
                  <a:srgbClr val="0070C0"/>
                </a:solidFill>
              </a:rPr>
              <a:t>obligatory</a:t>
            </a:r>
            <a:r>
              <a:rPr lang="en-US" dirty="0"/>
              <a:t>.</a:t>
            </a:r>
          </a:p>
          <a:p>
            <a:pPr>
              <a:buClr>
                <a:srgbClr val="C00000"/>
              </a:buClr>
            </a:pPr>
            <a:r>
              <a:rPr lang="en-US" dirty="0"/>
              <a:t>The </a:t>
            </a:r>
            <a:r>
              <a:rPr lang="en-US" b="1" dirty="0">
                <a:solidFill>
                  <a:srgbClr val="0070C0"/>
                </a:solidFill>
              </a:rPr>
              <a:t>Poster</a:t>
            </a:r>
            <a:r>
              <a:rPr lang="en-US" dirty="0"/>
              <a:t> will be </a:t>
            </a:r>
            <a:r>
              <a:rPr lang="en-US" b="1" dirty="0">
                <a:solidFill>
                  <a:srgbClr val="0070C0"/>
                </a:solidFill>
              </a:rPr>
              <a:t>used</a:t>
            </a:r>
            <a:r>
              <a:rPr lang="en-US" dirty="0"/>
              <a:t> for the </a:t>
            </a:r>
            <a:r>
              <a:rPr lang="en-US" b="1" dirty="0">
                <a:solidFill>
                  <a:srgbClr val="0070C0"/>
                </a:solidFill>
              </a:rPr>
              <a:t>FICT</a:t>
            </a:r>
            <a:r>
              <a:rPr lang="en-US" dirty="0"/>
              <a:t> </a:t>
            </a:r>
            <a:r>
              <a:rPr lang="en-US" b="1" dirty="0">
                <a:solidFill>
                  <a:srgbClr val="0070C0"/>
                </a:solidFill>
              </a:rPr>
              <a:t>FYP</a:t>
            </a:r>
            <a:r>
              <a:rPr lang="en-US" dirty="0"/>
              <a:t> </a:t>
            </a:r>
            <a:r>
              <a:rPr lang="en-US" b="1" dirty="0">
                <a:solidFill>
                  <a:srgbClr val="0070C0"/>
                </a:solidFill>
              </a:rPr>
              <a:t>Exhibition</a:t>
            </a:r>
            <a:r>
              <a:rPr lang="en-US" dirty="0"/>
              <a:t>.</a:t>
            </a:r>
          </a:p>
          <a:p>
            <a:pPr>
              <a:buClr>
                <a:srgbClr val="C00000"/>
              </a:buClr>
            </a:pPr>
            <a:r>
              <a:rPr lang="en-US" dirty="0"/>
              <a:t>There are </a:t>
            </a:r>
            <a:r>
              <a:rPr lang="en-US" b="1" dirty="0">
                <a:solidFill>
                  <a:srgbClr val="0070C0"/>
                </a:solidFill>
              </a:rPr>
              <a:t>various</a:t>
            </a:r>
            <a:r>
              <a:rPr lang="en-US" dirty="0"/>
              <a:t> </a:t>
            </a:r>
            <a:r>
              <a:rPr lang="en-US" b="1" dirty="0">
                <a:solidFill>
                  <a:srgbClr val="0070C0"/>
                </a:solidFill>
              </a:rPr>
              <a:t>examples</a:t>
            </a:r>
            <a:r>
              <a:rPr lang="en-US" dirty="0"/>
              <a:t> of </a:t>
            </a:r>
            <a:r>
              <a:rPr lang="en-US" b="1" dirty="0">
                <a:solidFill>
                  <a:srgbClr val="0070C0"/>
                </a:solidFill>
              </a:rPr>
              <a:t>posters</a:t>
            </a:r>
            <a:r>
              <a:rPr lang="en-US" dirty="0"/>
              <a:t> in the </a:t>
            </a:r>
            <a:r>
              <a:rPr lang="en-US" b="1" dirty="0">
                <a:solidFill>
                  <a:srgbClr val="0070C0"/>
                </a:solidFill>
              </a:rPr>
              <a:t>corridors</a:t>
            </a:r>
            <a:r>
              <a:rPr lang="en-US" dirty="0"/>
              <a:t> of </a:t>
            </a:r>
            <a:r>
              <a:rPr lang="en-US" b="1" dirty="0">
                <a:solidFill>
                  <a:srgbClr val="0070C0"/>
                </a:solidFill>
              </a:rPr>
              <a:t>Block</a:t>
            </a:r>
            <a:r>
              <a:rPr lang="en-US" dirty="0"/>
              <a:t> </a:t>
            </a:r>
            <a:r>
              <a:rPr lang="en-US" b="1" dirty="0">
                <a:solidFill>
                  <a:srgbClr val="0070C0"/>
                </a:solidFill>
              </a:rPr>
              <a:t>A</a:t>
            </a:r>
            <a:r>
              <a:rPr lang="en-US" dirty="0"/>
              <a:t>, </a:t>
            </a:r>
            <a:r>
              <a:rPr lang="en-US" b="1" dirty="0">
                <a:solidFill>
                  <a:srgbClr val="0070C0"/>
                </a:solidFill>
              </a:rPr>
              <a:t>Level</a:t>
            </a:r>
            <a:r>
              <a:rPr lang="en-US" dirty="0"/>
              <a:t> </a:t>
            </a:r>
            <a:r>
              <a:rPr lang="en-US" b="1" dirty="0">
                <a:solidFill>
                  <a:srgbClr val="0070C0"/>
                </a:solidFill>
              </a:rPr>
              <a:t>1</a:t>
            </a:r>
            <a:r>
              <a:rPr lang="en-US" dirty="0"/>
              <a:t>.</a:t>
            </a:r>
          </a:p>
          <a:p>
            <a:pPr>
              <a:buClr>
                <a:srgbClr val="C00000"/>
              </a:buClr>
            </a:pPr>
            <a:r>
              <a:rPr lang="en-US" b="1" dirty="0">
                <a:solidFill>
                  <a:srgbClr val="0070C0"/>
                </a:solidFill>
              </a:rPr>
              <a:t>Faculty</a:t>
            </a:r>
            <a:r>
              <a:rPr lang="en-US" dirty="0"/>
              <a:t> </a:t>
            </a:r>
            <a:r>
              <a:rPr lang="en-US" b="1" dirty="0">
                <a:solidFill>
                  <a:srgbClr val="0070C0"/>
                </a:solidFill>
              </a:rPr>
              <a:t>templates</a:t>
            </a:r>
            <a:r>
              <a:rPr lang="en-US" dirty="0"/>
              <a:t> are </a:t>
            </a:r>
            <a:r>
              <a:rPr lang="en-US" b="1" dirty="0">
                <a:solidFill>
                  <a:srgbClr val="0070C0"/>
                </a:solidFill>
              </a:rPr>
              <a:t>available</a:t>
            </a:r>
            <a:r>
              <a:rPr lang="en-US" dirty="0"/>
              <a:t> for the </a:t>
            </a:r>
            <a:r>
              <a:rPr lang="en-US" b="1" dirty="0">
                <a:solidFill>
                  <a:srgbClr val="0070C0"/>
                </a:solidFill>
              </a:rPr>
              <a:t>FYP</a:t>
            </a:r>
            <a:r>
              <a:rPr lang="en-US" dirty="0"/>
              <a:t> </a:t>
            </a:r>
            <a:r>
              <a:rPr lang="en-US" b="1" dirty="0">
                <a:solidFill>
                  <a:srgbClr val="0070C0"/>
                </a:solidFill>
              </a:rPr>
              <a:t>document</a:t>
            </a:r>
            <a:r>
              <a:rPr lang="en-US" dirty="0"/>
              <a:t> and the </a:t>
            </a:r>
            <a:r>
              <a:rPr lang="en-US" b="1" dirty="0">
                <a:solidFill>
                  <a:srgbClr val="0070C0"/>
                </a:solidFill>
              </a:rPr>
              <a:t>Review</a:t>
            </a:r>
            <a:r>
              <a:rPr lang="en-US" dirty="0"/>
              <a:t> </a:t>
            </a:r>
            <a:r>
              <a:rPr lang="en-US" b="1" dirty="0">
                <a:solidFill>
                  <a:srgbClr val="0070C0"/>
                </a:solidFill>
              </a:rPr>
              <a:t>Paper</a:t>
            </a:r>
            <a:r>
              <a:rPr lang="en-US" dirty="0"/>
              <a:t> (</a:t>
            </a:r>
            <a:r>
              <a:rPr lang="en-US" b="1" dirty="0">
                <a:solidFill>
                  <a:srgbClr val="0070C0"/>
                </a:solidFill>
              </a:rPr>
              <a:t>Word</a:t>
            </a:r>
            <a:r>
              <a:rPr lang="en-US" dirty="0"/>
              <a:t> and </a:t>
            </a:r>
            <a:r>
              <a:rPr lang="en-US" b="1" dirty="0">
                <a:solidFill>
                  <a:srgbClr val="0070C0"/>
                </a:solidFill>
              </a:rPr>
              <a:t>LaTeX</a:t>
            </a:r>
            <a:r>
              <a:rPr lang="en-US" dirty="0"/>
              <a:t>).</a:t>
            </a:r>
          </a:p>
          <a:p>
            <a:pPr>
              <a:buClr>
                <a:srgbClr val="C00000"/>
              </a:buClr>
            </a:pPr>
            <a:r>
              <a:rPr lang="en-US" dirty="0"/>
              <a:t>The </a:t>
            </a:r>
            <a:r>
              <a:rPr lang="en-US" b="1" dirty="0">
                <a:solidFill>
                  <a:srgbClr val="0070C0"/>
                </a:solidFill>
              </a:rPr>
              <a:t>Faculty</a:t>
            </a:r>
            <a:r>
              <a:rPr lang="en-US" dirty="0"/>
              <a:t> also </a:t>
            </a:r>
            <a:r>
              <a:rPr lang="en-US" b="1" dirty="0">
                <a:solidFill>
                  <a:srgbClr val="0070C0"/>
                </a:solidFill>
              </a:rPr>
              <a:t>provides</a:t>
            </a:r>
            <a:r>
              <a:rPr lang="en-US" dirty="0"/>
              <a:t> a </a:t>
            </a:r>
            <a:r>
              <a:rPr lang="en-US" b="1" dirty="0">
                <a:solidFill>
                  <a:srgbClr val="0070C0"/>
                </a:solidFill>
              </a:rPr>
              <a:t>PowerPoint</a:t>
            </a:r>
            <a:r>
              <a:rPr lang="en-US" dirty="0"/>
              <a:t> </a:t>
            </a:r>
            <a:r>
              <a:rPr lang="en-US" b="1" dirty="0">
                <a:solidFill>
                  <a:srgbClr val="0070C0"/>
                </a:solidFill>
              </a:rPr>
              <a:t>template</a:t>
            </a:r>
            <a:r>
              <a:rPr lang="en-US" dirty="0"/>
              <a:t> for the </a:t>
            </a:r>
            <a:r>
              <a:rPr lang="en-US" b="1" dirty="0">
                <a:solidFill>
                  <a:srgbClr val="0070C0"/>
                </a:solidFill>
              </a:rPr>
              <a:t>poster</a:t>
            </a:r>
            <a:r>
              <a:rPr lang="en-US" dirty="0"/>
              <a:t>.</a:t>
            </a:r>
          </a:p>
          <a:p>
            <a:pPr>
              <a:buClr>
                <a:srgbClr val="C00000"/>
              </a:buClr>
            </a:pPr>
            <a:r>
              <a:rPr lang="en-US" dirty="0"/>
              <a:t>Again, </a:t>
            </a:r>
            <a:r>
              <a:rPr lang="en-US" b="1" dirty="0">
                <a:solidFill>
                  <a:srgbClr val="0070C0"/>
                </a:solidFill>
              </a:rPr>
              <a:t>remember</a:t>
            </a:r>
            <a:r>
              <a:rPr lang="en-US" dirty="0"/>
              <a:t> the </a:t>
            </a:r>
            <a:r>
              <a:rPr lang="en-US" b="1" dirty="0">
                <a:solidFill>
                  <a:srgbClr val="0070C0"/>
                </a:solidFill>
              </a:rPr>
              <a:t>Exhibition</a:t>
            </a:r>
            <a:r>
              <a:rPr lang="en-US" dirty="0"/>
              <a:t> </a:t>
            </a:r>
            <a:r>
              <a:rPr lang="en-US" b="1" dirty="0">
                <a:solidFill>
                  <a:srgbClr val="0070C0"/>
                </a:solidFill>
              </a:rPr>
              <a:t>Abstract</a:t>
            </a:r>
            <a:r>
              <a:rPr lang="en-US" dirty="0"/>
              <a:t>.</a:t>
            </a:r>
          </a:p>
          <a:p>
            <a:pPr marL="0" indent="0">
              <a:buClr>
                <a:srgbClr val="C00000"/>
              </a:buClr>
              <a:buNone/>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9E33D4B6-E5E4-7675-9ABD-7C452A2D25FC}"/>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16</a:t>
            </a:fld>
            <a:endParaRPr lang="en-US" sz="1100" b="1" dirty="0">
              <a:solidFill>
                <a:srgbClr val="C00000"/>
              </a:solidFill>
            </a:endParaRPr>
          </a:p>
        </p:txBody>
      </p:sp>
    </p:spTree>
    <p:extLst>
      <p:ext uri="{BB962C8B-B14F-4D97-AF65-F5344CB8AC3E}">
        <p14:creationId xmlns:p14="http://schemas.microsoft.com/office/powerpoint/2010/main" val="3965968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Other Matters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1179042" cy="500509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dirty="0"/>
              <a:t>When you </a:t>
            </a:r>
            <a:r>
              <a:rPr lang="en-US" b="1" dirty="0">
                <a:solidFill>
                  <a:srgbClr val="0070C0"/>
                </a:solidFill>
              </a:rPr>
              <a:t>encounter</a:t>
            </a:r>
            <a:r>
              <a:rPr lang="en-US" dirty="0"/>
              <a:t> </a:t>
            </a:r>
            <a:r>
              <a:rPr lang="en-US" b="1" dirty="0">
                <a:solidFill>
                  <a:srgbClr val="0070C0"/>
                </a:solidFill>
              </a:rPr>
              <a:t>problems</a:t>
            </a:r>
            <a:r>
              <a:rPr lang="en-US" dirty="0"/>
              <a:t> that </a:t>
            </a:r>
            <a:r>
              <a:rPr lang="en-US" b="1" dirty="0">
                <a:solidFill>
                  <a:srgbClr val="0070C0"/>
                </a:solidFill>
              </a:rPr>
              <a:t>cannot</a:t>
            </a:r>
            <a:r>
              <a:rPr lang="en-US" dirty="0"/>
              <a:t> be </a:t>
            </a:r>
            <a:r>
              <a:rPr lang="en-US" b="1" dirty="0">
                <a:solidFill>
                  <a:srgbClr val="0070C0"/>
                </a:solidFill>
              </a:rPr>
              <a:t>resolved</a:t>
            </a:r>
            <a:r>
              <a:rPr lang="en-US" dirty="0"/>
              <a:t> with your </a:t>
            </a:r>
            <a:r>
              <a:rPr lang="en-US" b="1" dirty="0">
                <a:solidFill>
                  <a:srgbClr val="0070C0"/>
                </a:solidFill>
              </a:rPr>
              <a:t>principal</a:t>
            </a:r>
            <a:r>
              <a:rPr lang="en-US" dirty="0"/>
              <a:t> </a:t>
            </a:r>
            <a:r>
              <a:rPr lang="en-US" b="1" dirty="0">
                <a:solidFill>
                  <a:srgbClr val="0070C0"/>
                </a:solidFill>
              </a:rPr>
              <a:t>supervisor</a:t>
            </a:r>
            <a:r>
              <a:rPr lang="en-US" dirty="0"/>
              <a:t>, do </a:t>
            </a:r>
            <a:r>
              <a:rPr lang="en-US" b="1" dirty="0">
                <a:solidFill>
                  <a:srgbClr val="0070C0"/>
                </a:solidFill>
              </a:rPr>
              <a:t>not</a:t>
            </a:r>
            <a:r>
              <a:rPr lang="en-US" dirty="0"/>
              <a:t> </a:t>
            </a:r>
            <a:r>
              <a:rPr lang="en-US" b="1" dirty="0">
                <a:solidFill>
                  <a:srgbClr val="0070C0"/>
                </a:solidFill>
              </a:rPr>
              <a:t>leave</a:t>
            </a:r>
            <a:r>
              <a:rPr lang="en-US" dirty="0"/>
              <a:t> it </a:t>
            </a:r>
            <a:r>
              <a:rPr lang="en-US" b="1" dirty="0">
                <a:solidFill>
                  <a:srgbClr val="0070C0"/>
                </a:solidFill>
              </a:rPr>
              <a:t>too</a:t>
            </a:r>
            <a:r>
              <a:rPr lang="en-US" dirty="0"/>
              <a:t> </a:t>
            </a:r>
            <a:r>
              <a:rPr lang="en-US" b="1" dirty="0">
                <a:solidFill>
                  <a:srgbClr val="0070C0"/>
                </a:solidFill>
              </a:rPr>
              <a:t>late</a:t>
            </a:r>
            <a:r>
              <a:rPr lang="en-US" dirty="0"/>
              <a:t> to </a:t>
            </a:r>
            <a:r>
              <a:rPr lang="en-US" b="1" dirty="0">
                <a:solidFill>
                  <a:srgbClr val="0070C0"/>
                </a:solidFill>
              </a:rPr>
              <a:t>escalate </a:t>
            </a:r>
            <a:r>
              <a:rPr lang="en-US" dirty="0"/>
              <a:t>to the </a:t>
            </a:r>
            <a:r>
              <a:rPr lang="en-US" b="1" dirty="0">
                <a:solidFill>
                  <a:srgbClr val="0070C0"/>
                </a:solidFill>
              </a:rPr>
              <a:t>Chair</a:t>
            </a:r>
            <a:r>
              <a:rPr lang="en-US" dirty="0"/>
              <a:t> of your </a:t>
            </a:r>
            <a:r>
              <a:rPr lang="en-US" b="1" dirty="0">
                <a:solidFill>
                  <a:srgbClr val="0070C0"/>
                </a:solidFill>
              </a:rPr>
              <a:t>degree</a:t>
            </a:r>
            <a:r>
              <a:rPr lang="en-US" dirty="0"/>
              <a:t> </a:t>
            </a:r>
            <a:r>
              <a:rPr lang="en-US" b="1" dirty="0" err="1">
                <a:solidFill>
                  <a:srgbClr val="0070C0"/>
                </a:solidFill>
              </a:rPr>
              <a:t>programme</a:t>
            </a:r>
            <a:r>
              <a:rPr lang="en-US" dirty="0"/>
              <a:t>.</a:t>
            </a:r>
          </a:p>
          <a:p>
            <a:pPr>
              <a:buClr>
                <a:srgbClr val="C00000"/>
              </a:buClr>
            </a:pPr>
            <a:r>
              <a:rPr lang="en-US" b="1" dirty="0">
                <a:solidFill>
                  <a:srgbClr val="7030A0"/>
                </a:solidFill>
              </a:rPr>
              <a:t>IMPORTANT</a:t>
            </a:r>
            <a:r>
              <a:rPr lang="en-US" dirty="0"/>
              <a:t> </a:t>
            </a:r>
            <a:r>
              <a:rPr lang="en-US" b="1" dirty="0">
                <a:solidFill>
                  <a:schemeClr val="bg1">
                    <a:lumMod val="65000"/>
                  </a:schemeClr>
                </a:solidFill>
              </a:rPr>
              <a:t>–</a:t>
            </a:r>
            <a:r>
              <a:rPr lang="en-US" dirty="0"/>
              <a:t> If you </a:t>
            </a:r>
            <a:r>
              <a:rPr lang="en-US" b="1" dirty="0">
                <a:solidFill>
                  <a:srgbClr val="0070C0"/>
                </a:solidFill>
              </a:rPr>
              <a:t>change</a:t>
            </a:r>
            <a:r>
              <a:rPr lang="en-US" dirty="0"/>
              <a:t> the </a:t>
            </a:r>
            <a:r>
              <a:rPr lang="en-US" b="1" dirty="0">
                <a:solidFill>
                  <a:srgbClr val="0070C0"/>
                </a:solidFill>
              </a:rPr>
              <a:t>topic</a:t>
            </a:r>
            <a:r>
              <a:rPr lang="en-US" dirty="0"/>
              <a:t> or </a:t>
            </a:r>
            <a:r>
              <a:rPr lang="en-US" b="1" dirty="0">
                <a:solidFill>
                  <a:srgbClr val="0070C0"/>
                </a:solidFill>
              </a:rPr>
              <a:t>even</a:t>
            </a:r>
            <a:r>
              <a:rPr lang="en-US" dirty="0"/>
              <a:t> the </a:t>
            </a:r>
            <a:r>
              <a:rPr lang="en-US" b="1" dirty="0">
                <a:solidFill>
                  <a:srgbClr val="0070C0"/>
                </a:solidFill>
              </a:rPr>
              <a:t>research</a:t>
            </a:r>
            <a:r>
              <a:rPr lang="en-US" dirty="0"/>
              <a:t> </a:t>
            </a:r>
            <a:r>
              <a:rPr lang="en-US" b="1" dirty="0">
                <a:solidFill>
                  <a:srgbClr val="0070C0"/>
                </a:solidFill>
              </a:rPr>
              <a:t>direction</a:t>
            </a:r>
            <a:r>
              <a:rPr lang="en-US" dirty="0"/>
              <a:t> you </a:t>
            </a:r>
            <a:r>
              <a:rPr lang="en-US" b="1" dirty="0">
                <a:solidFill>
                  <a:srgbClr val="0070C0"/>
                </a:solidFill>
              </a:rPr>
              <a:t>might</a:t>
            </a:r>
            <a:r>
              <a:rPr lang="en-US" dirty="0"/>
              <a:t> </a:t>
            </a:r>
            <a:r>
              <a:rPr lang="en-US" b="1" dirty="0">
                <a:solidFill>
                  <a:srgbClr val="0070C0"/>
                </a:solidFill>
              </a:rPr>
              <a:t>have</a:t>
            </a:r>
            <a:r>
              <a:rPr lang="en-US" dirty="0"/>
              <a:t> to </a:t>
            </a:r>
            <a:r>
              <a:rPr lang="en-US" b="1" dirty="0">
                <a:solidFill>
                  <a:srgbClr val="0070C0"/>
                </a:solidFill>
              </a:rPr>
              <a:t>resubmit</a:t>
            </a:r>
            <a:r>
              <a:rPr lang="en-US" dirty="0"/>
              <a:t> the </a:t>
            </a:r>
            <a:r>
              <a:rPr lang="en-US" b="1" dirty="0">
                <a:solidFill>
                  <a:srgbClr val="0070C0"/>
                </a:solidFill>
              </a:rPr>
              <a:t>FREC</a:t>
            </a:r>
            <a:r>
              <a:rPr lang="en-US" dirty="0"/>
              <a:t> </a:t>
            </a:r>
            <a:r>
              <a:rPr lang="en-US" b="1" dirty="0">
                <a:solidFill>
                  <a:srgbClr val="0070C0"/>
                </a:solidFill>
              </a:rPr>
              <a:t>form</a:t>
            </a:r>
            <a:r>
              <a:rPr lang="en-US"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E7458994-3BEF-AED9-10ED-B6633864DEA5}"/>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17</a:t>
            </a:fld>
            <a:endParaRPr lang="en-US" sz="1100" b="1" dirty="0">
              <a:solidFill>
                <a:srgbClr val="C00000"/>
              </a:solidFill>
            </a:endParaRPr>
          </a:p>
        </p:txBody>
      </p:sp>
    </p:spTree>
    <p:extLst>
      <p:ext uri="{BB962C8B-B14F-4D97-AF65-F5344CB8AC3E}">
        <p14:creationId xmlns:p14="http://schemas.microsoft.com/office/powerpoint/2010/main" val="3507233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2" descr="https://t3.ftcdn.net/jpg/02/92/36/76/240_F_292367633_TwzHFo2XLSSbcihgxESm2sKcQ0NlwrIG.jpg">
            <a:extLst>
              <a:ext uri="{FF2B5EF4-FFF2-40B4-BE49-F238E27FC236}">
                <a16:creationId xmlns:a16="http://schemas.microsoft.com/office/drawing/2014/main" id="{A3D9FC05-0F0D-4813-9B44-A8665F6B8C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3758" y="1064431"/>
            <a:ext cx="6124488" cy="22859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35C0DA57-A370-4E54-9B98-5E81C2232A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 y="6118799"/>
            <a:ext cx="834660" cy="739153"/>
          </a:xfrm>
          <a:prstGeom prst="rect">
            <a:avLst/>
          </a:prstGeom>
        </p:spPr>
      </p:pic>
      <p:pic>
        <p:nvPicPr>
          <p:cNvPr id="3074" name="Picture 2" descr="Some Questions To Consider If You&amp;#39;re Attending NetApp Insight | Pure  Storage Blog">
            <a:extLst>
              <a:ext uri="{FF2B5EF4-FFF2-40B4-BE49-F238E27FC236}">
                <a16:creationId xmlns:a16="http://schemas.microsoft.com/office/drawing/2014/main" id="{E7987CD9-C4FD-49CA-8D3F-32E6CAF57E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65460" y="5108574"/>
            <a:ext cx="2624137" cy="17494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For Sale) Final Year Project for IT/Computer Science Students | Lazada">
            <a:extLst>
              <a:ext uri="{FF2B5EF4-FFF2-40B4-BE49-F238E27FC236}">
                <a16:creationId xmlns:a16="http://schemas.microsoft.com/office/drawing/2014/main" id="{1C961CA3-E65A-427C-BFD9-F30DF84344D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2">
            <a:extLst>
              <a:ext uri="{FF2B5EF4-FFF2-40B4-BE49-F238E27FC236}">
                <a16:creationId xmlns:a16="http://schemas.microsoft.com/office/drawing/2014/main" id="{67E87512-0AA9-F9B2-FB8B-5D2D154A1E23}"/>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18</a:t>
            </a:fld>
            <a:endParaRPr lang="en-US" sz="1100" b="1" dirty="0">
              <a:solidFill>
                <a:srgbClr val="C00000"/>
              </a:solidFill>
            </a:endParaRPr>
          </a:p>
        </p:txBody>
      </p:sp>
    </p:spTree>
    <p:extLst>
      <p:ext uri="{BB962C8B-B14F-4D97-AF65-F5344CB8AC3E}">
        <p14:creationId xmlns:p14="http://schemas.microsoft.com/office/powerpoint/2010/main" val="272091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p:cTn id="7" dur="1000" fill="hold"/>
                                        <p:tgtEl>
                                          <p:spTgt spid="82946"/>
                                        </p:tgtEl>
                                        <p:attrNameLst>
                                          <p:attrName>ppt_w</p:attrName>
                                        </p:attrNameLst>
                                      </p:cBhvr>
                                      <p:tavLst>
                                        <p:tav tm="0">
                                          <p:val>
                                            <p:fltVal val="0"/>
                                          </p:val>
                                        </p:tav>
                                        <p:tav tm="100000">
                                          <p:val>
                                            <p:strVal val="#ppt_w"/>
                                          </p:val>
                                        </p:tav>
                                      </p:tavLst>
                                    </p:anim>
                                    <p:anim calcmode="lin" valueType="num">
                                      <p:cBhvr>
                                        <p:cTn id="8" dur="1000" fill="hold"/>
                                        <p:tgtEl>
                                          <p:spTgt spid="82946"/>
                                        </p:tgtEl>
                                        <p:attrNameLst>
                                          <p:attrName>ppt_h</p:attrName>
                                        </p:attrNameLst>
                                      </p:cBhvr>
                                      <p:tavLst>
                                        <p:tav tm="0">
                                          <p:val>
                                            <p:fltVal val="0"/>
                                          </p:val>
                                        </p:tav>
                                        <p:tav tm="100000">
                                          <p:val>
                                            <p:strVal val="#ppt_h"/>
                                          </p:val>
                                        </p:tav>
                                      </p:tavLst>
                                    </p:anim>
                                    <p:anim calcmode="lin" valueType="num">
                                      <p:cBhvr>
                                        <p:cTn id="9" dur="1000" fill="hold"/>
                                        <p:tgtEl>
                                          <p:spTgt spid="82946"/>
                                        </p:tgtEl>
                                        <p:attrNameLst>
                                          <p:attrName>style.rotation</p:attrName>
                                        </p:attrNameLst>
                                      </p:cBhvr>
                                      <p:tavLst>
                                        <p:tav tm="0">
                                          <p:val>
                                            <p:fltVal val="90"/>
                                          </p:val>
                                        </p:tav>
                                        <p:tav tm="100000">
                                          <p:val>
                                            <p:fltVal val="0"/>
                                          </p:val>
                                        </p:tav>
                                      </p:tavLst>
                                    </p:anim>
                                    <p:animEffect transition="in" filter="fade">
                                      <p:cBhvr>
                                        <p:cTn id="10" dur="1000"/>
                                        <p:tgtEl>
                                          <p:spTgt spid="82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CB and SD Boards of Studies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7999" y="1008000"/>
            <a:ext cx="10968489" cy="5332642"/>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buClr>
                <a:srgbClr val="C00000"/>
              </a:buClr>
              <a:buSzPct val="110000"/>
            </a:pPr>
            <a:r>
              <a:rPr lang="en-US" sz="2800" dirty="0"/>
              <a:t>The </a:t>
            </a:r>
            <a:r>
              <a:rPr lang="en-US" sz="2800" b="1" dirty="0">
                <a:solidFill>
                  <a:srgbClr val="0070C0"/>
                </a:solidFill>
              </a:rPr>
              <a:t>Boards</a:t>
            </a:r>
            <a:r>
              <a:rPr lang="en-US" sz="2800" dirty="0"/>
              <a:t> of </a:t>
            </a:r>
            <a:r>
              <a:rPr lang="en-US" sz="2800" b="1" dirty="0">
                <a:solidFill>
                  <a:srgbClr val="0070C0"/>
                </a:solidFill>
              </a:rPr>
              <a:t>Studies</a:t>
            </a:r>
            <a:r>
              <a:rPr lang="en-US" sz="2800" dirty="0"/>
              <a:t> are </a:t>
            </a:r>
            <a:r>
              <a:rPr lang="en-US" sz="2800" b="1" dirty="0">
                <a:solidFill>
                  <a:srgbClr val="0070C0"/>
                </a:solidFill>
              </a:rPr>
              <a:t>responsible</a:t>
            </a:r>
            <a:r>
              <a:rPr lang="en-US" sz="2800" dirty="0"/>
              <a:t> for </a:t>
            </a:r>
            <a:r>
              <a:rPr lang="en-US" sz="2800" b="1" dirty="0">
                <a:solidFill>
                  <a:srgbClr val="0070C0"/>
                </a:solidFill>
              </a:rPr>
              <a:t>academic</a:t>
            </a:r>
            <a:r>
              <a:rPr lang="en-US" sz="2800" dirty="0"/>
              <a:t> </a:t>
            </a:r>
            <a:r>
              <a:rPr lang="en-US" sz="2800" b="1" dirty="0">
                <a:solidFill>
                  <a:srgbClr val="0070C0"/>
                </a:solidFill>
              </a:rPr>
              <a:t>matters</a:t>
            </a:r>
            <a:r>
              <a:rPr lang="en-US" sz="2800" dirty="0"/>
              <a:t> related to the </a:t>
            </a:r>
            <a:r>
              <a:rPr lang="en-US" sz="2800" b="1" dirty="0">
                <a:solidFill>
                  <a:srgbClr val="0070C0"/>
                </a:solidFill>
              </a:rPr>
              <a:t>respective</a:t>
            </a:r>
            <a:r>
              <a:rPr lang="en-US" sz="2800" dirty="0"/>
              <a:t> </a:t>
            </a:r>
            <a:r>
              <a:rPr lang="en-US" sz="2800" b="1" dirty="0">
                <a:solidFill>
                  <a:srgbClr val="0070C0"/>
                </a:solidFill>
              </a:rPr>
              <a:t>degree</a:t>
            </a:r>
            <a:r>
              <a:rPr lang="en-US" sz="2800" dirty="0"/>
              <a:t> </a:t>
            </a:r>
            <a:r>
              <a:rPr lang="en-US" sz="2800" dirty="0" err="1"/>
              <a:t>programme</a:t>
            </a:r>
            <a:r>
              <a:rPr lang="en-US" sz="2800" dirty="0"/>
              <a:t>.</a:t>
            </a:r>
          </a:p>
          <a:p>
            <a:pPr>
              <a:spcBef>
                <a:spcPts val="0"/>
              </a:spcBef>
              <a:buClr>
                <a:srgbClr val="C00000"/>
              </a:buClr>
              <a:buSzPct val="110000"/>
            </a:pPr>
            <a:endParaRPr lang="en-US" sz="2800" dirty="0"/>
          </a:p>
          <a:p>
            <a:pPr>
              <a:spcBef>
                <a:spcPts val="0"/>
              </a:spcBef>
              <a:buClr>
                <a:srgbClr val="C00000"/>
              </a:buClr>
              <a:buSzPct val="110000"/>
            </a:pPr>
            <a:r>
              <a:rPr lang="en-US" sz="2800" dirty="0"/>
              <a:t>Board of Studies for </a:t>
            </a:r>
            <a:r>
              <a:rPr lang="en-US" sz="2800" b="1" dirty="0">
                <a:solidFill>
                  <a:schemeClr val="accent6">
                    <a:lumMod val="75000"/>
                  </a:schemeClr>
                </a:solidFill>
              </a:rPr>
              <a:t>Computing and Business</a:t>
            </a:r>
            <a:br>
              <a:rPr lang="en-US" sz="2800" dirty="0"/>
            </a:br>
            <a:r>
              <a:rPr lang="en-US" sz="2800" b="1" dirty="0">
                <a:solidFill>
                  <a:srgbClr val="7030A0"/>
                </a:solidFill>
              </a:rPr>
              <a:t>Peter </a:t>
            </a:r>
            <a:r>
              <a:rPr lang="en-US" sz="2800" b="1" dirty="0" err="1">
                <a:solidFill>
                  <a:srgbClr val="7030A0"/>
                </a:solidFill>
              </a:rPr>
              <a:t>Xuereb</a:t>
            </a:r>
            <a:br>
              <a:rPr lang="en-US" sz="2800" dirty="0"/>
            </a:br>
            <a:r>
              <a:rPr lang="en-US" sz="2800" dirty="0">
                <a:hlinkClick r:id="rId2"/>
              </a:rPr>
              <a:t>peter.xuereb@um.edu.mt</a:t>
            </a:r>
            <a:endParaRPr lang="en-US" sz="2800" dirty="0"/>
          </a:p>
          <a:p>
            <a:pPr>
              <a:spcBef>
                <a:spcPts val="0"/>
              </a:spcBef>
              <a:buClr>
                <a:srgbClr val="C00000"/>
              </a:buClr>
              <a:buSzPct val="110000"/>
            </a:pPr>
            <a:endParaRPr lang="en-US" sz="2800" dirty="0"/>
          </a:p>
          <a:p>
            <a:pPr>
              <a:spcBef>
                <a:spcPts val="0"/>
              </a:spcBef>
              <a:buClr>
                <a:srgbClr val="C00000"/>
              </a:buClr>
              <a:buSzPct val="110000"/>
            </a:pPr>
            <a:endParaRPr lang="en-US" sz="2800" dirty="0"/>
          </a:p>
          <a:p>
            <a:pPr>
              <a:spcBef>
                <a:spcPts val="0"/>
              </a:spcBef>
              <a:buClr>
                <a:srgbClr val="C00000"/>
              </a:buClr>
              <a:buSzPct val="110000"/>
            </a:pPr>
            <a:r>
              <a:rPr lang="en-US" sz="2800" dirty="0"/>
              <a:t>Board of Studies for </a:t>
            </a:r>
            <a:r>
              <a:rPr lang="en-US" sz="2800" b="1" dirty="0">
                <a:solidFill>
                  <a:schemeClr val="accent6">
                    <a:lumMod val="75000"/>
                  </a:schemeClr>
                </a:solidFill>
              </a:rPr>
              <a:t>Software Development</a:t>
            </a:r>
            <a:br>
              <a:rPr lang="en-US" sz="2800" dirty="0"/>
            </a:br>
            <a:r>
              <a:rPr lang="en-US" sz="2800" b="1" dirty="0">
                <a:solidFill>
                  <a:srgbClr val="7030A0"/>
                </a:solidFill>
              </a:rPr>
              <a:t>John Abela</a:t>
            </a:r>
            <a:br>
              <a:rPr lang="en-US" sz="2800" dirty="0"/>
            </a:br>
            <a:r>
              <a:rPr lang="en-US" sz="2800" dirty="0">
                <a:hlinkClick r:id="rId3"/>
              </a:rPr>
              <a:t>john.abela@um.edu.mt</a:t>
            </a:r>
            <a:endParaRPr lang="en-US" sz="2800" dirty="0"/>
          </a:p>
          <a:p>
            <a:pPr marL="0" indent="0">
              <a:spcBef>
                <a:spcPts val="0"/>
              </a:spcBef>
              <a:buClr>
                <a:srgbClr val="C00000"/>
              </a:buClr>
              <a:buNone/>
            </a:pPr>
            <a:endParaRPr lang="en-US" sz="2800" dirty="0"/>
          </a:p>
          <a:p>
            <a:pPr>
              <a:spcBef>
                <a:spcPts val="0"/>
              </a:spcBef>
              <a:buClr>
                <a:srgbClr val="C00000"/>
              </a:buClr>
            </a:pPr>
            <a:endParaRPr lang="en-US" sz="2800" dirty="0"/>
          </a:p>
          <a:p>
            <a:pPr>
              <a:spcBef>
                <a:spcPts val="0"/>
              </a:spcBef>
              <a:buClr>
                <a:srgbClr val="C00000"/>
              </a:buClr>
            </a:pPr>
            <a:endParaRPr lang="en-US" sz="2800" dirty="0"/>
          </a:p>
          <a:p>
            <a:pPr lvl="1">
              <a:spcBef>
                <a:spcPts val="0"/>
              </a:spcBef>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sp>
        <p:nvSpPr>
          <p:cNvPr id="14" name="Slide Number Placeholder 2">
            <a:extLst>
              <a:ext uri="{FF2B5EF4-FFF2-40B4-BE49-F238E27FC236}">
                <a16:creationId xmlns:a16="http://schemas.microsoft.com/office/drawing/2014/main" id="{00BF4C2D-1A16-412D-B533-840248A27A24}"/>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2</a:t>
            </a:fld>
            <a:endParaRPr lang="en-US" sz="1100" b="1" dirty="0">
              <a:solidFill>
                <a:srgbClr val="C00000"/>
              </a:solidFill>
            </a:endParaRPr>
          </a:p>
        </p:txBody>
      </p:sp>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8485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 calcmode="lin" valueType="num">
                                      <p:cBhvr additive="base">
                                        <p:cTn id="1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8000" y="180000"/>
            <a:ext cx="9360000" cy="648000"/>
          </a:xfrm>
        </p:spPr>
        <p:txBody>
          <a:bodyPr>
            <a:noAutofit/>
          </a:bodyPr>
          <a:lstStyle/>
          <a:p>
            <a:r>
              <a:rPr lang="en-US" b="1" dirty="0">
                <a:solidFill>
                  <a:srgbClr val="002060"/>
                </a:solidFill>
                <a:latin typeface="+mn-lt"/>
              </a:rPr>
              <a:t>Topics</a:t>
            </a:r>
          </a:p>
        </p:txBody>
      </p:sp>
      <p:sp>
        <p:nvSpPr>
          <p:cNvPr id="6" name="Content Placeholder 2"/>
          <p:cNvSpPr>
            <a:spLocks noGrp="1"/>
          </p:cNvSpPr>
          <p:nvPr>
            <p:ph idx="1"/>
          </p:nvPr>
        </p:nvSpPr>
        <p:spPr>
          <a:xfrm>
            <a:off x="648000" y="1680997"/>
            <a:ext cx="7234512" cy="4886557"/>
          </a:xfrm>
        </p:spPr>
        <p:txBody>
          <a:bodyPr>
            <a:normAutofit/>
          </a:bodyPr>
          <a:lstStyle/>
          <a:p>
            <a:pPr>
              <a:spcBef>
                <a:spcPts val="0"/>
              </a:spcBef>
              <a:buClr>
                <a:srgbClr val="C00000"/>
              </a:buClr>
            </a:pPr>
            <a:r>
              <a:rPr lang="en-US" b="1" dirty="0">
                <a:solidFill>
                  <a:srgbClr val="0070C0"/>
                </a:solidFill>
              </a:rPr>
              <a:t>FYP Stages</a:t>
            </a:r>
          </a:p>
          <a:p>
            <a:pPr>
              <a:spcBef>
                <a:spcPts val="0"/>
              </a:spcBef>
              <a:buClr>
                <a:srgbClr val="C00000"/>
              </a:buClr>
            </a:pPr>
            <a:r>
              <a:rPr lang="en-US" b="1" dirty="0">
                <a:solidFill>
                  <a:srgbClr val="0070C0"/>
                </a:solidFill>
              </a:rPr>
              <a:t>FREC Form</a:t>
            </a:r>
          </a:p>
          <a:p>
            <a:pPr>
              <a:spcBef>
                <a:spcPts val="0"/>
              </a:spcBef>
              <a:buClr>
                <a:srgbClr val="C00000"/>
              </a:buClr>
            </a:pPr>
            <a:r>
              <a:rPr lang="en-US" b="1" dirty="0">
                <a:solidFill>
                  <a:srgbClr val="0070C0"/>
                </a:solidFill>
              </a:rPr>
              <a:t>Form B</a:t>
            </a:r>
          </a:p>
          <a:p>
            <a:pPr>
              <a:spcBef>
                <a:spcPts val="0"/>
              </a:spcBef>
              <a:buClr>
                <a:srgbClr val="C00000"/>
              </a:buClr>
            </a:pPr>
            <a:r>
              <a:rPr lang="en-US" b="1" dirty="0">
                <a:solidFill>
                  <a:srgbClr val="0070C0"/>
                </a:solidFill>
              </a:rPr>
              <a:t>Progress Report</a:t>
            </a:r>
          </a:p>
          <a:p>
            <a:pPr>
              <a:spcBef>
                <a:spcPts val="0"/>
              </a:spcBef>
              <a:buClr>
                <a:srgbClr val="C00000"/>
              </a:buClr>
            </a:pPr>
            <a:r>
              <a:rPr lang="en-US" b="1" dirty="0">
                <a:solidFill>
                  <a:srgbClr val="0070C0"/>
                </a:solidFill>
              </a:rPr>
              <a:t>Submission &amp; Viva Voce</a:t>
            </a:r>
          </a:p>
          <a:p>
            <a:pPr>
              <a:spcBef>
                <a:spcPts val="0"/>
              </a:spcBef>
              <a:buClr>
                <a:srgbClr val="C00000"/>
              </a:buClr>
            </a:pPr>
            <a:r>
              <a:rPr lang="en-US" b="1" dirty="0">
                <a:solidFill>
                  <a:srgbClr val="0070C0"/>
                </a:solidFill>
              </a:rPr>
              <a:t>Guidelines and Addendum</a:t>
            </a:r>
          </a:p>
          <a:p>
            <a:pPr>
              <a:spcBef>
                <a:spcPts val="0"/>
              </a:spcBef>
              <a:buClr>
                <a:srgbClr val="C00000"/>
              </a:buClr>
            </a:pPr>
            <a:r>
              <a:rPr lang="en-US" b="1" dirty="0">
                <a:solidFill>
                  <a:srgbClr val="0070C0"/>
                </a:solidFill>
              </a:rPr>
              <a:t>FYP Document Format</a:t>
            </a:r>
          </a:p>
          <a:p>
            <a:pPr>
              <a:spcBef>
                <a:spcPts val="0"/>
              </a:spcBef>
              <a:buClr>
                <a:srgbClr val="C00000"/>
              </a:buClr>
            </a:pPr>
            <a:r>
              <a:rPr lang="en-US" b="1" dirty="0">
                <a:solidFill>
                  <a:srgbClr val="0070C0"/>
                </a:solidFill>
              </a:rPr>
              <a:t>Review Paper (CB only)</a:t>
            </a:r>
          </a:p>
          <a:p>
            <a:pPr>
              <a:spcBef>
                <a:spcPts val="0"/>
              </a:spcBef>
              <a:buClr>
                <a:srgbClr val="C00000"/>
              </a:buClr>
            </a:pPr>
            <a:r>
              <a:rPr lang="en-US" b="1" dirty="0">
                <a:solidFill>
                  <a:srgbClr val="0070C0"/>
                </a:solidFill>
              </a:rPr>
              <a:t>Student Requests</a:t>
            </a:r>
          </a:p>
          <a:p>
            <a:pPr>
              <a:spcBef>
                <a:spcPts val="0"/>
              </a:spcBef>
              <a:buClr>
                <a:srgbClr val="C00000"/>
              </a:buClr>
            </a:pPr>
            <a:r>
              <a:rPr lang="en-US" b="1" dirty="0">
                <a:solidFill>
                  <a:srgbClr val="0070C0"/>
                </a:solidFill>
              </a:rPr>
              <a:t>Other Matters</a:t>
            </a:r>
          </a:p>
          <a:p>
            <a:pPr>
              <a:spcBef>
                <a:spcPts val="0"/>
              </a:spcBef>
              <a:buClr>
                <a:srgbClr val="C00000"/>
              </a:buClr>
            </a:pPr>
            <a:endParaRPr lang="en-US" dirty="0"/>
          </a:p>
        </p:txBody>
      </p:sp>
      <p:pic>
        <p:nvPicPr>
          <p:cNvPr id="9" name="Picture 8">
            <a:extLst>
              <a:ext uri="{FF2B5EF4-FFF2-40B4-BE49-F238E27FC236}">
                <a16:creationId xmlns:a16="http://schemas.microsoft.com/office/drawing/2014/main" id="{D34F6DEA-61CA-4B57-A6FA-E9406099E9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2050" name="Picture 2" descr="No photo description available.">
            <a:extLst>
              <a:ext uri="{FF2B5EF4-FFF2-40B4-BE49-F238E27FC236}">
                <a16:creationId xmlns:a16="http://schemas.microsoft.com/office/drawing/2014/main" id="{ADE1162A-8D7C-4025-BFC9-7FD85C33F9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8380" y="1187513"/>
            <a:ext cx="6250679" cy="474318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For Sale) Final Year Project for IT/Computer Science Students | Lazada">
            <a:extLst>
              <a:ext uri="{FF2B5EF4-FFF2-40B4-BE49-F238E27FC236}">
                <a16:creationId xmlns:a16="http://schemas.microsoft.com/office/drawing/2014/main" id="{B0DE327E-4974-470C-B3ED-786C24BF44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2">
            <a:extLst>
              <a:ext uri="{FF2B5EF4-FFF2-40B4-BE49-F238E27FC236}">
                <a16:creationId xmlns:a16="http://schemas.microsoft.com/office/drawing/2014/main" id="{27E7C55B-380D-EC15-8AA0-4D6210BE56AB}"/>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3</a:t>
            </a:fld>
            <a:endParaRPr lang="en-US" sz="1100" b="1" dirty="0">
              <a:solidFill>
                <a:srgbClr val="C00000"/>
              </a:solidFill>
            </a:endParaRPr>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3" presetClass="entr" presetSubtype="16" fill="hold" nodeType="after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p:cTn id="12" dur="500" fill="hold"/>
                                        <p:tgtEl>
                                          <p:spTgt spid="2050"/>
                                        </p:tgtEl>
                                        <p:attrNameLst>
                                          <p:attrName>ppt_w</p:attrName>
                                        </p:attrNameLst>
                                      </p:cBhvr>
                                      <p:tavLst>
                                        <p:tav tm="0">
                                          <p:val>
                                            <p:fltVal val="0"/>
                                          </p:val>
                                        </p:tav>
                                        <p:tav tm="100000">
                                          <p:val>
                                            <p:strVal val="#ppt_w"/>
                                          </p:val>
                                        </p:tav>
                                      </p:tavLst>
                                    </p:anim>
                                    <p:anim calcmode="lin" valueType="num">
                                      <p:cBhvr>
                                        <p:cTn id="13" dur="500" fill="hold"/>
                                        <p:tgtEl>
                                          <p:spTgt spid="2050"/>
                                        </p:tgtEl>
                                        <p:attrNameLst>
                                          <p:attrName>ppt_h</p:attrName>
                                        </p:attrNameLst>
                                      </p:cBhvr>
                                      <p:tavLst>
                                        <p:tav tm="0">
                                          <p:val>
                                            <p:fltVal val="0"/>
                                          </p:val>
                                        </p:tav>
                                        <p:tav tm="100000">
                                          <p:val>
                                            <p:strVal val="#ppt_h"/>
                                          </p:val>
                                        </p:tav>
                                      </p:tavLst>
                                    </p:anim>
                                    <p:animEffect transition="in" filter="fade">
                                      <p:cBhvr>
                                        <p:cTn id="14" dur="500"/>
                                        <p:tgtEl>
                                          <p:spTgt spid="2050"/>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anim calcmode="lin" valueType="num">
                                      <p:cBhvr additive="base">
                                        <p:cTn id="43"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6" end="6"/>
                                            </p:txEl>
                                          </p:spTgt>
                                        </p:tgtEl>
                                        <p:attrNameLst>
                                          <p:attrName>style.visibility</p:attrName>
                                        </p:attrNameLst>
                                      </p:cBhvr>
                                      <p:to>
                                        <p:strVal val="visible"/>
                                      </p:to>
                                    </p:set>
                                    <p:anim calcmode="lin" valueType="num">
                                      <p:cBhvr additive="base">
                                        <p:cTn id="4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7" end="7"/>
                                            </p:txEl>
                                          </p:spTgt>
                                        </p:tgtEl>
                                        <p:attrNameLst>
                                          <p:attrName>style.visibility</p:attrName>
                                        </p:attrNameLst>
                                      </p:cBhvr>
                                      <p:to>
                                        <p:strVal val="visible"/>
                                      </p:to>
                                    </p:set>
                                    <p:anim calcmode="lin" valueType="num">
                                      <p:cBhvr additive="base">
                                        <p:cTn id="5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8" end="8"/>
                                            </p:txEl>
                                          </p:spTgt>
                                        </p:tgtEl>
                                        <p:attrNameLst>
                                          <p:attrName>style.visibility</p:attrName>
                                        </p:attrNameLst>
                                      </p:cBhvr>
                                      <p:to>
                                        <p:strVal val="visible"/>
                                      </p:to>
                                    </p:set>
                                    <p:anim calcmode="lin" valueType="num">
                                      <p:cBhvr additive="base">
                                        <p:cTn id="6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9" end="9"/>
                                            </p:txEl>
                                          </p:spTgt>
                                        </p:tgtEl>
                                        <p:attrNameLst>
                                          <p:attrName>style.visibility</p:attrName>
                                        </p:attrNameLst>
                                      </p:cBhvr>
                                      <p:to>
                                        <p:strVal val="visible"/>
                                      </p:to>
                                    </p:set>
                                    <p:anim calcmode="lin" valueType="num">
                                      <p:cBhvr additive="base">
                                        <p:cTn id="67"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FYP Stages</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29527" y="814038"/>
            <a:ext cx="10968489" cy="5332642"/>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buClr>
                <a:srgbClr val="C00000"/>
              </a:buClr>
            </a:pPr>
            <a:r>
              <a:rPr lang="en-US" sz="2800" b="1" dirty="0">
                <a:solidFill>
                  <a:srgbClr val="7030A0"/>
                </a:solidFill>
              </a:rPr>
              <a:t>Stage 1 – Background and Literature Review</a:t>
            </a:r>
          </a:p>
          <a:p>
            <a:pPr lvl="1">
              <a:spcBef>
                <a:spcPts val="0"/>
              </a:spcBef>
              <a:buClr>
                <a:srgbClr val="C00000"/>
              </a:buClr>
            </a:pPr>
            <a:r>
              <a:rPr lang="en-US" dirty="0"/>
              <a:t>This will </a:t>
            </a:r>
            <a:r>
              <a:rPr lang="en-US" b="1" dirty="0">
                <a:solidFill>
                  <a:srgbClr val="0070C0"/>
                </a:solidFill>
              </a:rPr>
              <a:t>contain</a:t>
            </a:r>
            <a:r>
              <a:rPr lang="en-US" dirty="0"/>
              <a:t> a </a:t>
            </a:r>
            <a:r>
              <a:rPr lang="en-US" b="1" dirty="0">
                <a:solidFill>
                  <a:srgbClr val="0070C0"/>
                </a:solidFill>
              </a:rPr>
              <a:t>background</a:t>
            </a:r>
            <a:r>
              <a:rPr lang="en-US" dirty="0"/>
              <a:t> </a:t>
            </a:r>
            <a:r>
              <a:rPr lang="en-US" b="1" dirty="0">
                <a:solidFill>
                  <a:srgbClr val="0070C0"/>
                </a:solidFill>
              </a:rPr>
              <a:t>section</a:t>
            </a:r>
            <a:r>
              <a:rPr lang="en-US" dirty="0"/>
              <a:t> (an </a:t>
            </a:r>
            <a:r>
              <a:rPr lang="en-US" b="1" dirty="0">
                <a:solidFill>
                  <a:srgbClr val="0070C0"/>
                </a:solidFill>
              </a:rPr>
              <a:t>explanation</a:t>
            </a:r>
            <a:r>
              <a:rPr lang="en-US" dirty="0"/>
              <a:t> of the </a:t>
            </a:r>
            <a:r>
              <a:rPr lang="en-US" b="1" dirty="0">
                <a:solidFill>
                  <a:srgbClr val="0070C0"/>
                </a:solidFill>
              </a:rPr>
              <a:t>main</a:t>
            </a:r>
            <a:r>
              <a:rPr lang="en-US" dirty="0"/>
              <a:t> </a:t>
            </a:r>
            <a:r>
              <a:rPr lang="en-US" b="1" dirty="0">
                <a:solidFill>
                  <a:srgbClr val="0070C0"/>
                </a:solidFill>
              </a:rPr>
              <a:t>ideas</a:t>
            </a:r>
            <a:r>
              <a:rPr lang="en-US" dirty="0"/>
              <a:t>, </a:t>
            </a:r>
            <a:r>
              <a:rPr lang="en-US" b="1" dirty="0">
                <a:solidFill>
                  <a:srgbClr val="0070C0"/>
                </a:solidFill>
              </a:rPr>
              <a:t>concepts</a:t>
            </a:r>
            <a:r>
              <a:rPr lang="en-US" dirty="0"/>
              <a:t>, </a:t>
            </a:r>
            <a:r>
              <a:rPr lang="en-US" b="1" dirty="0">
                <a:solidFill>
                  <a:srgbClr val="0070C0"/>
                </a:solidFill>
              </a:rPr>
              <a:t>techniques</a:t>
            </a:r>
            <a:r>
              <a:rPr lang="en-US" dirty="0"/>
              <a:t>, and </a:t>
            </a:r>
            <a:r>
              <a:rPr lang="en-US" b="1" dirty="0">
                <a:solidFill>
                  <a:srgbClr val="0070C0"/>
                </a:solidFill>
              </a:rPr>
              <a:t>theory</a:t>
            </a:r>
            <a:r>
              <a:rPr lang="en-US" dirty="0"/>
              <a:t> used in </a:t>
            </a:r>
            <a:r>
              <a:rPr lang="en-US" b="1" dirty="0">
                <a:solidFill>
                  <a:srgbClr val="0070C0"/>
                </a:solidFill>
              </a:rPr>
              <a:t>your</a:t>
            </a:r>
            <a:r>
              <a:rPr lang="en-US" dirty="0"/>
              <a:t> </a:t>
            </a:r>
            <a:r>
              <a:rPr lang="en-US" b="1" dirty="0">
                <a:solidFill>
                  <a:srgbClr val="0070C0"/>
                </a:solidFill>
              </a:rPr>
              <a:t>work</a:t>
            </a:r>
            <a:r>
              <a:rPr lang="en-US" dirty="0"/>
              <a:t>) and a </a:t>
            </a:r>
            <a:r>
              <a:rPr lang="en-US" b="1" dirty="0">
                <a:solidFill>
                  <a:srgbClr val="0070C0"/>
                </a:solidFill>
              </a:rPr>
              <a:t>literature</a:t>
            </a:r>
            <a:r>
              <a:rPr lang="en-US" dirty="0"/>
              <a:t> </a:t>
            </a:r>
            <a:r>
              <a:rPr lang="en-US" b="1" dirty="0">
                <a:solidFill>
                  <a:srgbClr val="0070C0"/>
                </a:solidFill>
              </a:rPr>
              <a:t>review</a:t>
            </a:r>
            <a:r>
              <a:rPr lang="en-US" dirty="0"/>
              <a:t> (a </a:t>
            </a:r>
            <a:r>
              <a:rPr lang="en-US" b="1" dirty="0">
                <a:solidFill>
                  <a:srgbClr val="0070C0"/>
                </a:solidFill>
              </a:rPr>
              <a:t>comprehensive</a:t>
            </a:r>
            <a:r>
              <a:rPr lang="en-US" dirty="0"/>
              <a:t> </a:t>
            </a:r>
            <a:r>
              <a:rPr lang="en-US" b="1" dirty="0">
                <a:solidFill>
                  <a:srgbClr val="0070C0"/>
                </a:solidFill>
              </a:rPr>
              <a:t>survey</a:t>
            </a:r>
            <a:r>
              <a:rPr lang="en-US" dirty="0"/>
              <a:t> of the </a:t>
            </a:r>
            <a:r>
              <a:rPr lang="en-US" b="1" dirty="0">
                <a:solidFill>
                  <a:srgbClr val="0070C0"/>
                </a:solidFill>
              </a:rPr>
              <a:t>main</a:t>
            </a:r>
            <a:r>
              <a:rPr lang="en-US" dirty="0"/>
              <a:t> </a:t>
            </a:r>
            <a:r>
              <a:rPr lang="en-US" b="1" dirty="0">
                <a:solidFill>
                  <a:srgbClr val="0070C0"/>
                </a:solidFill>
              </a:rPr>
              <a:t>academic</a:t>
            </a:r>
            <a:r>
              <a:rPr lang="en-US" dirty="0"/>
              <a:t> </a:t>
            </a:r>
            <a:r>
              <a:rPr lang="en-US" b="1" dirty="0">
                <a:solidFill>
                  <a:srgbClr val="0070C0"/>
                </a:solidFill>
              </a:rPr>
              <a:t>works</a:t>
            </a:r>
            <a:r>
              <a:rPr lang="en-US" dirty="0"/>
              <a:t> in the area).</a:t>
            </a:r>
          </a:p>
          <a:p>
            <a:pPr>
              <a:spcBef>
                <a:spcPts val="0"/>
              </a:spcBef>
              <a:buClr>
                <a:srgbClr val="C00000"/>
              </a:buClr>
            </a:pPr>
            <a:r>
              <a:rPr lang="en-US" sz="2800" b="1" dirty="0">
                <a:solidFill>
                  <a:srgbClr val="7030A0"/>
                </a:solidFill>
              </a:rPr>
              <a:t>Stage 2 – The Artefact</a:t>
            </a:r>
          </a:p>
          <a:p>
            <a:pPr lvl="1">
              <a:spcBef>
                <a:spcPts val="0"/>
              </a:spcBef>
              <a:buClr>
                <a:srgbClr val="C00000"/>
              </a:buClr>
            </a:pPr>
            <a:r>
              <a:rPr lang="en-US" b="1" dirty="0">
                <a:solidFill>
                  <a:srgbClr val="0070C0"/>
                </a:solidFill>
              </a:rPr>
              <a:t>Various</a:t>
            </a:r>
            <a:r>
              <a:rPr lang="en-US" dirty="0"/>
              <a:t> </a:t>
            </a:r>
            <a:r>
              <a:rPr lang="en-US" b="1" dirty="0">
                <a:solidFill>
                  <a:srgbClr val="0070C0"/>
                </a:solidFill>
              </a:rPr>
              <a:t>chapters</a:t>
            </a:r>
            <a:r>
              <a:rPr lang="en-US" dirty="0"/>
              <a:t> that </a:t>
            </a:r>
            <a:r>
              <a:rPr lang="en-US" b="1" dirty="0">
                <a:solidFill>
                  <a:srgbClr val="0070C0"/>
                </a:solidFill>
              </a:rPr>
              <a:t>describe</a:t>
            </a:r>
            <a:r>
              <a:rPr lang="en-US" dirty="0"/>
              <a:t> the </a:t>
            </a:r>
            <a:r>
              <a:rPr lang="en-US" b="1" dirty="0">
                <a:solidFill>
                  <a:srgbClr val="0070C0"/>
                </a:solidFill>
              </a:rPr>
              <a:t>methodology</a:t>
            </a:r>
            <a:r>
              <a:rPr lang="en-US" dirty="0"/>
              <a:t>, </a:t>
            </a:r>
            <a:r>
              <a:rPr lang="en-US" b="1" dirty="0">
                <a:solidFill>
                  <a:srgbClr val="0070C0"/>
                </a:solidFill>
              </a:rPr>
              <a:t>design</a:t>
            </a:r>
            <a:r>
              <a:rPr lang="en-US" dirty="0"/>
              <a:t>, </a:t>
            </a:r>
            <a:r>
              <a:rPr lang="en-US" b="1" dirty="0">
                <a:solidFill>
                  <a:srgbClr val="0070C0"/>
                </a:solidFill>
              </a:rPr>
              <a:t>implementation</a:t>
            </a:r>
            <a:r>
              <a:rPr lang="en-US" dirty="0"/>
              <a:t>, </a:t>
            </a:r>
            <a:r>
              <a:rPr lang="en-US" b="1" dirty="0">
                <a:solidFill>
                  <a:srgbClr val="0070C0"/>
                </a:solidFill>
              </a:rPr>
              <a:t>testing</a:t>
            </a:r>
            <a:r>
              <a:rPr lang="en-US" dirty="0"/>
              <a:t>, </a:t>
            </a:r>
            <a:r>
              <a:rPr lang="en-US" b="1" dirty="0">
                <a:solidFill>
                  <a:srgbClr val="0070C0"/>
                </a:solidFill>
              </a:rPr>
              <a:t>experimentation</a:t>
            </a:r>
            <a:r>
              <a:rPr lang="en-US" dirty="0"/>
              <a:t>, </a:t>
            </a:r>
            <a:r>
              <a:rPr lang="en-US" b="1" dirty="0">
                <a:solidFill>
                  <a:srgbClr val="0070C0"/>
                </a:solidFill>
              </a:rPr>
              <a:t>evaluation</a:t>
            </a:r>
            <a:r>
              <a:rPr lang="en-US" dirty="0"/>
              <a:t>, and </a:t>
            </a:r>
            <a:r>
              <a:rPr lang="en-US" b="1" dirty="0">
                <a:solidFill>
                  <a:srgbClr val="0070C0"/>
                </a:solidFill>
              </a:rPr>
              <a:t>conclusions</a:t>
            </a:r>
            <a:r>
              <a:rPr lang="en-US" dirty="0"/>
              <a:t> (including </a:t>
            </a:r>
            <a:r>
              <a:rPr lang="en-US" b="1" dirty="0">
                <a:solidFill>
                  <a:srgbClr val="0070C0"/>
                </a:solidFill>
              </a:rPr>
              <a:t>future</a:t>
            </a:r>
            <a:r>
              <a:rPr lang="en-US" dirty="0"/>
              <a:t> </a:t>
            </a:r>
            <a:r>
              <a:rPr lang="en-US" b="1" dirty="0">
                <a:solidFill>
                  <a:srgbClr val="0070C0"/>
                </a:solidFill>
              </a:rPr>
              <a:t>work</a:t>
            </a:r>
            <a:r>
              <a:rPr lang="en-US" dirty="0"/>
              <a:t>) of the </a:t>
            </a:r>
            <a:r>
              <a:rPr lang="en-US" b="1" dirty="0">
                <a:solidFill>
                  <a:srgbClr val="0070C0"/>
                </a:solidFill>
              </a:rPr>
              <a:t>work</a:t>
            </a:r>
            <a:r>
              <a:rPr lang="en-US" dirty="0"/>
              <a:t> </a:t>
            </a:r>
            <a:r>
              <a:rPr lang="en-US" b="1" dirty="0">
                <a:solidFill>
                  <a:srgbClr val="0070C0"/>
                </a:solidFill>
              </a:rPr>
              <a:t>related</a:t>
            </a:r>
            <a:r>
              <a:rPr lang="en-US" dirty="0"/>
              <a:t> to the </a:t>
            </a:r>
            <a:r>
              <a:rPr lang="en-US" b="1" dirty="0">
                <a:solidFill>
                  <a:srgbClr val="0070C0"/>
                </a:solidFill>
              </a:rPr>
              <a:t>chosen</a:t>
            </a:r>
            <a:r>
              <a:rPr lang="en-US" dirty="0"/>
              <a:t> area and </a:t>
            </a:r>
            <a:r>
              <a:rPr lang="en-US" b="1" dirty="0">
                <a:solidFill>
                  <a:srgbClr val="0070C0"/>
                </a:solidFill>
              </a:rPr>
              <a:t>artefact</a:t>
            </a:r>
            <a:r>
              <a:rPr lang="en-US" dirty="0"/>
              <a:t>. Also </a:t>
            </a:r>
            <a:r>
              <a:rPr lang="en-US" b="1" dirty="0">
                <a:solidFill>
                  <a:srgbClr val="0070C0"/>
                </a:solidFill>
              </a:rPr>
              <a:t>includes</a:t>
            </a:r>
            <a:r>
              <a:rPr lang="en-US" dirty="0"/>
              <a:t> the </a:t>
            </a:r>
            <a:r>
              <a:rPr lang="en-US" b="1" dirty="0">
                <a:solidFill>
                  <a:srgbClr val="0070C0"/>
                </a:solidFill>
              </a:rPr>
              <a:t>Introduction</a:t>
            </a:r>
            <a:r>
              <a:rPr lang="en-US" dirty="0"/>
              <a:t> </a:t>
            </a:r>
            <a:r>
              <a:rPr lang="en-US" b="1" dirty="0">
                <a:solidFill>
                  <a:srgbClr val="0070C0"/>
                </a:solidFill>
              </a:rPr>
              <a:t>chapter</a:t>
            </a:r>
            <a:r>
              <a:rPr lang="en-US" dirty="0"/>
              <a:t>.</a:t>
            </a:r>
          </a:p>
          <a:p>
            <a:pPr>
              <a:spcBef>
                <a:spcPts val="0"/>
              </a:spcBef>
              <a:buClr>
                <a:srgbClr val="C00000"/>
              </a:buClr>
            </a:pPr>
            <a:r>
              <a:rPr lang="en-US" sz="2800" dirty="0"/>
              <a:t>Both </a:t>
            </a:r>
            <a:r>
              <a:rPr lang="en-US" sz="2800" b="1" dirty="0">
                <a:solidFill>
                  <a:srgbClr val="0070C0"/>
                </a:solidFill>
              </a:rPr>
              <a:t>stages</a:t>
            </a:r>
            <a:r>
              <a:rPr lang="en-US" sz="2800" dirty="0"/>
              <a:t> are </a:t>
            </a:r>
            <a:r>
              <a:rPr lang="en-US" sz="2800" b="1" dirty="0">
                <a:solidFill>
                  <a:srgbClr val="0070C0"/>
                </a:solidFill>
              </a:rPr>
              <a:t>marked</a:t>
            </a:r>
            <a:r>
              <a:rPr lang="en-US" sz="2800" dirty="0"/>
              <a:t> </a:t>
            </a:r>
            <a:r>
              <a:rPr lang="en-US" sz="2800" b="1" dirty="0">
                <a:solidFill>
                  <a:srgbClr val="0070C0"/>
                </a:solidFill>
              </a:rPr>
              <a:t>separately</a:t>
            </a:r>
            <a:r>
              <a:rPr lang="en-US" sz="2800" dirty="0"/>
              <a:t>.</a:t>
            </a:r>
          </a:p>
          <a:p>
            <a:pPr>
              <a:spcBef>
                <a:spcPts val="0"/>
              </a:spcBef>
              <a:buClr>
                <a:srgbClr val="C00000"/>
              </a:buClr>
            </a:pPr>
            <a:r>
              <a:rPr lang="en-US" sz="2800" dirty="0"/>
              <a:t>The </a:t>
            </a:r>
            <a:r>
              <a:rPr lang="en-US" sz="2800" b="1" dirty="0">
                <a:solidFill>
                  <a:srgbClr val="0070C0"/>
                </a:solidFill>
              </a:rPr>
              <a:t>FYP</a:t>
            </a:r>
            <a:r>
              <a:rPr lang="en-US" sz="2800" dirty="0"/>
              <a:t> </a:t>
            </a:r>
            <a:r>
              <a:rPr lang="en-US" sz="2800" b="1" dirty="0">
                <a:solidFill>
                  <a:srgbClr val="0070C0"/>
                </a:solidFill>
              </a:rPr>
              <a:t>document</a:t>
            </a:r>
            <a:r>
              <a:rPr lang="en-US" sz="2800" dirty="0"/>
              <a:t> submitted in </a:t>
            </a:r>
            <a:r>
              <a:rPr lang="en-US" sz="2800" b="1" dirty="0">
                <a:solidFill>
                  <a:srgbClr val="0070C0"/>
                </a:solidFill>
              </a:rPr>
              <a:t>May</a:t>
            </a:r>
            <a:r>
              <a:rPr lang="en-US" sz="2800" dirty="0"/>
              <a:t> includes </a:t>
            </a:r>
            <a:r>
              <a:rPr lang="en-US" sz="2800" b="1" dirty="0">
                <a:solidFill>
                  <a:srgbClr val="0070C0"/>
                </a:solidFill>
              </a:rPr>
              <a:t>both</a:t>
            </a:r>
            <a:r>
              <a:rPr lang="en-US" sz="2800" dirty="0"/>
              <a:t> stages.</a:t>
            </a:r>
          </a:p>
          <a:p>
            <a:pPr lvl="1">
              <a:spcBef>
                <a:spcPts val="0"/>
              </a:spcBef>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378B17DC-830C-88AA-F7C9-C24C3A3E7B95}"/>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4</a:t>
            </a:fld>
            <a:endParaRPr lang="en-US" sz="1100" b="1" dirty="0">
              <a:solidFill>
                <a:srgbClr val="C00000"/>
              </a:solidFill>
            </a:endParaRPr>
          </a:p>
        </p:txBody>
      </p:sp>
    </p:spTree>
    <p:extLst>
      <p:ext uri="{BB962C8B-B14F-4D97-AF65-F5344CB8AC3E}">
        <p14:creationId xmlns:p14="http://schemas.microsoft.com/office/powerpoint/2010/main" val="72519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additive="base">
                                        <p:cTn id="2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 calcmode="lin" valueType="num">
                                      <p:cBhvr additive="base">
                                        <p:cTn id="3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fontScale="90000"/>
          </a:bodyPr>
          <a:lstStyle/>
          <a:p>
            <a:r>
              <a:rPr lang="en-US" sz="4000" b="1" dirty="0">
                <a:solidFill>
                  <a:srgbClr val="002060"/>
                </a:solidFill>
                <a:latin typeface="+mn-lt"/>
              </a:rPr>
              <a:t>FREC (Faculty Research Ethics Committee) Form</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7999" y="1008000"/>
            <a:ext cx="11142947" cy="4328077"/>
          </a:xfrm>
          <a:prstGeom prst="rect">
            <a:avLst/>
          </a:prstGeom>
        </p:spPr>
        <p:txBody>
          <a:bodyPr vert="horz" lIns="121920" tIns="60960" rIns="121920" bIns="6096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dirty="0"/>
              <a:t>Due to </a:t>
            </a:r>
            <a:r>
              <a:rPr lang="en-US" b="1" dirty="0">
                <a:solidFill>
                  <a:srgbClr val="0070C0"/>
                </a:solidFill>
              </a:rPr>
              <a:t>GDPR</a:t>
            </a:r>
            <a:r>
              <a:rPr lang="en-US" dirty="0"/>
              <a:t> </a:t>
            </a:r>
            <a:r>
              <a:rPr lang="en-US" b="1" dirty="0">
                <a:solidFill>
                  <a:srgbClr val="0070C0"/>
                </a:solidFill>
              </a:rPr>
              <a:t>requirements</a:t>
            </a:r>
            <a:r>
              <a:rPr lang="en-US" dirty="0"/>
              <a:t> all </a:t>
            </a:r>
            <a:r>
              <a:rPr lang="en-US" b="1" dirty="0">
                <a:solidFill>
                  <a:srgbClr val="0070C0"/>
                </a:solidFill>
              </a:rPr>
              <a:t>students</a:t>
            </a:r>
            <a:r>
              <a:rPr lang="en-US" dirty="0"/>
              <a:t> must </a:t>
            </a:r>
            <a:r>
              <a:rPr lang="en-US" b="1" dirty="0">
                <a:solidFill>
                  <a:srgbClr val="0070C0"/>
                </a:solidFill>
              </a:rPr>
              <a:t>fill</a:t>
            </a:r>
            <a:r>
              <a:rPr lang="en-US" dirty="0"/>
              <a:t> in, and </a:t>
            </a:r>
            <a:r>
              <a:rPr lang="en-US" b="1" dirty="0">
                <a:solidFill>
                  <a:srgbClr val="0070C0"/>
                </a:solidFill>
              </a:rPr>
              <a:t>submit</a:t>
            </a:r>
            <a:r>
              <a:rPr lang="en-US" dirty="0"/>
              <a:t>, a </a:t>
            </a:r>
            <a:r>
              <a:rPr lang="en-US" b="1" dirty="0">
                <a:solidFill>
                  <a:srgbClr val="0070C0"/>
                </a:solidFill>
              </a:rPr>
              <a:t>designated</a:t>
            </a:r>
            <a:r>
              <a:rPr lang="en-US" dirty="0"/>
              <a:t> </a:t>
            </a:r>
            <a:r>
              <a:rPr lang="en-US" b="1" dirty="0">
                <a:solidFill>
                  <a:srgbClr val="0070C0"/>
                </a:solidFill>
              </a:rPr>
              <a:t>FREC</a:t>
            </a:r>
            <a:r>
              <a:rPr lang="en-US" dirty="0"/>
              <a:t> </a:t>
            </a:r>
            <a:r>
              <a:rPr lang="en-US" b="1" dirty="0">
                <a:solidFill>
                  <a:srgbClr val="0070C0"/>
                </a:solidFill>
              </a:rPr>
              <a:t>form</a:t>
            </a:r>
            <a:r>
              <a:rPr lang="en-US" dirty="0"/>
              <a:t>.</a:t>
            </a:r>
          </a:p>
          <a:p>
            <a:pPr>
              <a:buClr>
                <a:srgbClr val="C00000"/>
              </a:buClr>
            </a:pPr>
            <a:r>
              <a:rPr lang="en-US" dirty="0"/>
              <a:t>This is </a:t>
            </a:r>
            <a:r>
              <a:rPr lang="en-US" b="1" u="sng" dirty="0">
                <a:solidFill>
                  <a:srgbClr val="FF0000"/>
                </a:solidFill>
              </a:rPr>
              <a:t>not an option</a:t>
            </a:r>
            <a:r>
              <a:rPr lang="en-US" dirty="0"/>
              <a:t>.</a:t>
            </a:r>
          </a:p>
          <a:p>
            <a:pPr>
              <a:buClr>
                <a:srgbClr val="C00000"/>
              </a:buClr>
            </a:pPr>
            <a:r>
              <a:rPr lang="en-US" dirty="0"/>
              <a:t>The </a:t>
            </a:r>
            <a:r>
              <a:rPr lang="en-US" b="1" dirty="0">
                <a:solidFill>
                  <a:srgbClr val="0070C0"/>
                </a:solidFill>
              </a:rPr>
              <a:t>deadline</a:t>
            </a:r>
            <a:r>
              <a:rPr lang="en-US" dirty="0"/>
              <a:t> is </a:t>
            </a:r>
            <a:r>
              <a:rPr lang="en-US" b="1" dirty="0">
                <a:solidFill>
                  <a:srgbClr val="0070C0"/>
                </a:solidFill>
              </a:rPr>
              <a:t>set</a:t>
            </a:r>
            <a:r>
              <a:rPr lang="en-US" dirty="0"/>
              <a:t> by the </a:t>
            </a:r>
            <a:r>
              <a:rPr lang="en-US" b="1" dirty="0">
                <a:solidFill>
                  <a:srgbClr val="0070C0"/>
                </a:solidFill>
              </a:rPr>
              <a:t>Faculty</a:t>
            </a:r>
            <a:r>
              <a:rPr lang="en-US" dirty="0"/>
              <a:t> and is usually </a:t>
            </a:r>
            <a:r>
              <a:rPr lang="en-US" b="1" dirty="0">
                <a:solidFill>
                  <a:srgbClr val="0070C0"/>
                </a:solidFill>
              </a:rPr>
              <a:t>mid-November</a:t>
            </a:r>
            <a:r>
              <a:rPr lang="en-US" dirty="0"/>
              <a:t>.</a:t>
            </a:r>
          </a:p>
          <a:p>
            <a:pPr marL="0" indent="0">
              <a:buClr>
                <a:srgbClr val="C00000"/>
              </a:buClr>
              <a:buNone/>
            </a:pPr>
            <a:endParaRPr lang="en-US" dirty="0">
              <a:hlinkClick r:id="rId2"/>
            </a:endParaRPr>
          </a:p>
          <a:p>
            <a:pPr marL="0" indent="0">
              <a:buClr>
                <a:srgbClr val="C00000"/>
              </a:buClr>
              <a:buNone/>
            </a:pPr>
            <a:r>
              <a:rPr lang="en-US" dirty="0">
                <a:hlinkClick r:id="rId2"/>
              </a:rPr>
              <a:t>https://www.um.edu.mt/ict/students/facultyresearchethicscommittee</a:t>
            </a:r>
            <a:endParaRPr lang="en-US" dirty="0"/>
          </a:p>
          <a:p>
            <a:pPr>
              <a:buClr>
                <a:srgbClr val="C00000"/>
              </a:buClr>
            </a:pPr>
            <a:endParaRPr lang="en-US"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36737DD4-CF1C-EAA7-1749-A1C7CF711E28}"/>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5</a:t>
            </a:fld>
            <a:endParaRPr lang="en-US" sz="1100" b="1" dirty="0">
              <a:solidFill>
                <a:srgbClr val="C00000"/>
              </a:solidFill>
            </a:endParaRPr>
          </a:p>
        </p:txBody>
      </p:sp>
    </p:spTree>
    <p:extLst>
      <p:ext uri="{BB962C8B-B14F-4D97-AF65-F5344CB8AC3E}">
        <p14:creationId xmlns:p14="http://schemas.microsoft.com/office/powerpoint/2010/main" val="130464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FYP Form B</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7999" y="1008000"/>
            <a:ext cx="11142947" cy="5103350"/>
          </a:xfrm>
          <a:prstGeom prst="rect">
            <a:avLst/>
          </a:prstGeom>
        </p:spPr>
        <p:txBody>
          <a:bodyPr vert="horz" lIns="121920" tIns="60960" rIns="121920" bIns="6096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dirty="0"/>
              <a:t>The </a:t>
            </a:r>
            <a:r>
              <a:rPr lang="en-US" b="1" dirty="0">
                <a:solidFill>
                  <a:srgbClr val="0070C0"/>
                </a:solidFill>
              </a:rPr>
              <a:t>FYP</a:t>
            </a:r>
            <a:r>
              <a:rPr lang="en-US" dirty="0"/>
              <a:t> </a:t>
            </a:r>
            <a:r>
              <a:rPr lang="en-US" b="1" dirty="0">
                <a:solidFill>
                  <a:srgbClr val="0070C0"/>
                </a:solidFill>
              </a:rPr>
              <a:t>proposal</a:t>
            </a:r>
            <a:r>
              <a:rPr lang="en-US" dirty="0"/>
              <a:t> is </a:t>
            </a:r>
            <a:r>
              <a:rPr lang="en-US" b="1" dirty="0">
                <a:solidFill>
                  <a:srgbClr val="0070C0"/>
                </a:solidFill>
              </a:rPr>
              <a:t>submitted</a:t>
            </a:r>
            <a:r>
              <a:rPr lang="en-US" dirty="0"/>
              <a:t> by </a:t>
            </a:r>
            <a:r>
              <a:rPr lang="en-US" b="1" dirty="0">
                <a:solidFill>
                  <a:srgbClr val="0070C0"/>
                </a:solidFill>
              </a:rPr>
              <a:t>filling</a:t>
            </a:r>
            <a:r>
              <a:rPr lang="en-US" dirty="0"/>
              <a:t> in </a:t>
            </a:r>
            <a:r>
              <a:rPr lang="en-US" b="1" dirty="0">
                <a:solidFill>
                  <a:srgbClr val="0070C0"/>
                </a:solidFill>
              </a:rPr>
              <a:t>Form</a:t>
            </a:r>
            <a:r>
              <a:rPr lang="en-US" dirty="0"/>
              <a:t> </a:t>
            </a:r>
            <a:r>
              <a:rPr lang="en-US" b="1" dirty="0">
                <a:solidFill>
                  <a:srgbClr val="0070C0"/>
                </a:solidFill>
              </a:rPr>
              <a:t>B</a:t>
            </a:r>
            <a:r>
              <a:rPr lang="en-US" dirty="0"/>
              <a:t> and </a:t>
            </a:r>
            <a:r>
              <a:rPr lang="en-US" b="1" dirty="0">
                <a:solidFill>
                  <a:srgbClr val="0070C0"/>
                </a:solidFill>
              </a:rPr>
              <a:t>sending</a:t>
            </a:r>
            <a:r>
              <a:rPr lang="en-US" dirty="0"/>
              <a:t> the </a:t>
            </a:r>
            <a:r>
              <a:rPr lang="en-US" b="1" dirty="0">
                <a:solidFill>
                  <a:srgbClr val="0070C0"/>
                </a:solidFill>
              </a:rPr>
              <a:t>form</a:t>
            </a:r>
            <a:r>
              <a:rPr lang="en-US" dirty="0"/>
              <a:t> by </a:t>
            </a:r>
            <a:r>
              <a:rPr lang="en-US" b="1" dirty="0">
                <a:solidFill>
                  <a:srgbClr val="0070C0"/>
                </a:solidFill>
              </a:rPr>
              <a:t>email</a:t>
            </a:r>
            <a:r>
              <a:rPr lang="en-US" dirty="0"/>
              <a:t> to your </a:t>
            </a:r>
            <a:r>
              <a:rPr lang="en-US" b="1" dirty="0">
                <a:solidFill>
                  <a:srgbClr val="0070C0"/>
                </a:solidFill>
              </a:rPr>
              <a:t>principal</a:t>
            </a:r>
            <a:r>
              <a:rPr lang="en-US" dirty="0"/>
              <a:t> </a:t>
            </a:r>
            <a:r>
              <a:rPr lang="en-US" b="1" dirty="0">
                <a:solidFill>
                  <a:srgbClr val="0070C0"/>
                </a:solidFill>
              </a:rPr>
              <a:t>supervisor</a:t>
            </a:r>
            <a:r>
              <a:rPr lang="en-US" dirty="0"/>
              <a:t>.</a:t>
            </a:r>
          </a:p>
          <a:p>
            <a:pPr>
              <a:buClr>
                <a:srgbClr val="C00000"/>
              </a:buClr>
            </a:pPr>
            <a:r>
              <a:rPr lang="en-US" dirty="0"/>
              <a:t>Do </a:t>
            </a:r>
            <a:r>
              <a:rPr lang="en-US" b="1" dirty="0">
                <a:solidFill>
                  <a:srgbClr val="0070C0"/>
                </a:solidFill>
              </a:rPr>
              <a:t>not</a:t>
            </a:r>
            <a:r>
              <a:rPr lang="en-US" dirty="0"/>
              <a:t> </a:t>
            </a:r>
            <a:r>
              <a:rPr lang="en-US" b="1" dirty="0">
                <a:solidFill>
                  <a:srgbClr val="0070C0"/>
                </a:solidFill>
              </a:rPr>
              <a:t>exceed</a:t>
            </a:r>
            <a:r>
              <a:rPr lang="en-US" dirty="0"/>
              <a:t> the </a:t>
            </a:r>
            <a:r>
              <a:rPr lang="en-US" b="1" dirty="0">
                <a:solidFill>
                  <a:srgbClr val="0070C0"/>
                </a:solidFill>
              </a:rPr>
              <a:t>300-word</a:t>
            </a:r>
            <a:r>
              <a:rPr lang="en-US" dirty="0"/>
              <a:t> limit.</a:t>
            </a:r>
          </a:p>
          <a:p>
            <a:pPr>
              <a:buClr>
                <a:srgbClr val="C00000"/>
              </a:buClr>
            </a:pPr>
            <a:r>
              <a:rPr lang="en-US" dirty="0"/>
              <a:t>Your </a:t>
            </a:r>
            <a:r>
              <a:rPr lang="en-US" b="1" dirty="0">
                <a:solidFill>
                  <a:srgbClr val="0070C0"/>
                </a:solidFill>
              </a:rPr>
              <a:t>principal</a:t>
            </a:r>
            <a:r>
              <a:rPr lang="en-US" dirty="0"/>
              <a:t> </a:t>
            </a:r>
            <a:r>
              <a:rPr lang="en-US" b="1" dirty="0">
                <a:solidFill>
                  <a:srgbClr val="0070C0"/>
                </a:solidFill>
              </a:rPr>
              <a:t>supervisor</a:t>
            </a:r>
            <a:r>
              <a:rPr lang="en-US" dirty="0"/>
              <a:t> will then </a:t>
            </a:r>
            <a:r>
              <a:rPr lang="en-US" b="1" dirty="0">
                <a:solidFill>
                  <a:srgbClr val="0070C0"/>
                </a:solidFill>
              </a:rPr>
              <a:t>email</a:t>
            </a:r>
            <a:r>
              <a:rPr lang="en-US" dirty="0"/>
              <a:t> the </a:t>
            </a:r>
            <a:r>
              <a:rPr lang="en-US" b="1" dirty="0">
                <a:solidFill>
                  <a:srgbClr val="0070C0"/>
                </a:solidFill>
              </a:rPr>
              <a:t>completed</a:t>
            </a:r>
            <a:r>
              <a:rPr lang="en-US" dirty="0"/>
              <a:t> </a:t>
            </a:r>
            <a:r>
              <a:rPr lang="en-US" b="1" dirty="0">
                <a:solidFill>
                  <a:srgbClr val="0070C0"/>
                </a:solidFill>
              </a:rPr>
              <a:t>form</a:t>
            </a:r>
            <a:r>
              <a:rPr lang="en-US" dirty="0"/>
              <a:t> to </a:t>
            </a:r>
            <a:r>
              <a:rPr lang="en-US" b="1" dirty="0">
                <a:solidFill>
                  <a:srgbClr val="0070C0"/>
                </a:solidFill>
              </a:rPr>
              <a:t>CIS</a:t>
            </a:r>
            <a:r>
              <a:rPr lang="en-US" dirty="0"/>
              <a:t> </a:t>
            </a:r>
            <a:r>
              <a:rPr lang="en-US" b="1" dirty="0">
                <a:solidFill>
                  <a:srgbClr val="0070C0"/>
                </a:solidFill>
              </a:rPr>
              <a:t>Admin</a:t>
            </a:r>
            <a:r>
              <a:rPr lang="en-US" dirty="0"/>
              <a:t> to </a:t>
            </a:r>
            <a:r>
              <a:rPr lang="en-US" b="1" dirty="0">
                <a:solidFill>
                  <a:srgbClr val="0070C0"/>
                </a:solidFill>
              </a:rPr>
              <a:t>indicate</a:t>
            </a:r>
            <a:r>
              <a:rPr lang="en-US" dirty="0"/>
              <a:t> his/her </a:t>
            </a:r>
            <a:r>
              <a:rPr lang="en-US" b="1" dirty="0">
                <a:solidFill>
                  <a:srgbClr val="0070C0"/>
                </a:solidFill>
              </a:rPr>
              <a:t>endorsement</a:t>
            </a:r>
            <a:r>
              <a:rPr lang="en-US" dirty="0"/>
              <a:t>.</a:t>
            </a:r>
          </a:p>
          <a:p>
            <a:pPr>
              <a:buClr>
                <a:srgbClr val="C00000"/>
              </a:buClr>
            </a:pPr>
            <a:r>
              <a:rPr lang="en-US" dirty="0"/>
              <a:t>The </a:t>
            </a:r>
            <a:r>
              <a:rPr lang="en-US" b="1" dirty="0">
                <a:solidFill>
                  <a:srgbClr val="0070C0"/>
                </a:solidFill>
              </a:rPr>
              <a:t>deadline</a:t>
            </a:r>
            <a:r>
              <a:rPr lang="en-US" dirty="0"/>
              <a:t> for the </a:t>
            </a:r>
            <a:r>
              <a:rPr lang="en-US" b="1" dirty="0">
                <a:solidFill>
                  <a:srgbClr val="0070C0"/>
                </a:solidFill>
              </a:rPr>
              <a:t>submission</a:t>
            </a:r>
            <a:r>
              <a:rPr lang="en-US" dirty="0"/>
              <a:t> of </a:t>
            </a:r>
            <a:r>
              <a:rPr lang="en-US" b="1" dirty="0">
                <a:solidFill>
                  <a:srgbClr val="0070C0"/>
                </a:solidFill>
              </a:rPr>
              <a:t>Form</a:t>
            </a:r>
            <a:r>
              <a:rPr lang="en-US" dirty="0"/>
              <a:t> </a:t>
            </a:r>
            <a:r>
              <a:rPr lang="en-US" b="1" dirty="0">
                <a:solidFill>
                  <a:srgbClr val="0070C0"/>
                </a:solidFill>
              </a:rPr>
              <a:t>B</a:t>
            </a:r>
            <a:r>
              <a:rPr lang="en-US" dirty="0"/>
              <a:t> is </a:t>
            </a:r>
            <a:r>
              <a:rPr lang="en-US" b="1" dirty="0">
                <a:solidFill>
                  <a:srgbClr val="C00000"/>
                </a:solidFill>
              </a:rPr>
              <a:t>Friday 11</a:t>
            </a:r>
            <a:r>
              <a:rPr lang="en-US" b="1" baseline="30000" dirty="0">
                <a:solidFill>
                  <a:srgbClr val="C00000"/>
                </a:solidFill>
              </a:rPr>
              <a:t>th</a:t>
            </a:r>
            <a:r>
              <a:rPr lang="en-US" b="1" dirty="0">
                <a:solidFill>
                  <a:srgbClr val="C00000"/>
                </a:solidFill>
              </a:rPr>
              <a:t> October 2024</a:t>
            </a:r>
            <a:r>
              <a:rPr lang="en-US" dirty="0"/>
              <a:t> by </a:t>
            </a:r>
            <a:r>
              <a:rPr lang="en-US" b="1" dirty="0">
                <a:solidFill>
                  <a:srgbClr val="0070C0"/>
                </a:solidFill>
              </a:rPr>
              <a:t>end</a:t>
            </a:r>
            <a:r>
              <a:rPr lang="en-US" dirty="0"/>
              <a:t> of </a:t>
            </a:r>
            <a:r>
              <a:rPr lang="en-US" b="1" dirty="0">
                <a:solidFill>
                  <a:srgbClr val="0070C0"/>
                </a:solidFill>
              </a:rPr>
              <a:t>day</a:t>
            </a:r>
            <a:r>
              <a:rPr lang="en-US" dirty="0"/>
              <a:t>.</a:t>
            </a:r>
          </a:p>
          <a:p>
            <a:pPr>
              <a:buClr>
                <a:srgbClr val="C00000"/>
              </a:buClr>
            </a:pPr>
            <a:r>
              <a:rPr lang="en-US" dirty="0"/>
              <a:t>You can </a:t>
            </a:r>
            <a:r>
              <a:rPr lang="en-US" b="1" dirty="0">
                <a:solidFill>
                  <a:srgbClr val="0070C0"/>
                </a:solidFill>
              </a:rPr>
              <a:t>submit</a:t>
            </a:r>
            <a:r>
              <a:rPr lang="en-US" dirty="0"/>
              <a:t> </a:t>
            </a:r>
            <a:r>
              <a:rPr lang="en-US" b="1" dirty="0">
                <a:solidFill>
                  <a:srgbClr val="0070C0"/>
                </a:solidFill>
              </a:rPr>
              <a:t>before</a:t>
            </a:r>
            <a:r>
              <a:rPr lang="en-US" dirty="0"/>
              <a:t> if </a:t>
            </a:r>
            <a:r>
              <a:rPr lang="en-US" b="1" dirty="0">
                <a:solidFill>
                  <a:srgbClr val="0070C0"/>
                </a:solidFill>
              </a:rPr>
              <a:t>you</a:t>
            </a:r>
            <a:r>
              <a:rPr lang="en-US" dirty="0"/>
              <a:t> </a:t>
            </a:r>
            <a:r>
              <a:rPr lang="en-US" b="1" dirty="0">
                <a:solidFill>
                  <a:srgbClr val="0070C0"/>
                </a:solidFill>
              </a:rPr>
              <a:t>like</a:t>
            </a:r>
            <a:r>
              <a:rPr lang="en-US" dirty="0"/>
              <a:t>.</a:t>
            </a:r>
          </a:p>
          <a:p>
            <a:pPr>
              <a:buClr>
                <a:srgbClr val="C00000"/>
              </a:buClr>
            </a:pPr>
            <a:r>
              <a:rPr lang="en-US" b="1" dirty="0">
                <a:solidFill>
                  <a:srgbClr val="0070C0"/>
                </a:solidFill>
              </a:rPr>
              <a:t>Form</a:t>
            </a:r>
            <a:r>
              <a:rPr lang="en-US" dirty="0"/>
              <a:t> </a:t>
            </a:r>
            <a:r>
              <a:rPr lang="en-US" b="1" dirty="0">
                <a:solidFill>
                  <a:srgbClr val="0070C0"/>
                </a:solidFill>
              </a:rPr>
              <a:t>B</a:t>
            </a:r>
            <a:r>
              <a:rPr lang="en-US" dirty="0"/>
              <a:t> is </a:t>
            </a:r>
            <a:r>
              <a:rPr lang="en-US" b="1" dirty="0">
                <a:solidFill>
                  <a:srgbClr val="0070C0"/>
                </a:solidFill>
              </a:rPr>
              <a:t>not</a:t>
            </a:r>
            <a:r>
              <a:rPr lang="en-US" dirty="0"/>
              <a:t> an </a:t>
            </a:r>
            <a:r>
              <a:rPr lang="en-US" b="1" dirty="0">
                <a:solidFill>
                  <a:srgbClr val="0070C0"/>
                </a:solidFill>
              </a:rPr>
              <a:t>assessed</a:t>
            </a:r>
            <a:r>
              <a:rPr lang="en-US" dirty="0"/>
              <a:t> </a:t>
            </a:r>
            <a:r>
              <a:rPr lang="en-US" b="1" dirty="0">
                <a:solidFill>
                  <a:srgbClr val="0070C0"/>
                </a:solidFill>
              </a:rPr>
              <a:t>deliverable</a:t>
            </a:r>
            <a:r>
              <a:rPr lang="en-US"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602A0604-F5A9-EC78-F9A3-8359BCC99A36}"/>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6</a:t>
            </a:fld>
            <a:endParaRPr lang="en-US" sz="1100" b="1" dirty="0">
              <a:solidFill>
                <a:srgbClr val="C00000"/>
              </a:solidFill>
            </a:endParaRPr>
          </a:p>
        </p:txBody>
      </p:sp>
    </p:spTree>
    <p:extLst>
      <p:ext uri="{BB962C8B-B14F-4D97-AF65-F5344CB8AC3E}">
        <p14:creationId xmlns:p14="http://schemas.microsoft.com/office/powerpoint/2010/main" val="130604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Progress Report (January)</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805012" y="1067379"/>
            <a:ext cx="11248436" cy="5103693"/>
          </a:xfrm>
          <a:prstGeom prst="rect">
            <a:avLst/>
          </a:prstGeom>
        </p:spPr>
        <p:txBody>
          <a:bodyPr vert="horz" lIns="121920" tIns="60960" rIns="121920" bIns="6096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buClr>
                <a:srgbClr val="C00000"/>
              </a:buClr>
              <a:buSzPct val="110000"/>
            </a:pPr>
            <a:r>
              <a:rPr lang="en-GB" sz="2500" dirty="0"/>
              <a:t>The </a:t>
            </a:r>
            <a:r>
              <a:rPr lang="en-GB" sz="2500" b="1" dirty="0">
                <a:solidFill>
                  <a:srgbClr val="0070C0"/>
                </a:solidFill>
              </a:rPr>
              <a:t>progress</a:t>
            </a:r>
            <a:r>
              <a:rPr lang="en-GB" sz="2500" dirty="0"/>
              <a:t> </a:t>
            </a:r>
            <a:r>
              <a:rPr lang="en-GB" sz="2500" b="1" dirty="0">
                <a:solidFill>
                  <a:srgbClr val="0070C0"/>
                </a:solidFill>
              </a:rPr>
              <a:t>report</a:t>
            </a:r>
            <a:r>
              <a:rPr lang="en-GB" sz="2500" dirty="0"/>
              <a:t> should </a:t>
            </a:r>
            <a:r>
              <a:rPr lang="en-GB" sz="2500" b="1" dirty="0">
                <a:solidFill>
                  <a:srgbClr val="0070C0"/>
                </a:solidFill>
              </a:rPr>
              <a:t>contain</a:t>
            </a:r>
            <a:r>
              <a:rPr lang="en-GB" sz="2500" dirty="0"/>
              <a:t> the </a:t>
            </a:r>
            <a:r>
              <a:rPr lang="en-GB" sz="2500" b="1" dirty="0">
                <a:solidFill>
                  <a:srgbClr val="0070C0"/>
                </a:solidFill>
              </a:rPr>
              <a:t>sections</a:t>
            </a:r>
            <a:r>
              <a:rPr lang="en-GB" sz="2500" dirty="0"/>
              <a:t> </a:t>
            </a:r>
            <a:r>
              <a:rPr lang="en-GB" sz="2500" b="1" dirty="0">
                <a:solidFill>
                  <a:srgbClr val="0070C0"/>
                </a:solidFill>
              </a:rPr>
              <a:t>below</a:t>
            </a:r>
            <a:r>
              <a:rPr lang="en-GB" sz="2500" dirty="0"/>
              <a:t> and </a:t>
            </a:r>
            <a:r>
              <a:rPr lang="en-GB" sz="2500" b="1" dirty="0">
                <a:solidFill>
                  <a:srgbClr val="0070C0"/>
                </a:solidFill>
              </a:rPr>
              <a:t>should</a:t>
            </a:r>
            <a:r>
              <a:rPr lang="en-GB" sz="2500" dirty="0"/>
              <a:t> </a:t>
            </a:r>
            <a:r>
              <a:rPr lang="en-GB" sz="2500" b="1" dirty="0">
                <a:solidFill>
                  <a:srgbClr val="7030A0"/>
                </a:solidFill>
              </a:rPr>
              <a:t>normally</a:t>
            </a:r>
            <a:r>
              <a:rPr lang="en-GB" sz="2500" dirty="0"/>
              <a:t> </a:t>
            </a:r>
            <a:r>
              <a:rPr lang="en-GB" sz="2500" b="1" dirty="0">
                <a:solidFill>
                  <a:srgbClr val="0070C0"/>
                </a:solidFill>
              </a:rPr>
              <a:t>not</a:t>
            </a:r>
            <a:r>
              <a:rPr lang="en-GB" sz="2500" dirty="0"/>
              <a:t> </a:t>
            </a:r>
            <a:r>
              <a:rPr lang="en-GB" sz="2500" b="1" dirty="0">
                <a:solidFill>
                  <a:srgbClr val="0070C0"/>
                </a:solidFill>
              </a:rPr>
              <a:t>exceed</a:t>
            </a:r>
            <a:r>
              <a:rPr lang="en-GB" sz="2500" dirty="0"/>
              <a:t> </a:t>
            </a:r>
            <a:r>
              <a:rPr lang="en-GB" sz="2500" b="1" dirty="0">
                <a:solidFill>
                  <a:srgbClr val="FF0000"/>
                </a:solidFill>
              </a:rPr>
              <a:t>2</a:t>
            </a:r>
            <a:r>
              <a:rPr lang="en-GB" sz="2500" dirty="0"/>
              <a:t> pages. </a:t>
            </a:r>
          </a:p>
          <a:p>
            <a:pPr>
              <a:spcBef>
                <a:spcPts val="0"/>
              </a:spcBef>
              <a:buClr>
                <a:srgbClr val="C00000"/>
              </a:buClr>
              <a:buSzPct val="110000"/>
            </a:pPr>
            <a:r>
              <a:rPr lang="en-GB" sz="2500" dirty="0"/>
              <a:t>a </a:t>
            </a:r>
            <a:r>
              <a:rPr lang="en-GB" sz="2500" b="1" dirty="0">
                <a:solidFill>
                  <a:srgbClr val="0070C0"/>
                </a:solidFill>
              </a:rPr>
              <a:t>description</a:t>
            </a:r>
            <a:r>
              <a:rPr lang="en-GB" sz="2500" dirty="0"/>
              <a:t> of the </a:t>
            </a:r>
            <a:r>
              <a:rPr lang="en-GB" sz="2500" b="1" dirty="0">
                <a:solidFill>
                  <a:srgbClr val="0070C0"/>
                </a:solidFill>
              </a:rPr>
              <a:t>project</a:t>
            </a:r>
            <a:r>
              <a:rPr lang="en-GB" sz="2500" dirty="0"/>
              <a:t>, </a:t>
            </a:r>
          </a:p>
          <a:p>
            <a:pPr>
              <a:spcBef>
                <a:spcPts val="0"/>
              </a:spcBef>
              <a:buClr>
                <a:srgbClr val="C00000"/>
              </a:buClr>
              <a:buSzPct val="110000"/>
            </a:pPr>
            <a:r>
              <a:rPr lang="en-GB" sz="2500" b="1" dirty="0">
                <a:solidFill>
                  <a:srgbClr val="0070C0"/>
                </a:solidFill>
              </a:rPr>
              <a:t>introduction</a:t>
            </a:r>
            <a:r>
              <a:rPr lang="en-GB" sz="2500" dirty="0"/>
              <a:t> to the </a:t>
            </a:r>
            <a:r>
              <a:rPr lang="en-GB" sz="2500" b="1" dirty="0">
                <a:solidFill>
                  <a:srgbClr val="0070C0"/>
                </a:solidFill>
              </a:rPr>
              <a:t>area</a:t>
            </a:r>
            <a:r>
              <a:rPr lang="en-GB" sz="2500" dirty="0"/>
              <a:t>, </a:t>
            </a:r>
          </a:p>
          <a:p>
            <a:pPr>
              <a:spcBef>
                <a:spcPts val="0"/>
              </a:spcBef>
              <a:buClr>
                <a:srgbClr val="C00000"/>
              </a:buClr>
              <a:buSzPct val="110000"/>
            </a:pPr>
            <a:r>
              <a:rPr lang="en-GB" sz="2500" b="1" dirty="0">
                <a:solidFill>
                  <a:srgbClr val="0070C0"/>
                </a:solidFill>
              </a:rPr>
              <a:t>scope</a:t>
            </a:r>
            <a:r>
              <a:rPr lang="en-GB" sz="2500" dirty="0"/>
              <a:t> and </a:t>
            </a:r>
            <a:r>
              <a:rPr lang="en-GB" sz="2500" b="1" dirty="0">
                <a:solidFill>
                  <a:srgbClr val="0070C0"/>
                </a:solidFill>
              </a:rPr>
              <a:t>motivation</a:t>
            </a:r>
            <a:r>
              <a:rPr lang="en-GB" sz="2500" dirty="0"/>
              <a:t> behind the </a:t>
            </a:r>
            <a:r>
              <a:rPr lang="en-GB" sz="2500" b="1" dirty="0">
                <a:solidFill>
                  <a:srgbClr val="0070C0"/>
                </a:solidFill>
              </a:rPr>
              <a:t>project</a:t>
            </a:r>
            <a:r>
              <a:rPr lang="en-GB" sz="2500" dirty="0"/>
              <a:t>, </a:t>
            </a:r>
          </a:p>
          <a:p>
            <a:pPr>
              <a:spcBef>
                <a:spcPts val="0"/>
              </a:spcBef>
              <a:buClr>
                <a:srgbClr val="C00000"/>
              </a:buClr>
              <a:buSzPct val="110000"/>
            </a:pPr>
            <a:r>
              <a:rPr lang="en-GB" sz="2500" b="1" dirty="0">
                <a:solidFill>
                  <a:srgbClr val="0070C0"/>
                </a:solidFill>
              </a:rPr>
              <a:t>brief</a:t>
            </a:r>
            <a:r>
              <a:rPr lang="en-GB" sz="2500" dirty="0"/>
              <a:t> </a:t>
            </a:r>
            <a:r>
              <a:rPr lang="en-GB" sz="2500" b="1" dirty="0">
                <a:solidFill>
                  <a:srgbClr val="0070C0"/>
                </a:solidFill>
              </a:rPr>
              <a:t>overview</a:t>
            </a:r>
            <a:r>
              <a:rPr lang="en-GB" sz="2500" dirty="0"/>
              <a:t> of the </a:t>
            </a:r>
            <a:r>
              <a:rPr lang="en-GB" sz="2500" b="1" dirty="0">
                <a:solidFill>
                  <a:srgbClr val="0070C0"/>
                </a:solidFill>
              </a:rPr>
              <a:t>main</a:t>
            </a:r>
            <a:r>
              <a:rPr lang="en-GB" sz="2500" dirty="0"/>
              <a:t> </a:t>
            </a:r>
            <a:r>
              <a:rPr lang="en-GB" sz="2500" b="1" dirty="0">
                <a:solidFill>
                  <a:srgbClr val="0070C0"/>
                </a:solidFill>
              </a:rPr>
              <a:t>literature</a:t>
            </a:r>
            <a:r>
              <a:rPr lang="en-GB" sz="2500" dirty="0"/>
              <a:t> in the </a:t>
            </a:r>
            <a:r>
              <a:rPr lang="en-GB" sz="2500" b="1" dirty="0">
                <a:solidFill>
                  <a:srgbClr val="0070C0"/>
                </a:solidFill>
              </a:rPr>
              <a:t>area</a:t>
            </a:r>
            <a:r>
              <a:rPr lang="en-GB" sz="2500" dirty="0"/>
              <a:t>,</a:t>
            </a:r>
          </a:p>
          <a:p>
            <a:pPr>
              <a:spcBef>
                <a:spcPts val="0"/>
              </a:spcBef>
              <a:buClr>
                <a:srgbClr val="C00000"/>
              </a:buClr>
              <a:buSzPct val="110000"/>
            </a:pPr>
            <a:r>
              <a:rPr lang="en-GB" sz="2500" b="1" dirty="0">
                <a:solidFill>
                  <a:srgbClr val="0070C0"/>
                </a:solidFill>
              </a:rPr>
              <a:t>aims</a:t>
            </a:r>
            <a:r>
              <a:rPr lang="en-GB" sz="2500" dirty="0"/>
              <a:t> and </a:t>
            </a:r>
            <a:r>
              <a:rPr lang="en-GB" sz="2500" b="1" dirty="0">
                <a:solidFill>
                  <a:srgbClr val="0070C0"/>
                </a:solidFill>
              </a:rPr>
              <a:t>objectives</a:t>
            </a:r>
            <a:r>
              <a:rPr lang="en-GB" sz="2500" dirty="0"/>
              <a:t> to be </a:t>
            </a:r>
            <a:r>
              <a:rPr lang="en-GB" sz="2500" b="1" dirty="0">
                <a:solidFill>
                  <a:srgbClr val="0070C0"/>
                </a:solidFill>
              </a:rPr>
              <a:t>achieved</a:t>
            </a:r>
            <a:r>
              <a:rPr lang="en-GB" sz="2500" dirty="0"/>
              <a:t> in the </a:t>
            </a:r>
            <a:r>
              <a:rPr lang="en-GB" sz="2500" b="1" dirty="0">
                <a:solidFill>
                  <a:srgbClr val="0070C0"/>
                </a:solidFill>
              </a:rPr>
              <a:t>FYP</a:t>
            </a:r>
            <a:r>
              <a:rPr lang="en-GB" sz="2500" dirty="0"/>
              <a:t>, </a:t>
            </a:r>
          </a:p>
          <a:p>
            <a:pPr>
              <a:spcBef>
                <a:spcPts val="0"/>
              </a:spcBef>
              <a:buClr>
                <a:srgbClr val="C00000"/>
              </a:buClr>
              <a:buSzPct val="110000"/>
            </a:pPr>
            <a:r>
              <a:rPr lang="en-GB" sz="2500" dirty="0"/>
              <a:t>a </a:t>
            </a:r>
            <a:r>
              <a:rPr lang="en-GB" sz="2500" b="1" dirty="0">
                <a:solidFill>
                  <a:srgbClr val="0070C0"/>
                </a:solidFill>
              </a:rPr>
              <a:t>list</a:t>
            </a:r>
            <a:r>
              <a:rPr lang="en-GB" sz="2500" dirty="0"/>
              <a:t> of </a:t>
            </a:r>
            <a:r>
              <a:rPr lang="en-GB" sz="2500" b="1" dirty="0">
                <a:solidFill>
                  <a:srgbClr val="0070C0"/>
                </a:solidFill>
              </a:rPr>
              <a:t>deliverables</a:t>
            </a:r>
            <a:r>
              <a:rPr lang="en-GB" sz="2500" dirty="0"/>
              <a:t> including the </a:t>
            </a:r>
            <a:r>
              <a:rPr lang="en-GB" sz="2500" b="1" dirty="0">
                <a:solidFill>
                  <a:srgbClr val="0070C0"/>
                </a:solidFill>
              </a:rPr>
              <a:t>artefact</a:t>
            </a:r>
            <a:r>
              <a:rPr lang="en-GB" sz="2500" dirty="0"/>
              <a:t>, </a:t>
            </a:r>
          </a:p>
          <a:p>
            <a:pPr>
              <a:spcBef>
                <a:spcPts val="0"/>
              </a:spcBef>
              <a:buClr>
                <a:srgbClr val="C00000"/>
              </a:buClr>
              <a:buSzPct val="110000"/>
            </a:pPr>
            <a:r>
              <a:rPr lang="en-GB" sz="2500" b="1" dirty="0">
                <a:solidFill>
                  <a:srgbClr val="0070C0"/>
                </a:solidFill>
              </a:rPr>
              <a:t>methods</a:t>
            </a:r>
            <a:r>
              <a:rPr lang="en-GB" sz="2500" dirty="0"/>
              <a:t> to be </a:t>
            </a:r>
            <a:r>
              <a:rPr lang="en-GB" sz="2500" b="1" dirty="0">
                <a:solidFill>
                  <a:srgbClr val="0070C0"/>
                </a:solidFill>
              </a:rPr>
              <a:t>used</a:t>
            </a:r>
            <a:r>
              <a:rPr lang="en-GB" sz="2500" dirty="0"/>
              <a:t> (</a:t>
            </a:r>
            <a:r>
              <a:rPr lang="en-GB" sz="2500" b="1" dirty="0">
                <a:solidFill>
                  <a:srgbClr val="0070C0"/>
                </a:solidFill>
              </a:rPr>
              <a:t>methodology</a:t>
            </a:r>
            <a:r>
              <a:rPr lang="en-GB" sz="2500" dirty="0"/>
              <a:t>) and the </a:t>
            </a:r>
            <a:r>
              <a:rPr lang="en-GB" sz="2500" b="1" dirty="0">
                <a:solidFill>
                  <a:srgbClr val="0070C0"/>
                </a:solidFill>
              </a:rPr>
              <a:t>evaluation</a:t>
            </a:r>
            <a:r>
              <a:rPr lang="en-GB" sz="2500" dirty="0"/>
              <a:t> </a:t>
            </a:r>
            <a:r>
              <a:rPr lang="en-GB" sz="2500" b="1" dirty="0">
                <a:solidFill>
                  <a:srgbClr val="0070C0"/>
                </a:solidFill>
              </a:rPr>
              <a:t>strategy</a:t>
            </a:r>
            <a:r>
              <a:rPr lang="en-GB" sz="2500" dirty="0"/>
              <a:t> of </a:t>
            </a:r>
            <a:r>
              <a:rPr lang="en-GB" sz="2500" b="1" dirty="0">
                <a:solidFill>
                  <a:srgbClr val="0070C0"/>
                </a:solidFill>
              </a:rPr>
              <a:t>expected</a:t>
            </a:r>
            <a:r>
              <a:rPr lang="en-GB" sz="2500" dirty="0"/>
              <a:t> </a:t>
            </a:r>
            <a:r>
              <a:rPr lang="en-GB" sz="2500" b="1" dirty="0">
                <a:solidFill>
                  <a:srgbClr val="0070C0"/>
                </a:solidFill>
              </a:rPr>
              <a:t>results</a:t>
            </a:r>
            <a:r>
              <a:rPr lang="en-GB" sz="2500" dirty="0"/>
              <a:t>, and </a:t>
            </a:r>
          </a:p>
          <a:p>
            <a:pPr>
              <a:spcBef>
                <a:spcPts val="0"/>
              </a:spcBef>
              <a:buClr>
                <a:srgbClr val="C00000"/>
              </a:buClr>
              <a:buSzPct val="110000"/>
            </a:pPr>
            <a:r>
              <a:rPr lang="en-GB" sz="2500" dirty="0"/>
              <a:t>a </a:t>
            </a:r>
            <a:r>
              <a:rPr lang="en-GB" sz="2500" b="1" dirty="0">
                <a:solidFill>
                  <a:srgbClr val="0070C0"/>
                </a:solidFill>
              </a:rPr>
              <a:t>work</a:t>
            </a:r>
            <a:r>
              <a:rPr lang="en-GB" sz="2500" dirty="0"/>
              <a:t> </a:t>
            </a:r>
            <a:r>
              <a:rPr lang="en-GB" sz="2500" b="1" dirty="0">
                <a:solidFill>
                  <a:srgbClr val="0070C0"/>
                </a:solidFill>
              </a:rPr>
              <a:t>plan</a:t>
            </a:r>
            <a:r>
              <a:rPr lang="en-GB" sz="2500" dirty="0"/>
              <a:t> identifying </a:t>
            </a:r>
            <a:r>
              <a:rPr lang="en-GB" sz="2500" b="1" dirty="0">
                <a:solidFill>
                  <a:srgbClr val="0070C0"/>
                </a:solidFill>
              </a:rPr>
              <a:t>subtasks</a:t>
            </a:r>
            <a:r>
              <a:rPr lang="en-GB" sz="2500" dirty="0"/>
              <a:t>/</a:t>
            </a:r>
            <a:r>
              <a:rPr lang="en-GB" sz="2500" b="1" dirty="0">
                <a:solidFill>
                  <a:srgbClr val="0070C0"/>
                </a:solidFill>
              </a:rPr>
              <a:t>dependencies</a:t>
            </a:r>
            <a:r>
              <a:rPr lang="en-GB" sz="2500" dirty="0"/>
              <a:t> and a </a:t>
            </a:r>
            <a:r>
              <a:rPr lang="en-GB" sz="2500" b="1" dirty="0">
                <a:solidFill>
                  <a:srgbClr val="0070C0"/>
                </a:solidFill>
              </a:rPr>
              <a:t>timeline</a:t>
            </a:r>
            <a:r>
              <a:rPr lang="en-GB" sz="2500" dirty="0"/>
              <a:t> (or </a:t>
            </a:r>
            <a:r>
              <a:rPr lang="en-GB" sz="2500" b="1" dirty="0">
                <a:solidFill>
                  <a:srgbClr val="0070C0"/>
                </a:solidFill>
              </a:rPr>
              <a:t>Gantt</a:t>
            </a:r>
            <a:r>
              <a:rPr lang="en-GB" sz="2500" dirty="0"/>
              <a:t> </a:t>
            </a:r>
            <a:r>
              <a:rPr lang="en-GB" sz="2500" b="1" dirty="0">
                <a:solidFill>
                  <a:srgbClr val="0070C0"/>
                </a:solidFill>
              </a:rPr>
              <a:t>chart</a:t>
            </a:r>
            <a:r>
              <a:rPr lang="en-GB" sz="2500" dirty="0"/>
              <a:t>).</a:t>
            </a:r>
          </a:p>
          <a:p>
            <a:pPr>
              <a:spcBef>
                <a:spcPts val="0"/>
              </a:spcBef>
              <a:buClr>
                <a:srgbClr val="C00000"/>
              </a:buClr>
              <a:buSzPct val="110000"/>
            </a:pPr>
            <a:r>
              <a:rPr lang="en-GB" sz="2500" dirty="0"/>
              <a:t>The </a:t>
            </a:r>
            <a:r>
              <a:rPr lang="en-GB" sz="2500" b="1" dirty="0">
                <a:solidFill>
                  <a:srgbClr val="0070C0"/>
                </a:solidFill>
              </a:rPr>
              <a:t>Progress</a:t>
            </a:r>
            <a:r>
              <a:rPr lang="en-GB" sz="2500" dirty="0"/>
              <a:t> </a:t>
            </a:r>
            <a:r>
              <a:rPr lang="en-GB" sz="2500" b="1" dirty="0">
                <a:solidFill>
                  <a:srgbClr val="0070C0"/>
                </a:solidFill>
              </a:rPr>
              <a:t>Report</a:t>
            </a:r>
            <a:r>
              <a:rPr lang="en-GB" sz="2500" dirty="0"/>
              <a:t> is due in </a:t>
            </a:r>
            <a:r>
              <a:rPr lang="en-GB" sz="2500" b="1" dirty="0">
                <a:solidFill>
                  <a:srgbClr val="0070C0"/>
                </a:solidFill>
              </a:rPr>
              <a:t>January</a:t>
            </a:r>
            <a:r>
              <a:rPr lang="en-GB" sz="2500" dirty="0"/>
              <a:t> and is </a:t>
            </a:r>
            <a:r>
              <a:rPr lang="en-GB" sz="2500" b="1" dirty="0">
                <a:solidFill>
                  <a:srgbClr val="0070C0"/>
                </a:solidFill>
              </a:rPr>
              <a:t>sent</a:t>
            </a:r>
            <a:r>
              <a:rPr lang="en-GB" sz="2500" dirty="0"/>
              <a:t> by </a:t>
            </a:r>
            <a:r>
              <a:rPr lang="en-GB" sz="2500" b="1" dirty="0">
                <a:solidFill>
                  <a:srgbClr val="0070C0"/>
                </a:solidFill>
              </a:rPr>
              <a:t>email</a:t>
            </a:r>
            <a:r>
              <a:rPr lang="en-GB" sz="2500" dirty="0"/>
              <a:t> to the </a:t>
            </a:r>
            <a:r>
              <a:rPr lang="en-GB" sz="2500" b="1" u="sng" dirty="0">
                <a:solidFill>
                  <a:srgbClr val="FF0000"/>
                </a:solidFill>
              </a:rPr>
              <a:t>supervisor only</a:t>
            </a:r>
            <a:r>
              <a:rPr lang="en-GB" sz="2500" dirty="0"/>
              <a:t>.</a:t>
            </a:r>
          </a:p>
          <a:p>
            <a:pPr>
              <a:spcBef>
                <a:spcPts val="0"/>
              </a:spcBef>
              <a:buClr>
                <a:srgbClr val="C00000"/>
              </a:buClr>
              <a:buSzPct val="110000"/>
            </a:pPr>
            <a:r>
              <a:rPr lang="en-GB" sz="2500" dirty="0"/>
              <a:t>You will receive </a:t>
            </a:r>
            <a:r>
              <a:rPr lang="en-GB" sz="2500" b="1" dirty="0">
                <a:solidFill>
                  <a:srgbClr val="0070C0"/>
                </a:solidFill>
              </a:rPr>
              <a:t>explicit</a:t>
            </a:r>
            <a:r>
              <a:rPr lang="en-GB" sz="2500" dirty="0"/>
              <a:t> </a:t>
            </a:r>
            <a:r>
              <a:rPr lang="en-GB" sz="2500" b="1" dirty="0">
                <a:solidFill>
                  <a:srgbClr val="0070C0"/>
                </a:solidFill>
              </a:rPr>
              <a:t>instructions</a:t>
            </a:r>
            <a:r>
              <a:rPr lang="en-GB" sz="2500" dirty="0"/>
              <a:t> and a </a:t>
            </a:r>
            <a:r>
              <a:rPr lang="en-GB" sz="2500" b="1" dirty="0">
                <a:solidFill>
                  <a:srgbClr val="0070C0"/>
                </a:solidFill>
              </a:rPr>
              <a:t>template</a:t>
            </a:r>
            <a:r>
              <a:rPr lang="en-GB" sz="2500" dirty="0"/>
              <a:t> in </a:t>
            </a:r>
            <a:r>
              <a:rPr lang="en-GB" sz="2500" b="1" dirty="0">
                <a:solidFill>
                  <a:srgbClr val="0070C0"/>
                </a:solidFill>
              </a:rPr>
              <a:t>due</a:t>
            </a:r>
            <a:r>
              <a:rPr lang="en-GB" sz="2500" dirty="0"/>
              <a:t> </a:t>
            </a:r>
            <a:r>
              <a:rPr lang="en-GB" sz="2500" b="1" dirty="0">
                <a:solidFill>
                  <a:srgbClr val="0070C0"/>
                </a:solidFill>
              </a:rPr>
              <a:t>course</a:t>
            </a:r>
            <a:r>
              <a:rPr lang="en-GB" sz="2500"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7996233F-F403-B9F3-F140-2460E6DF5E94}"/>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7</a:t>
            </a:fld>
            <a:endParaRPr lang="en-US" sz="1100" b="1" dirty="0">
              <a:solidFill>
                <a:srgbClr val="C00000"/>
              </a:solidFill>
            </a:endParaRPr>
          </a:p>
        </p:txBody>
      </p:sp>
    </p:spTree>
    <p:extLst>
      <p:ext uri="{BB962C8B-B14F-4D97-AF65-F5344CB8AC3E}">
        <p14:creationId xmlns:p14="http://schemas.microsoft.com/office/powerpoint/2010/main" val="80494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Submission and Viva Voce</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8000" y="1008000"/>
            <a:ext cx="10933610" cy="5103693"/>
          </a:xfrm>
          <a:prstGeom prst="rect">
            <a:avLst/>
          </a:prstGeom>
        </p:spPr>
        <p:txBody>
          <a:bodyPr vert="horz" lIns="121920" tIns="60960" rIns="121920" bIns="6096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pPr>
            <a:r>
              <a:rPr lang="en-US" b="1" dirty="0">
                <a:solidFill>
                  <a:srgbClr val="0070C0"/>
                </a:solidFill>
              </a:rPr>
              <a:t>Draft</a:t>
            </a:r>
            <a:r>
              <a:rPr lang="en-US" dirty="0"/>
              <a:t> </a:t>
            </a:r>
            <a:r>
              <a:rPr lang="en-US" b="1" dirty="0">
                <a:solidFill>
                  <a:srgbClr val="0070C0"/>
                </a:solidFill>
              </a:rPr>
              <a:t>submission</a:t>
            </a:r>
            <a:r>
              <a:rPr lang="en-US" dirty="0"/>
              <a:t> of the </a:t>
            </a:r>
            <a:r>
              <a:rPr lang="en-US" b="1" dirty="0">
                <a:solidFill>
                  <a:srgbClr val="0070C0"/>
                </a:solidFill>
              </a:rPr>
              <a:t>FYP</a:t>
            </a:r>
            <a:r>
              <a:rPr lang="en-US" dirty="0"/>
              <a:t> </a:t>
            </a:r>
            <a:r>
              <a:rPr lang="en-US" b="1" dirty="0">
                <a:solidFill>
                  <a:srgbClr val="0070C0"/>
                </a:solidFill>
              </a:rPr>
              <a:t>document</a:t>
            </a:r>
            <a:r>
              <a:rPr lang="en-US" dirty="0"/>
              <a:t> to the </a:t>
            </a:r>
            <a:r>
              <a:rPr lang="en-US" b="1" dirty="0">
                <a:solidFill>
                  <a:srgbClr val="0070C0"/>
                </a:solidFill>
              </a:rPr>
              <a:t>supervisor</a:t>
            </a:r>
            <a:r>
              <a:rPr lang="en-US" dirty="0"/>
              <a:t>/</a:t>
            </a:r>
            <a:r>
              <a:rPr lang="en-US" b="1" dirty="0">
                <a:solidFill>
                  <a:srgbClr val="0070C0"/>
                </a:solidFill>
              </a:rPr>
              <a:t>s</a:t>
            </a:r>
            <a:r>
              <a:rPr lang="en-US" dirty="0"/>
              <a:t> is on </a:t>
            </a:r>
            <a:r>
              <a:rPr lang="en-US" b="1" dirty="0">
                <a:solidFill>
                  <a:srgbClr val="FF0000"/>
                </a:solidFill>
              </a:rPr>
              <a:t>Friday 9</a:t>
            </a:r>
            <a:r>
              <a:rPr lang="en-US" b="1" baseline="30000" dirty="0">
                <a:solidFill>
                  <a:srgbClr val="FF0000"/>
                </a:solidFill>
              </a:rPr>
              <a:t>th</a:t>
            </a:r>
            <a:r>
              <a:rPr lang="en-US" b="1" dirty="0">
                <a:solidFill>
                  <a:srgbClr val="FF0000"/>
                </a:solidFill>
              </a:rPr>
              <a:t> May 2025</a:t>
            </a:r>
            <a:r>
              <a:rPr lang="en-US" dirty="0"/>
              <a:t> by </a:t>
            </a:r>
            <a:r>
              <a:rPr lang="en-US" b="1" dirty="0">
                <a:solidFill>
                  <a:srgbClr val="0070C0"/>
                </a:solidFill>
              </a:rPr>
              <a:t>email</a:t>
            </a:r>
            <a:r>
              <a:rPr lang="en-US" dirty="0"/>
              <a:t>.</a:t>
            </a:r>
          </a:p>
          <a:p>
            <a:pPr>
              <a:buClr>
                <a:srgbClr val="C00000"/>
              </a:buClr>
            </a:pPr>
            <a:r>
              <a:rPr lang="en-US" b="1" dirty="0">
                <a:solidFill>
                  <a:srgbClr val="0070C0"/>
                </a:solidFill>
              </a:rPr>
              <a:t>Submission</a:t>
            </a:r>
            <a:r>
              <a:rPr lang="en-US" dirty="0"/>
              <a:t> of the </a:t>
            </a:r>
            <a:r>
              <a:rPr lang="en-US" b="1" dirty="0">
                <a:solidFill>
                  <a:srgbClr val="0070C0"/>
                </a:solidFill>
              </a:rPr>
              <a:t>FYP</a:t>
            </a:r>
            <a:r>
              <a:rPr lang="en-US" dirty="0"/>
              <a:t> </a:t>
            </a:r>
            <a:r>
              <a:rPr lang="en-US" b="1" dirty="0">
                <a:solidFill>
                  <a:srgbClr val="0070C0"/>
                </a:solidFill>
              </a:rPr>
              <a:t>document</a:t>
            </a:r>
            <a:r>
              <a:rPr lang="en-US" dirty="0"/>
              <a:t> and </a:t>
            </a:r>
            <a:r>
              <a:rPr lang="en-US" b="1" dirty="0">
                <a:solidFill>
                  <a:srgbClr val="0070C0"/>
                </a:solidFill>
              </a:rPr>
              <a:t>declarations</a:t>
            </a:r>
            <a:r>
              <a:rPr lang="en-US" dirty="0"/>
              <a:t> is </a:t>
            </a:r>
            <a:r>
              <a:rPr lang="en-US" b="1" dirty="0">
                <a:solidFill>
                  <a:srgbClr val="FF0000"/>
                </a:solidFill>
              </a:rPr>
              <a:t>Friday 30</a:t>
            </a:r>
            <a:r>
              <a:rPr lang="en-US" b="1" baseline="30000" dirty="0">
                <a:solidFill>
                  <a:srgbClr val="FF0000"/>
                </a:solidFill>
              </a:rPr>
              <a:t>th</a:t>
            </a:r>
            <a:r>
              <a:rPr lang="en-US" b="1" dirty="0">
                <a:solidFill>
                  <a:srgbClr val="FF0000"/>
                </a:solidFill>
              </a:rPr>
              <a:t> May 2025</a:t>
            </a:r>
            <a:r>
              <a:rPr lang="en-US" dirty="0"/>
              <a:t>. </a:t>
            </a:r>
            <a:r>
              <a:rPr lang="en-US" b="1" dirty="0">
                <a:solidFill>
                  <a:srgbClr val="0070C0"/>
                </a:solidFill>
              </a:rPr>
              <a:t>Submission</a:t>
            </a:r>
            <a:r>
              <a:rPr lang="en-US" dirty="0"/>
              <a:t> of </a:t>
            </a:r>
            <a:r>
              <a:rPr lang="en-US" b="1" dirty="0">
                <a:solidFill>
                  <a:srgbClr val="0070C0"/>
                </a:solidFill>
              </a:rPr>
              <a:t>PDF</a:t>
            </a:r>
            <a:r>
              <a:rPr lang="en-US" dirty="0"/>
              <a:t> and </a:t>
            </a:r>
            <a:r>
              <a:rPr lang="en-US" b="1" dirty="0">
                <a:solidFill>
                  <a:srgbClr val="0070C0"/>
                </a:solidFill>
              </a:rPr>
              <a:t>Binaries</a:t>
            </a:r>
            <a:r>
              <a:rPr lang="en-US" dirty="0"/>
              <a:t> </a:t>
            </a:r>
            <a:r>
              <a:rPr lang="en-US" b="1" dirty="0">
                <a:solidFill>
                  <a:srgbClr val="0070C0"/>
                </a:solidFill>
              </a:rPr>
              <a:t>through</a:t>
            </a:r>
            <a:r>
              <a:rPr lang="en-US" dirty="0"/>
              <a:t> the </a:t>
            </a:r>
            <a:r>
              <a:rPr lang="en-US" b="1" dirty="0">
                <a:solidFill>
                  <a:srgbClr val="0070C0"/>
                </a:solidFill>
              </a:rPr>
              <a:t>VLE</a:t>
            </a:r>
            <a:r>
              <a:rPr lang="en-US" dirty="0"/>
              <a:t>.</a:t>
            </a:r>
          </a:p>
          <a:p>
            <a:pPr>
              <a:buClr>
                <a:srgbClr val="C00000"/>
              </a:buClr>
            </a:pPr>
            <a:r>
              <a:rPr lang="en-US" dirty="0"/>
              <a:t>Do </a:t>
            </a:r>
            <a:r>
              <a:rPr lang="en-US" b="1" dirty="0">
                <a:solidFill>
                  <a:srgbClr val="0070C0"/>
                </a:solidFill>
              </a:rPr>
              <a:t>not</a:t>
            </a:r>
            <a:r>
              <a:rPr lang="en-US" dirty="0"/>
              <a:t> </a:t>
            </a:r>
            <a:r>
              <a:rPr lang="en-US" b="1" dirty="0">
                <a:solidFill>
                  <a:srgbClr val="0070C0"/>
                </a:solidFill>
              </a:rPr>
              <a:t>forget</a:t>
            </a:r>
            <a:r>
              <a:rPr lang="en-US" dirty="0"/>
              <a:t> to </a:t>
            </a:r>
            <a:r>
              <a:rPr lang="en-US" b="1" dirty="0">
                <a:solidFill>
                  <a:srgbClr val="0070C0"/>
                </a:solidFill>
              </a:rPr>
              <a:t>check</a:t>
            </a:r>
            <a:r>
              <a:rPr lang="en-US" dirty="0"/>
              <a:t> a </a:t>
            </a:r>
            <a:r>
              <a:rPr lang="en-US" b="1" dirty="0">
                <a:solidFill>
                  <a:srgbClr val="0070C0"/>
                </a:solidFill>
              </a:rPr>
              <a:t>draft</a:t>
            </a:r>
            <a:r>
              <a:rPr lang="en-US" dirty="0"/>
              <a:t> of the </a:t>
            </a:r>
            <a:r>
              <a:rPr lang="en-US" b="1" dirty="0">
                <a:solidFill>
                  <a:srgbClr val="0070C0"/>
                </a:solidFill>
              </a:rPr>
              <a:t>document</a:t>
            </a:r>
            <a:r>
              <a:rPr lang="en-US" dirty="0"/>
              <a:t> for </a:t>
            </a:r>
            <a:r>
              <a:rPr lang="en-US" b="1" dirty="0">
                <a:solidFill>
                  <a:srgbClr val="0070C0"/>
                </a:solidFill>
              </a:rPr>
              <a:t>similarity</a:t>
            </a:r>
            <a:r>
              <a:rPr lang="en-US" dirty="0"/>
              <a:t> on </a:t>
            </a:r>
            <a:r>
              <a:rPr lang="en-US" b="1" dirty="0">
                <a:solidFill>
                  <a:srgbClr val="0070C0"/>
                </a:solidFill>
              </a:rPr>
              <a:t>Turnitin</a:t>
            </a:r>
            <a:r>
              <a:rPr lang="en-US" dirty="0"/>
              <a:t>.</a:t>
            </a:r>
          </a:p>
          <a:p>
            <a:pPr>
              <a:buClr>
                <a:srgbClr val="C00000"/>
              </a:buClr>
            </a:pPr>
            <a:r>
              <a:rPr lang="en-US" dirty="0"/>
              <a:t>It is </a:t>
            </a:r>
            <a:r>
              <a:rPr lang="en-US" b="1" dirty="0">
                <a:solidFill>
                  <a:srgbClr val="0070C0"/>
                </a:solidFill>
              </a:rPr>
              <a:t>expected</a:t>
            </a:r>
            <a:r>
              <a:rPr lang="en-US" dirty="0"/>
              <a:t> that the </a:t>
            </a:r>
            <a:r>
              <a:rPr lang="en-US" b="1" dirty="0">
                <a:solidFill>
                  <a:srgbClr val="0070C0"/>
                </a:solidFill>
              </a:rPr>
              <a:t>viva</a:t>
            </a:r>
            <a:r>
              <a:rPr lang="en-US" dirty="0"/>
              <a:t> </a:t>
            </a:r>
            <a:r>
              <a:rPr lang="en-US" b="1" dirty="0">
                <a:solidFill>
                  <a:srgbClr val="0070C0"/>
                </a:solidFill>
              </a:rPr>
              <a:t>voce</a:t>
            </a:r>
            <a:r>
              <a:rPr lang="en-US" dirty="0"/>
              <a:t> </a:t>
            </a:r>
            <a:r>
              <a:rPr lang="en-US" b="1" dirty="0">
                <a:solidFill>
                  <a:srgbClr val="0070C0"/>
                </a:solidFill>
              </a:rPr>
              <a:t>examination</a:t>
            </a:r>
            <a:r>
              <a:rPr lang="en-US" dirty="0"/>
              <a:t> will be </a:t>
            </a:r>
            <a:r>
              <a:rPr lang="en-US" b="1" i="1" dirty="0">
                <a:solidFill>
                  <a:srgbClr val="7030A0"/>
                </a:solidFill>
              </a:rPr>
              <a:t>in persona </a:t>
            </a:r>
            <a:r>
              <a:rPr lang="en-US" dirty="0"/>
              <a:t>this </a:t>
            </a:r>
            <a:r>
              <a:rPr lang="en-US" b="1" dirty="0">
                <a:solidFill>
                  <a:srgbClr val="0070C0"/>
                </a:solidFill>
              </a:rPr>
              <a:t>academic</a:t>
            </a:r>
            <a:r>
              <a:rPr lang="en-US" dirty="0"/>
              <a:t> </a:t>
            </a:r>
            <a:r>
              <a:rPr lang="en-US" b="1" dirty="0">
                <a:solidFill>
                  <a:srgbClr val="0070C0"/>
                </a:solidFill>
              </a:rPr>
              <a:t>year</a:t>
            </a:r>
            <a:r>
              <a:rPr lang="en-US" dirty="0"/>
              <a:t>.</a:t>
            </a:r>
          </a:p>
          <a:p>
            <a:pPr>
              <a:buClr>
                <a:srgbClr val="C00000"/>
              </a:buClr>
            </a:pPr>
            <a:r>
              <a:rPr lang="en-US" b="1" dirty="0">
                <a:solidFill>
                  <a:srgbClr val="0070C0"/>
                </a:solidFill>
              </a:rPr>
              <a:t>Viva</a:t>
            </a:r>
            <a:r>
              <a:rPr lang="en-US" dirty="0"/>
              <a:t> </a:t>
            </a:r>
            <a:r>
              <a:rPr lang="en-US" b="1" dirty="0">
                <a:solidFill>
                  <a:srgbClr val="0070C0"/>
                </a:solidFill>
              </a:rPr>
              <a:t>voce</a:t>
            </a:r>
            <a:r>
              <a:rPr lang="en-US" dirty="0"/>
              <a:t> is </a:t>
            </a:r>
            <a:r>
              <a:rPr lang="en-US" b="1" dirty="0">
                <a:solidFill>
                  <a:srgbClr val="0070C0"/>
                </a:solidFill>
              </a:rPr>
              <a:t>20 minutes </a:t>
            </a:r>
            <a:r>
              <a:rPr lang="en-US" dirty="0"/>
              <a:t>presentation and </a:t>
            </a:r>
            <a:r>
              <a:rPr lang="en-US" b="1" dirty="0">
                <a:solidFill>
                  <a:srgbClr val="0070C0"/>
                </a:solidFill>
              </a:rPr>
              <a:t>10 minutes Q&amp;A</a:t>
            </a:r>
            <a:r>
              <a:rPr lang="en-US" dirty="0"/>
              <a:t>.</a:t>
            </a:r>
          </a:p>
          <a:p>
            <a:pPr>
              <a:buClr>
                <a:srgbClr val="C00000"/>
              </a:buClr>
            </a:pPr>
            <a:r>
              <a:rPr lang="en-US" dirty="0"/>
              <a:t>You </a:t>
            </a:r>
            <a:r>
              <a:rPr lang="en-US" b="1" dirty="0">
                <a:solidFill>
                  <a:srgbClr val="0070C0"/>
                </a:solidFill>
              </a:rPr>
              <a:t>might</a:t>
            </a:r>
            <a:r>
              <a:rPr lang="en-US" dirty="0"/>
              <a:t> be </a:t>
            </a:r>
            <a:r>
              <a:rPr lang="en-US" b="1" dirty="0">
                <a:solidFill>
                  <a:srgbClr val="0070C0"/>
                </a:solidFill>
              </a:rPr>
              <a:t>asked</a:t>
            </a:r>
            <a:r>
              <a:rPr lang="en-US" dirty="0"/>
              <a:t> to </a:t>
            </a:r>
            <a:r>
              <a:rPr lang="en-US" b="1" dirty="0">
                <a:solidFill>
                  <a:srgbClr val="0070C0"/>
                </a:solidFill>
              </a:rPr>
              <a:t>demo</a:t>
            </a:r>
            <a:r>
              <a:rPr lang="en-US" dirty="0"/>
              <a:t> your </a:t>
            </a:r>
            <a:r>
              <a:rPr lang="en-US" b="1" dirty="0">
                <a:solidFill>
                  <a:srgbClr val="0070C0"/>
                </a:solidFill>
              </a:rPr>
              <a:t>work</a:t>
            </a:r>
            <a:r>
              <a:rPr lang="en-US" dirty="0"/>
              <a:t>.</a:t>
            </a:r>
          </a:p>
          <a:p>
            <a:pPr>
              <a:buClr>
                <a:srgbClr val="C00000"/>
              </a:buClr>
            </a:pPr>
            <a:r>
              <a:rPr lang="en-US" dirty="0"/>
              <a:t>Please </a:t>
            </a:r>
            <a:r>
              <a:rPr lang="en-US" b="1" dirty="0">
                <a:solidFill>
                  <a:srgbClr val="0070C0"/>
                </a:solidFill>
              </a:rPr>
              <a:t>refer</a:t>
            </a:r>
            <a:r>
              <a:rPr lang="en-US" dirty="0"/>
              <a:t> to the </a:t>
            </a:r>
            <a:r>
              <a:rPr lang="en-US" b="1" dirty="0">
                <a:solidFill>
                  <a:srgbClr val="0070C0"/>
                </a:solidFill>
              </a:rPr>
              <a:t>FYP</a:t>
            </a:r>
            <a:r>
              <a:rPr lang="en-US" dirty="0"/>
              <a:t> </a:t>
            </a:r>
            <a:r>
              <a:rPr lang="en-US" b="1" dirty="0">
                <a:solidFill>
                  <a:srgbClr val="0070C0"/>
                </a:solidFill>
              </a:rPr>
              <a:t>Calendar</a:t>
            </a:r>
            <a:r>
              <a:rPr lang="en-US" dirty="0"/>
              <a:t> for </a:t>
            </a:r>
            <a:r>
              <a:rPr lang="en-US" b="1" dirty="0">
                <a:solidFill>
                  <a:srgbClr val="0070C0"/>
                </a:solidFill>
              </a:rPr>
              <a:t>2024-25</a:t>
            </a:r>
            <a:r>
              <a:rPr lang="en-US" dirty="0"/>
              <a:t> since </a:t>
            </a:r>
            <a:r>
              <a:rPr lang="en-US" b="1" dirty="0">
                <a:solidFill>
                  <a:srgbClr val="0070C0"/>
                </a:solidFill>
              </a:rPr>
              <a:t>dates</a:t>
            </a:r>
            <a:r>
              <a:rPr lang="en-US" dirty="0"/>
              <a:t> may </a:t>
            </a:r>
            <a:r>
              <a:rPr lang="en-US" b="1" dirty="0">
                <a:solidFill>
                  <a:srgbClr val="0070C0"/>
                </a:solidFill>
              </a:rPr>
              <a:t>change</a:t>
            </a:r>
            <a:r>
              <a:rPr lang="en-US" dirty="0"/>
              <a:t>.</a:t>
            </a:r>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Rounded Corners 2">
            <a:extLst>
              <a:ext uri="{FF2B5EF4-FFF2-40B4-BE49-F238E27FC236}">
                <a16:creationId xmlns:a16="http://schemas.microsoft.com/office/drawing/2014/main" id="{43A26918-9616-4BAA-8E2D-8BB57B828BEB}"/>
              </a:ext>
            </a:extLst>
          </p:cNvPr>
          <p:cNvSpPr/>
          <p:nvPr/>
        </p:nvSpPr>
        <p:spPr>
          <a:xfrm>
            <a:off x="10043325" y="5723390"/>
            <a:ext cx="2028825" cy="9858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Dates might</a:t>
            </a:r>
          </a:p>
          <a:p>
            <a:pPr algn="ctr"/>
            <a:r>
              <a:rPr lang="en-US" sz="2400" b="1" dirty="0"/>
              <a:t>Change!</a:t>
            </a:r>
            <a:endParaRPr lang="en-GB" sz="2400" b="1" dirty="0"/>
          </a:p>
        </p:txBody>
      </p:sp>
      <p:sp>
        <p:nvSpPr>
          <p:cNvPr id="5" name="Slide Number Placeholder 2">
            <a:extLst>
              <a:ext uri="{FF2B5EF4-FFF2-40B4-BE49-F238E27FC236}">
                <a16:creationId xmlns:a16="http://schemas.microsoft.com/office/drawing/2014/main" id="{1A735729-350B-4C64-B49C-2B002E1AF19B}"/>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8</a:t>
            </a:fld>
            <a:endParaRPr lang="en-US" sz="1100" b="1" dirty="0">
              <a:solidFill>
                <a:srgbClr val="C00000"/>
              </a:solidFill>
            </a:endParaRPr>
          </a:p>
        </p:txBody>
      </p:sp>
    </p:spTree>
    <p:extLst>
      <p:ext uri="{BB962C8B-B14F-4D97-AF65-F5344CB8AC3E}">
        <p14:creationId xmlns:p14="http://schemas.microsoft.com/office/powerpoint/2010/main" val="264293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000" y="180000"/>
            <a:ext cx="9360000" cy="648000"/>
          </a:xfrm>
        </p:spPr>
        <p:txBody>
          <a:bodyPr>
            <a:normAutofit/>
          </a:bodyPr>
          <a:lstStyle/>
          <a:p>
            <a:r>
              <a:rPr lang="en-US" sz="4000" b="1" dirty="0">
                <a:solidFill>
                  <a:srgbClr val="002060"/>
                </a:solidFill>
                <a:latin typeface="+mn-lt"/>
              </a:rPr>
              <a:t>Guidelines and Addendum</a:t>
            </a:r>
          </a:p>
        </p:txBody>
      </p:sp>
      <p:sp>
        <p:nvSpPr>
          <p:cNvPr id="10" name="Rectangle 5"/>
          <p:cNvSpPr txBox="1">
            <a:spLocks noChangeArrowheads="1"/>
          </p:cNvSpPr>
          <p:nvPr/>
        </p:nvSpPr>
        <p:spPr>
          <a:xfrm>
            <a:off x="442369" y="2155025"/>
            <a:ext cx="11354617" cy="4061284"/>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Rectangle 5"/>
          <p:cNvSpPr txBox="1">
            <a:spLocks noChangeArrowheads="1"/>
          </p:cNvSpPr>
          <p:nvPr/>
        </p:nvSpPr>
        <p:spPr>
          <a:xfrm>
            <a:off x="647999" y="1008000"/>
            <a:ext cx="11354617" cy="4783200"/>
          </a:xfrm>
          <a:prstGeom prst="rect">
            <a:avLst/>
          </a:prstGeom>
        </p:spPr>
        <p:txBody>
          <a:bodyPr vert="horz" lIns="121920" tIns="60960" rIns="121920" bIns="6096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C00000"/>
              </a:buClr>
              <a:buSzPct val="110000"/>
            </a:pPr>
            <a:r>
              <a:rPr lang="en-US" sz="2800" dirty="0"/>
              <a:t>The </a:t>
            </a:r>
            <a:r>
              <a:rPr lang="en-US" sz="2800" b="1" dirty="0">
                <a:solidFill>
                  <a:srgbClr val="0070C0"/>
                </a:solidFill>
              </a:rPr>
              <a:t>Faculty</a:t>
            </a:r>
            <a:r>
              <a:rPr lang="en-US" sz="2800" dirty="0"/>
              <a:t> of </a:t>
            </a:r>
            <a:r>
              <a:rPr lang="en-US" sz="2800" b="1" dirty="0">
                <a:solidFill>
                  <a:srgbClr val="0070C0"/>
                </a:solidFill>
              </a:rPr>
              <a:t>ICT’s</a:t>
            </a:r>
            <a:r>
              <a:rPr lang="en-US" sz="2800" dirty="0"/>
              <a:t> </a:t>
            </a:r>
            <a:r>
              <a:rPr lang="en-US" sz="2800" b="1" dirty="0">
                <a:solidFill>
                  <a:srgbClr val="0070C0"/>
                </a:solidFill>
              </a:rPr>
              <a:t>FYP</a:t>
            </a:r>
            <a:r>
              <a:rPr lang="en-US" sz="2800" dirty="0"/>
              <a:t> </a:t>
            </a:r>
            <a:r>
              <a:rPr lang="en-US" sz="2800" b="1" dirty="0">
                <a:solidFill>
                  <a:srgbClr val="0070C0"/>
                </a:solidFill>
              </a:rPr>
              <a:t>Guidelines</a:t>
            </a:r>
            <a:r>
              <a:rPr lang="en-US" sz="2800" dirty="0"/>
              <a:t> are </a:t>
            </a:r>
            <a:r>
              <a:rPr lang="en-US" sz="2800" b="1" dirty="0">
                <a:solidFill>
                  <a:srgbClr val="0070C0"/>
                </a:solidFill>
              </a:rPr>
              <a:t>available</a:t>
            </a:r>
            <a:r>
              <a:rPr lang="en-US" sz="2800" dirty="0"/>
              <a:t> </a:t>
            </a:r>
            <a:r>
              <a:rPr lang="en-US" sz="2800" b="1" dirty="0">
                <a:solidFill>
                  <a:srgbClr val="0070C0"/>
                </a:solidFill>
              </a:rPr>
              <a:t>online</a:t>
            </a:r>
            <a:r>
              <a:rPr lang="en-US" sz="2800" dirty="0"/>
              <a:t> on the </a:t>
            </a:r>
            <a:r>
              <a:rPr lang="en-US" sz="2800" b="1" dirty="0">
                <a:solidFill>
                  <a:srgbClr val="0070C0"/>
                </a:solidFill>
              </a:rPr>
              <a:t>FICT</a:t>
            </a:r>
            <a:r>
              <a:rPr lang="en-US" sz="2800" dirty="0"/>
              <a:t> </a:t>
            </a:r>
            <a:r>
              <a:rPr lang="en-US" sz="2800" b="1" dirty="0">
                <a:solidFill>
                  <a:srgbClr val="0070C0"/>
                </a:solidFill>
              </a:rPr>
              <a:t>portal</a:t>
            </a:r>
            <a:r>
              <a:rPr lang="en-US" sz="2800" dirty="0"/>
              <a:t>.</a:t>
            </a:r>
            <a:br>
              <a:rPr lang="en-US" dirty="0"/>
            </a:br>
            <a:r>
              <a:rPr lang="en-US" sz="2800" b="1" dirty="0">
                <a:solidFill>
                  <a:srgbClr val="0070C0"/>
                </a:solidFill>
              </a:rPr>
              <a:t>Download</a:t>
            </a:r>
            <a:r>
              <a:rPr lang="en-US" sz="2800" dirty="0"/>
              <a:t> and </a:t>
            </a:r>
            <a:r>
              <a:rPr lang="en-US" sz="2800" b="1" dirty="0">
                <a:solidFill>
                  <a:srgbClr val="0070C0"/>
                </a:solidFill>
              </a:rPr>
              <a:t>read</a:t>
            </a:r>
            <a:r>
              <a:rPr lang="en-US" sz="2800" dirty="0"/>
              <a:t> the </a:t>
            </a:r>
            <a:r>
              <a:rPr lang="en-US" sz="2800" b="1" dirty="0">
                <a:solidFill>
                  <a:srgbClr val="0070C0"/>
                </a:solidFill>
              </a:rPr>
              <a:t>guidelines</a:t>
            </a:r>
            <a:r>
              <a:rPr lang="en-US" sz="2800" dirty="0"/>
              <a:t>.</a:t>
            </a:r>
          </a:p>
          <a:p>
            <a:pPr>
              <a:buClr>
                <a:srgbClr val="C00000"/>
              </a:buClr>
              <a:buSzPct val="110000"/>
            </a:pPr>
            <a:endParaRPr lang="en-US" sz="2800" dirty="0"/>
          </a:p>
          <a:p>
            <a:pPr>
              <a:buClr>
                <a:srgbClr val="C00000"/>
              </a:buClr>
              <a:buSzPct val="110000"/>
            </a:pPr>
            <a:r>
              <a:rPr lang="en-US" sz="2800" dirty="0"/>
              <a:t>The </a:t>
            </a:r>
            <a:r>
              <a:rPr lang="en-US" sz="2800" b="1" dirty="0">
                <a:solidFill>
                  <a:srgbClr val="0070C0"/>
                </a:solidFill>
              </a:rPr>
              <a:t>Department</a:t>
            </a:r>
            <a:r>
              <a:rPr lang="en-US" sz="2800" dirty="0"/>
              <a:t> of </a:t>
            </a:r>
            <a:r>
              <a:rPr lang="en-US" sz="2800" b="1" dirty="0">
                <a:solidFill>
                  <a:srgbClr val="0070C0"/>
                </a:solidFill>
              </a:rPr>
              <a:t>CIS</a:t>
            </a:r>
            <a:r>
              <a:rPr lang="en-US" sz="2800" dirty="0"/>
              <a:t> also </a:t>
            </a:r>
            <a:r>
              <a:rPr lang="en-US" sz="2800" b="1" dirty="0">
                <a:solidFill>
                  <a:srgbClr val="0070C0"/>
                </a:solidFill>
              </a:rPr>
              <a:t>issues</a:t>
            </a:r>
            <a:r>
              <a:rPr lang="en-US" sz="2800" dirty="0"/>
              <a:t> an </a:t>
            </a:r>
            <a:r>
              <a:rPr lang="en-US" sz="2800" b="1" dirty="0">
                <a:solidFill>
                  <a:srgbClr val="0070C0"/>
                </a:solidFill>
              </a:rPr>
              <a:t>Addendum</a:t>
            </a:r>
            <a:r>
              <a:rPr lang="en-US" sz="2800" dirty="0"/>
              <a:t> to the </a:t>
            </a:r>
            <a:r>
              <a:rPr lang="en-US" sz="2800" b="1" dirty="0">
                <a:solidFill>
                  <a:srgbClr val="0070C0"/>
                </a:solidFill>
              </a:rPr>
              <a:t>above</a:t>
            </a:r>
            <a:r>
              <a:rPr lang="en-US" sz="2800" dirty="0"/>
              <a:t> </a:t>
            </a:r>
            <a:r>
              <a:rPr lang="en-US" sz="2800" b="1" dirty="0">
                <a:solidFill>
                  <a:srgbClr val="0070C0"/>
                </a:solidFill>
              </a:rPr>
              <a:t>guidelines</a:t>
            </a:r>
            <a:r>
              <a:rPr lang="en-US" sz="2800" dirty="0"/>
              <a:t>.</a:t>
            </a:r>
            <a:br>
              <a:rPr lang="en-US" sz="2800" dirty="0"/>
            </a:br>
            <a:r>
              <a:rPr lang="en-US" sz="2800" dirty="0"/>
              <a:t>The </a:t>
            </a:r>
            <a:r>
              <a:rPr lang="en-US" sz="2800" b="1" dirty="0">
                <a:solidFill>
                  <a:srgbClr val="0070C0"/>
                </a:solidFill>
              </a:rPr>
              <a:t>Addendum</a:t>
            </a:r>
            <a:r>
              <a:rPr lang="en-US" sz="2800" dirty="0"/>
              <a:t> is an </a:t>
            </a:r>
            <a:r>
              <a:rPr lang="en-US" sz="2800" b="1" dirty="0">
                <a:solidFill>
                  <a:srgbClr val="0070C0"/>
                </a:solidFill>
              </a:rPr>
              <a:t>Appendix</a:t>
            </a:r>
            <a:r>
              <a:rPr lang="en-US" sz="2800" dirty="0"/>
              <a:t> in the </a:t>
            </a:r>
            <a:r>
              <a:rPr lang="en-US" sz="2800" b="1" dirty="0">
                <a:solidFill>
                  <a:srgbClr val="0070C0"/>
                </a:solidFill>
              </a:rPr>
              <a:t>Faculty</a:t>
            </a:r>
            <a:r>
              <a:rPr lang="en-US" sz="2800" dirty="0"/>
              <a:t> of </a:t>
            </a:r>
            <a:r>
              <a:rPr lang="en-US" sz="2800" b="1" dirty="0">
                <a:solidFill>
                  <a:srgbClr val="0070C0"/>
                </a:solidFill>
              </a:rPr>
              <a:t>ICT</a:t>
            </a:r>
            <a:r>
              <a:rPr lang="en-US" sz="2800" dirty="0"/>
              <a:t> </a:t>
            </a:r>
            <a:r>
              <a:rPr lang="en-US" sz="2800" b="1" dirty="0">
                <a:solidFill>
                  <a:srgbClr val="0070C0"/>
                </a:solidFill>
              </a:rPr>
              <a:t>FYP</a:t>
            </a:r>
            <a:r>
              <a:rPr lang="en-US" sz="2800" dirty="0"/>
              <a:t> </a:t>
            </a:r>
            <a:r>
              <a:rPr lang="en-US" sz="2800" b="1" dirty="0">
                <a:solidFill>
                  <a:srgbClr val="0070C0"/>
                </a:solidFill>
              </a:rPr>
              <a:t>Guidelines</a:t>
            </a:r>
            <a:r>
              <a:rPr lang="en-US" sz="2800" dirty="0"/>
              <a:t> document.</a:t>
            </a:r>
          </a:p>
          <a:p>
            <a:pPr>
              <a:buClr>
                <a:srgbClr val="C00000"/>
              </a:buClr>
              <a:buSzPct val="110000"/>
            </a:pPr>
            <a:endParaRPr lang="en-US" sz="2800" dirty="0"/>
          </a:p>
          <a:p>
            <a:pPr>
              <a:buClr>
                <a:srgbClr val="C00000"/>
              </a:buClr>
              <a:buSzPct val="110000"/>
            </a:pPr>
            <a:r>
              <a:rPr lang="en-US" sz="2800" b="1" u="sng" dirty="0">
                <a:solidFill>
                  <a:srgbClr val="7030A0"/>
                </a:solidFill>
              </a:rPr>
              <a:t>Note that the SD and CB Addendums take precedence over the Faculty FYP Guidelines.</a:t>
            </a:r>
          </a:p>
          <a:p>
            <a:pPr>
              <a:buClr>
                <a:srgbClr val="C00000"/>
              </a:buClr>
            </a:pPr>
            <a:endParaRPr lang="en-US" sz="1600" dirty="0"/>
          </a:p>
        </p:txBody>
      </p:sp>
      <p:pic>
        <p:nvPicPr>
          <p:cNvPr id="13" name="Picture 12">
            <a:extLst>
              <a:ext uri="{FF2B5EF4-FFF2-40B4-BE49-F238E27FC236}">
                <a16:creationId xmlns:a16="http://schemas.microsoft.com/office/drawing/2014/main" id="{B50B94A2-11A7-4103-9356-5D07A6B51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4" y="6111693"/>
            <a:ext cx="834672" cy="739163"/>
          </a:xfrm>
          <a:prstGeom prst="rect">
            <a:avLst/>
          </a:prstGeom>
        </p:spPr>
      </p:pic>
      <p:pic>
        <p:nvPicPr>
          <p:cNvPr id="15" name="Picture 2" descr="For Sale) Final Year Project for IT/Computer Science Students | Lazada">
            <a:extLst>
              <a:ext uri="{FF2B5EF4-FFF2-40B4-BE49-F238E27FC236}">
                <a16:creationId xmlns:a16="http://schemas.microsoft.com/office/drawing/2014/main" id="{4B93EF5A-0661-44B5-B1DA-06840E027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1610" y="-24803"/>
            <a:ext cx="624682" cy="562331"/>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7F0879EC-5288-5EF9-5536-AF0AD95D4CB1}"/>
              </a:ext>
            </a:extLst>
          </p:cNvPr>
          <p:cNvSpPr>
            <a:spLocks noGrp="1"/>
          </p:cNvSpPr>
          <p:nvPr>
            <p:ph type="sldNum" sz="quarter" idx="12"/>
          </p:nvPr>
        </p:nvSpPr>
        <p:spPr>
          <a:xfrm>
            <a:off x="-6016" y="1128"/>
            <a:ext cx="330869" cy="257551"/>
          </a:xfrm>
          <a:solidFill>
            <a:schemeClr val="bg1">
              <a:lumMod val="95000"/>
            </a:schemeClr>
          </a:solidFill>
          <a:ln>
            <a:solidFill>
              <a:schemeClr val="bg1">
                <a:lumMod val="65000"/>
              </a:schemeClr>
            </a:solidFill>
          </a:ln>
        </p:spPr>
        <p:txBody>
          <a:bodyPr/>
          <a:lstStyle/>
          <a:p>
            <a:pPr algn="ctr"/>
            <a:fld id="{B82CCC60-E8CD-4174-8B1A-7DF615B22EEF}" type="slidenum">
              <a:rPr lang="en-US" sz="1100" b="1" smtClean="0">
                <a:solidFill>
                  <a:srgbClr val="C00000"/>
                </a:solidFill>
              </a:rPr>
              <a:pPr algn="ctr"/>
              <a:t>9</a:t>
            </a:fld>
            <a:endParaRPr lang="en-US" sz="1100" b="1" dirty="0">
              <a:solidFill>
                <a:srgbClr val="C00000"/>
              </a:solidFill>
            </a:endParaRPr>
          </a:p>
        </p:txBody>
      </p:sp>
    </p:spTree>
    <p:extLst>
      <p:ext uri="{BB962C8B-B14F-4D97-AF65-F5344CB8AC3E}">
        <p14:creationId xmlns:p14="http://schemas.microsoft.com/office/powerpoint/2010/main" val="37996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1386</Words>
  <Application>Microsoft Office PowerPoint</Application>
  <PresentationFormat>Widescreen</PresentationFormat>
  <Paragraphs>141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Rounded MT Bold</vt:lpstr>
      <vt:lpstr>Calibri</vt:lpstr>
      <vt:lpstr>Calibri Light</vt:lpstr>
      <vt:lpstr>Office Theme</vt:lpstr>
      <vt:lpstr>PowerPoint Presentation</vt:lpstr>
      <vt:lpstr>CB and SD Boards of Studies</vt:lpstr>
      <vt:lpstr>Topics</vt:lpstr>
      <vt:lpstr>FYP Stages</vt:lpstr>
      <vt:lpstr>FREC (Faculty Research Ethics Committee) Form</vt:lpstr>
      <vt:lpstr>FYP Form B</vt:lpstr>
      <vt:lpstr>Progress Report (January)</vt:lpstr>
      <vt:lpstr>Submission and Viva Voce</vt:lpstr>
      <vt:lpstr>Guidelines and Addendum</vt:lpstr>
      <vt:lpstr>FYP Document Format</vt:lpstr>
      <vt:lpstr>FYP Review Paper (CB Only)</vt:lpstr>
      <vt:lpstr>Student Requests</vt:lpstr>
      <vt:lpstr>Undergraduate Regulations</vt:lpstr>
      <vt:lpstr>Undergraduate Regulations</vt:lpstr>
      <vt:lpstr>Undergraduate Regulations</vt:lpstr>
      <vt:lpstr>Other Matters</vt:lpstr>
      <vt:lpstr>Other Matters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Abela</dc:creator>
  <cp:lastModifiedBy>John Abela</cp:lastModifiedBy>
  <cp:revision>193</cp:revision>
  <dcterms:created xsi:type="dcterms:W3CDTF">2021-10-08T11:21:21Z</dcterms:created>
  <dcterms:modified xsi:type="dcterms:W3CDTF">2024-10-02T07:18:40Z</dcterms:modified>
</cp:coreProperties>
</file>